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4" r:id="rId2"/>
    <p:sldId id="282" r:id="rId3"/>
    <p:sldId id="328" r:id="rId4"/>
    <p:sldId id="329" r:id="rId5"/>
    <p:sldId id="330" r:id="rId6"/>
    <p:sldId id="331" r:id="rId7"/>
    <p:sldId id="332" r:id="rId8"/>
    <p:sldId id="334" r:id="rId9"/>
    <p:sldId id="349" r:id="rId10"/>
    <p:sldId id="333" r:id="rId11"/>
    <p:sldId id="345" r:id="rId12"/>
    <p:sldId id="350" r:id="rId13"/>
    <p:sldId id="351" r:id="rId14"/>
    <p:sldId id="346" r:id="rId15"/>
    <p:sldId id="347" r:id="rId16"/>
    <p:sldId id="348" r:id="rId17"/>
    <p:sldId id="326" r:id="rId18"/>
  </p:sldIdLst>
  <p:sldSz cx="9144000" cy="6858000" type="screen4x3"/>
  <p:notesSz cx="9302750" cy="70167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>
        <p:scale>
          <a:sx n="60" d="100"/>
          <a:sy n="60" d="100"/>
        </p:scale>
        <p:origin x="-218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Escolaridad de los Titulares</a:t>
            </a:r>
            <a:r>
              <a:rPr lang="es-ES" baseline="0" dirty="0"/>
              <a:t> de la administración Municipal</a:t>
            </a:r>
            <a:endParaRPr lang="es-ES" dirty="0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4"/>
            <c:bubble3D val="0"/>
            <c:spPr>
              <a:solidFill>
                <a:schemeClr val="accent2"/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spPr>
              <a:solidFill>
                <a:schemeClr val="accent2"/>
              </a:solidFill>
            </c:spPr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Hoja1!$B$1:$H$1</c:f>
              <c:strCache>
                <c:ptCount val="7"/>
                <c:pt idx="0">
                  <c:v>Ninguno</c:v>
                </c:pt>
                <c:pt idx="1">
                  <c:v>Preescolar o primaria</c:v>
                </c:pt>
                <c:pt idx="2">
                  <c:v>Secundaria</c:v>
                </c:pt>
                <c:pt idx="3">
                  <c:v>Preparatoria o carrera técnica o carrera comercial</c:v>
                </c:pt>
                <c:pt idx="4">
                  <c:v>Licenciatura</c:v>
                </c:pt>
                <c:pt idx="5">
                  <c:v>Maestría</c:v>
                </c:pt>
                <c:pt idx="6">
                  <c:v>Doctorado</c:v>
                </c:pt>
              </c:strCache>
            </c:strRef>
          </c:cat>
          <c:val>
            <c:numRef>
              <c:f>Hoja1!$B$2:$H$2</c:f>
              <c:numCache>
                <c:formatCode>General</c:formatCode>
                <c:ptCount val="7"/>
                <c:pt idx="0">
                  <c:v>519</c:v>
                </c:pt>
                <c:pt idx="1">
                  <c:v>4636</c:v>
                </c:pt>
                <c:pt idx="2">
                  <c:v>6742</c:v>
                </c:pt>
                <c:pt idx="3">
                  <c:v>9406</c:v>
                </c:pt>
                <c:pt idx="4">
                  <c:v>21252</c:v>
                </c:pt>
                <c:pt idx="5">
                  <c:v>1707</c:v>
                </c:pt>
                <c:pt idx="6">
                  <c:v>172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Antigüedad </a:t>
            </a:r>
            <a:r>
              <a:rPr lang="es-ES" dirty="0"/>
              <a:t>de los Titulares</a:t>
            </a:r>
            <a:r>
              <a:rPr lang="es-ES" baseline="0" dirty="0"/>
              <a:t> de la administración Municipal</a:t>
            </a:r>
            <a:endParaRPr lang="es-ES" dirty="0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spPr>
              <a:solidFill>
                <a:schemeClr val="accent2"/>
              </a:solidFill>
            </c:spPr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Hoja1!$B$1:$F$1</c:f>
              <c:strCache>
                <c:ptCount val="5"/>
                <c:pt idx="0">
                  <c:v>Menos de 3 años</c:v>
                </c:pt>
                <c:pt idx="1">
                  <c:v>De 3 a 5 años</c:v>
                </c:pt>
                <c:pt idx="2">
                  <c:v>De 6 a 10 años</c:v>
                </c:pt>
                <c:pt idx="3">
                  <c:v>De 11 a 15 años</c:v>
                </c:pt>
                <c:pt idx="4">
                  <c:v>Más de 15 años</c:v>
                </c:pt>
              </c:strCache>
            </c:strRef>
          </c:cat>
          <c:val>
            <c:numRef>
              <c:f>Hoja1!$B$2:$F$2</c:f>
              <c:numCache>
                <c:formatCode>General</c:formatCode>
                <c:ptCount val="5"/>
                <c:pt idx="0">
                  <c:v>32821</c:v>
                </c:pt>
                <c:pt idx="1">
                  <c:v>8471</c:v>
                </c:pt>
                <c:pt idx="2">
                  <c:v>1796</c:v>
                </c:pt>
                <c:pt idx="3">
                  <c:v>582</c:v>
                </c:pt>
                <c:pt idx="4">
                  <c:v>447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Último empleo de los Titulares de la administración Municipal</a:t>
            </a:r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chemeClr val="accent2"/>
              </a:solidFill>
            </c:spPr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Hoja1!$B$1:$K$1</c:f>
              <c:strCache>
                <c:ptCount val="10"/>
                <c:pt idx="0">
                  <c:v>Gobierno federal</c:v>
                </c:pt>
                <c:pt idx="1">
                  <c:v>Gobierno estatal</c:v>
                </c:pt>
                <c:pt idx="2">
                  <c:v>Gobierno municipal</c:v>
                </c:pt>
                <c:pt idx="3">
                  <c:v>Negocio propio</c:v>
                </c:pt>
                <c:pt idx="4">
                  <c:v>Empleado del sector privado</c:v>
                </c:pt>
                <c:pt idx="5">
                  <c:v>Cargo elección popular</c:v>
                </c:pt>
                <c:pt idx="6">
                  <c:v>Representación sindical</c:v>
                </c:pt>
                <c:pt idx="7">
                  <c:v>Cargo en partido político</c:v>
                </c:pt>
                <c:pt idx="8">
                  <c:v>Es primer trabajo</c:v>
                </c:pt>
                <c:pt idx="9">
                  <c:v>Otro</c:v>
                </c:pt>
              </c:strCache>
            </c:strRef>
          </c:cat>
          <c:val>
            <c:numRef>
              <c:f>Hoja1!$B$2:$K$2</c:f>
              <c:numCache>
                <c:formatCode>General</c:formatCode>
                <c:ptCount val="10"/>
                <c:pt idx="0">
                  <c:v>2028</c:v>
                </c:pt>
                <c:pt idx="1">
                  <c:v>3713</c:v>
                </c:pt>
                <c:pt idx="2">
                  <c:v>8688</c:v>
                </c:pt>
                <c:pt idx="3">
                  <c:v>11349</c:v>
                </c:pt>
                <c:pt idx="4">
                  <c:v>5293</c:v>
                </c:pt>
                <c:pt idx="5">
                  <c:v>426</c:v>
                </c:pt>
                <c:pt idx="6">
                  <c:v>107</c:v>
                </c:pt>
                <c:pt idx="7">
                  <c:v>340</c:v>
                </c:pt>
                <c:pt idx="8">
                  <c:v>2917</c:v>
                </c:pt>
                <c:pt idx="9">
                  <c:v>9.2579999999999991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2907-38D1-48E5-B5FF-68298F2AD717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6BE340B8-EFC1-415F-BF4D-931DFBF9923A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ES" sz="3200" b="1" dirty="0" smtClean="0">
              <a:latin typeface="Gotham Light" pitchFamily="2" charset="0"/>
            </a:rPr>
            <a:t>Sistema Hidalguense de Profesionalización Municipal</a:t>
          </a:r>
          <a:endParaRPr lang="es-ES" sz="3200" b="1" dirty="0">
            <a:latin typeface="Gotham Light" pitchFamily="2" charset="0"/>
          </a:endParaRPr>
        </a:p>
      </dgm:t>
    </dgm:pt>
    <dgm:pt modelId="{E569B9BB-0B23-45CC-A21C-A7C5BAD93D8B}" type="parTrans" cxnId="{B2053652-94D0-40A8-9AFE-74B5817E5183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F0F6CABF-6AC3-4417-B009-2828C6DF9C4A}" type="sibTrans" cxnId="{B2053652-94D0-40A8-9AFE-74B5817E5183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CE48D873-34AE-4A07-B451-B80A55C42086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ES" sz="2000" b="1" dirty="0" smtClean="0">
              <a:latin typeface="Gotham Light" pitchFamily="2" charset="0"/>
            </a:rPr>
            <a:t>Adecuación del marco normativo para la Certificación</a:t>
          </a:r>
          <a:r>
            <a:rPr lang="es-ES" sz="2000" dirty="0" smtClean="0">
              <a:latin typeface="Gotham Light" pitchFamily="2" charset="0"/>
            </a:rPr>
            <a:t>.</a:t>
          </a:r>
        </a:p>
        <a:p>
          <a:endParaRPr lang="es-ES" sz="1600" dirty="0">
            <a:latin typeface="Gotham Light" pitchFamily="2" charset="0"/>
          </a:endParaRPr>
        </a:p>
      </dgm:t>
    </dgm:pt>
    <dgm:pt modelId="{679C5A5D-8819-4E48-9A09-01B5483CDDDF}" type="parTrans" cxnId="{147D3EFB-8F30-4085-86F1-2E1F393AD797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9CBBC5FB-A692-4540-AF9B-AB4BB1EF7EF1}" type="sibTrans" cxnId="{147D3EFB-8F30-4085-86F1-2E1F393AD797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685AED5B-5778-40D7-94FB-68A4E9DF30E4}">
      <dgm:prSet phldrT="[Texto]" custT="1"/>
      <dgm:spPr>
        <a:solidFill>
          <a:schemeClr val="accent2"/>
        </a:solidFill>
      </dgm:spPr>
      <dgm:t>
        <a:bodyPr/>
        <a:lstStyle/>
        <a:p>
          <a:pPr algn="l"/>
          <a:r>
            <a:rPr lang="es-ES" sz="2000" b="1" dirty="0" smtClean="0">
              <a:latin typeface="Gotham Light" pitchFamily="2" charset="0"/>
            </a:rPr>
            <a:t>Desarrollo y acreditación de Mecanismos de Certificación.</a:t>
          </a:r>
          <a:endParaRPr lang="es-ES" sz="2000" b="1" dirty="0">
            <a:latin typeface="Gotham Light" pitchFamily="2" charset="0"/>
          </a:endParaRPr>
        </a:p>
      </dgm:t>
    </dgm:pt>
    <dgm:pt modelId="{9CD0B5F8-1F5C-4C78-ABE0-5545167260AE}" type="sibTrans" cxnId="{A353F470-F139-47E0-8091-BD4A99EAA202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F110B1FE-8680-4AC1-9C7E-00996690EF20}" type="parTrans" cxnId="{A353F470-F139-47E0-8091-BD4A99EAA202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186ACD6B-CDB3-4224-9456-26CB2CD91AA9}">
      <dgm:prSet custT="1"/>
      <dgm:spPr>
        <a:solidFill>
          <a:schemeClr val="accent2"/>
        </a:solidFill>
      </dgm:spPr>
      <dgm:t>
        <a:bodyPr/>
        <a:lstStyle/>
        <a:p>
          <a:pPr algn="l"/>
          <a:r>
            <a:rPr lang="es-ES" sz="1600" dirty="0" smtClean="0">
              <a:latin typeface="Gotham Light" pitchFamily="2" charset="0"/>
            </a:rPr>
            <a:t>Desarrollo de Estándares de Competencia.</a:t>
          </a:r>
          <a:endParaRPr lang="es-ES" sz="1600" dirty="0">
            <a:latin typeface="Gotham Light" pitchFamily="2" charset="0"/>
          </a:endParaRPr>
        </a:p>
      </dgm:t>
    </dgm:pt>
    <dgm:pt modelId="{E5223A65-ED5B-49E4-8EA9-52243BD27709}" type="parTrans" cxnId="{A921931F-A847-42FD-A89A-041878E3DEC6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792F3511-AC9D-42AD-A2C0-DED0D11EEC9A}" type="sibTrans" cxnId="{A921931F-A847-42FD-A89A-041878E3DEC6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B1137EE6-C84C-4793-A25E-FBF897BC6384}">
      <dgm:prSet phldrT="[Texto]" custT="1"/>
      <dgm:spPr>
        <a:solidFill>
          <a:schemeClr val="accent3"/>
        </a:solidFill>
      </dgm:spPr>
      <dgm:t>
        <a:bodyPr/>
        <a:lstStyle/>
        <a:p>
          <a:endParaRPr lang="es-ES" sz="1600" dirty="0">
            <a:latin typeface="Gotham Light" pitchFamily="2" charset="0"/>
          </a:endParaRPr>
        </a:p>
      </dgm:t>
    </dgm:pt>
    <dgm:pt modelId="{C21867F1-A773-4AB6-BA75-E9B60E5D6D22}" type="parTrans" cxnId="{835C8BEE-59F1-413C-BE4E-036BD705CC8A}">
      <dgm:prSet/>
      <dgm:spPr/>
      <dgm:t>
        <a:bodyPr/>
        <a:lstStyle/>
        <a:p>
          <a:endParaRPr lang="es-ES"/>
        </a:p>
      </dgm:t>
    </dgm:pt>
    <dgm:pt modelId="{85E39C67-C007-4BF0-816C-F3AE73E13CFE}" type="sibTrans" cxnId="{835C8BEE-59F1-413C-BE4E-036BD705CC8A}">
      <dgm:prSet/>
      <dgm:spPr/>
      <dgm:t>
        <a:bodyPr/>
        <a:lstStyle/>
        <a:p>
          <a:endParaRPr lang="es-ES"/>
        </a:p>
      </dgm:t>
    </dgm:pt>
    <dgm:pt modelId="{3FABDC5F-9755-44B7-A583-5581DA20E8FF}">
      <dgm:prSet custT="1"/>
      <dgm:spPr>
        <a:solidFill>
          <a:schemeClr val="accent2"/>
        </a:solidFill>
      </dgm:spPr>
      <dgm:t>
        <a:bodyPr/>
        <a:lstStyle/>
        <a:p>
          <a:pPr algn="l"/>
          <a:endParaRPr lang="es-ES" sz="1600" dirty="0">
            <a:latin typeface="Gotham Light" pitchFamily="2" charset="0"/>
          </a:endParaRPr>
        </a:p>
      </dgm:t>
    </dgm:pt>
    <dgm:pt modelId="{6AEE3F48-2E87-44D6-BA00-FEC1108648CB}" type="parTrans" cxnId="{E368EA8B-BE04-4BE6-907B-0F20CE99EB1F}">
      <dgm:prSet/>
      <dgm:spPr/>
      <dgm:t>
        <a:bodyPr/>
        <a:lstStyle/>
        <a:p>
          <a:endParaRPr lang="es-ES"/>
        </a:p>
      </dgm:t>
    </dgm:pt>
    <dgm:pt modelId="{A1015844-82C7-428C-8A79-7928C90919CE}" type="sibTrans" cxnId="{E368EA8B-BE04-4BE6-907B-0F20CE99EB1F}">
      <dgm:prSet/>
      <dgm:spPr/>
      <dgm:t>
        <a:bodyPr/>
        <a:lstStyle/>
        <a:p>
          <a:endParaRPr lang="es-ES"/>
        </a:p>
      </dgm:t>
    </dgm:pt>
    <dgm:pt modelId="{BE33290C-BA28-41B1-B607-11D1280117E7}">
      <dgm:prSet custT="1"/>
      <dgm:spPr>
        <a:solidFill>
          <a:schemeClr val="accent2"/>
        </a:solidFill>
      </dgm:spPr>
      <dgm:t>
        <a:bodyPr/>
        <a:lstStyle/>
        <a:p>
          <a:pPr algn="l"/>
          <a:endParaRPr lang="es-ES" sz="1600" dirty="0">
            <a:latin typeface="Gotham Light" pitchFamily="2" charset="0"/>
          </a:endParaRPr>
        </a:p>
      </dgm:t>
    </dgm:pt>
    <dgm:pt modelId="{58837D02-8224-4A75-A0B8-6A2E13F5D358}" type="parTrans" cxnId="{07885137-70CE-49B1-A30B-F904B9BA5928}">
      <dgm:prSet/>
      <dgm:spPr/>
      <dgm:t>
        <a:bodyPr/>
        <a:lstStyle/>
        <a:p>
          <a:endParaRPr lang="es-ES"/>
        </a:p>
      </dgm:t>
    </dgm:pt>
    <dgm:pt modelId="{E920A3B4-A100-4304-A16E-95FDC8357C62}" type="sibTrans" cxnId="{07885137-70CE-49B1-A30B-F904B9BA5928}">
      <dgm:prSet/>
      <dgm:spPr/>
      <dgm:t>
        <a:bodyPr/>
        <a:lstStyle/>
        <a:p>
          <a:endParaRPr lang="es-ES"/>
        </a:p>
      </dgm:t>
    </dgm:pt>
    <dgm:pt modelId="{D497305B-90A9-46D3-9B85-C3C4C9583D05}">
      <dgm:prSet custT="1"/>
      <dgm:spPr>
        <a:solidFill>
          <a:schemeClr val="accent2"/>
        </a:solidFill>
      </dgm:spPr>
      <dgm:t>
        <a:bodyPr/>
        <a:lstStyle/>
        <a:p>
          <a:pPr algn="l"/>
          <a:endParaRPr lang="es-ES" sz="1600" dirty="0">
            <a:latin typeface="Gotham Light" pitchFamily="2" charset="0"/>
          </a:endParaRPr>
        </a:p>
      </dgm:t>
    </dgm:pt>
    <dgm:pt modelId="{42529390-B49D-49C3-846C-62A9A7B18824}" type="parTrans" cxnId="{5D99FFB9-3005-4F05-9391-9D358AC78839}">
      <dgm:prSet/>
      <dgm:spPr/>
      <dgm:t>
        <a:bodyPr/>
        <a:lstStyle/>
        <a:p>
          <a:endParaRPr lang="es-ES"/>
        </a:p>
      </dgm:t>
    </dgm:pt>
    <dgm:pt modelId="{6B33F31D-79D7-4743-8808-44D3D1E14EB3}" type="sibTrans" cxnId="{5D99FFB9-3005-4F05-9391-9D358AC78839}">
      <dgm:prSet/>
      <dgm:spPr/>
      <dgm:t>
        <a:bodyPr/>
        <a:lstStyle/>
        <a:p>
          <a:endParaRPr lang="es-ES"/>
        </a:p>
      </dgm:t>
    </dgm:pt>
    <dgm:pt modelId="{CECA5170-4660-402C-AAEA-A6A5F2F73EFD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ES" sz="1600" dirty="0" smtClean="0">
              <a:latin typeface="Gotham Light" pitchFamily="2" charset="0"/>
            </a:rPr>
            <a:t>Reforma y adiciones a diversos artículos la Ley Orgánica Municipal</a:t>
          </a:r>
          <a:r>
            <a:rPr lang="es-ES" sz="1300" dirty="0" smtClean="0">
              <a:latin typeface="Gotham Light" pitchFamily="2" charset="0"/>
            </a:rPr>
            <a:t>.</a:t>
          </a:r>
          <a:endParaRPr lang="es-ES" sz="1300" dirty="0">
            <a:latin typeface="Gotham Light" pitchFamily="2" charset="0"/>
          </a:endParaRPr>
        </a:p>
      </dgm:t>
    </dgm:pt>
    <dgm:pt modelId="{2A7BDD4A-F2CB-4B18-8F21-D9882F594061}" type="sibTrans" cxnId="{E51B045A-701A-481C-8865-D83CC4A9A5BA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8F18E76F-D022-4376-81B5-06F05FF75094}" type="parTrans" cxnId="{E51B045A-701A-481C-8865-D83CC4A9A5BA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2929EAF3-6B17-488D-8B3F-3469C53DCB8F}">
      <dgm:prSet custT="1"/>
      <dgm:spPr>
        <a:solidFill>
          <a:schemeClr val="accent2"/>
        </a:solidFill>
      </dgm:spPr>
      <dgm:t>
        <a:bodyPr/>
        <a:lstStyle/>
        <a:p>
          <a:pPr algn="l"/>
          <a:r>
            <a:rPr lang="es-ES" sz="1600" dirty="0" smtClean="0">
              <a:latin typeface="Gotham Light" pitchFamily="2" charset="0"/>
            </a:rPr>
            <a:t>Acreditación de soluciones de Evaluación y Certificación.</a:t>
          </a:r>
          <a:endParaRPr lang="es-ES" sz="1600" dirty="0">
            <a:latin typeface="Gotham Light" pitchFamily="2" charset="0"/>
          </a:endParaRPr>
        </a:p>
      </dgm:t>
    </dgm:pt>
    <dgm:pt modelId="{076543AD-7B67-4309-A5EC-CAF112BBB0F6}" type="sibTrans" cxnId="{0BCF89D7-7AA4-45D2-8F1F-F5B47824E7B6}">
      <dgm:prSet/>
      <dgm:spPr/>
      <dgm:t>
        <a:bodyPr/>
        <a:lstStyle/>
        <a:p>
          <a:endParaRPr lang="es-ES"/>
        </a:p>
      </dgm:t>
    </dgm:pt>
    <dgm:pt modelId="{BF834B4A-8C71-4BA6-8E88-1264378977BF}" type="parTrans" cxnId="{0BCF89D7-7AA4-45D2-8F1F-F5B47824E7B6}">
      <dgm:prSet/>
      <dgm:spPr/>
      <dgm:t>
        <a:bodyPr/>
        <a:lstStyle/>
        <a:p>
          <a:endParaRPr lang="es-ES"/>
        </a:p>
      </dgm:t>
    </dgm:pt>
    <dgm:pt modelId="{7ABAFCAF-04EC-4977-B123-648E77FC614A}">
      <dgm:prSet custT="1"/>
      <dgm:spPr>
        <a:solidFill>
          <a:schemeClr val="accent2"/>
        </a:solidFill>
      </dgm:spPr>
      <dgm:t>
        <a:bodyPr/>
        <a:lstStyle/>
        <a:p>
          <a:pPr algn="l"/>
          <a:r>
            <a:rPr lang="es-ES" sz="1600" dirty="0" smtClean="0">
              <a:latin typeface="Gotham Light" pitchFamily="2" charset="0"/>
            </a:rPr>
            <a:t>Desarrollo de manuales y plataforma para la capacitación.</a:t>
          </a:r>
          <a:endParaRPr lang="es-ES" sz="1600" dirty="0">
            <a:latin typeface="Gotham Light" pitchFamily="2" charset="0"/>
          </a:endParaRPr>
        </a:p>
      </dgm:t>
    </dgm:pt>
    <dgm:pt modelId="{87B6A476-162B-4A1F-91C0-A6986469E92D}" type="sibTrans" cxnId="{C9BEDCC9-77E1-4B76-AA4A-9C77D75316EF}">
      <dgm:prSet/>
      <dgm:spPr/>
      <dgm:t>
        <a:bodyPr/>
        <a:lstStyle/>
        <a:p>
          <a:endParaRPr lang="es-ES"/>
        </a:p>
      </dgm:t>
    </dgm:pt>
    <dgm:pt modelId="{8735420F-F56E-4D21-A3F0-BAE5E4CD275C}" type="parTrans" cxnId="{C9BEDCC9-77E1-4B76-AA4A-9C77D75316EF}">
      <dgm:prSet/>
      <dgm:spPr/>
      <dgm:t>
        <a:bodyPr/>
        <a:lstStyle/>
        <a:p>
          <a:endParaRPr lang="es-ES"/>
        </a:p>
      </dgm:t>
    </dgm:pt>
    <dgm:pt modelId="{2E5DBAF1-A831-4C43-86D2-4E829979A0E0}">
      <dgm:prSet phldrT="[Texto]" custT="1"/>
      <dgm:spPr>
        <a:solidFill>
          <a:schemeClr val="accent3"/>
        </a:solidFill>
      </dgm:spPr>
      <dgm:t>
        <a:bodyPr/>
        <a:lstStyle/>
        <a:p>
          <a:r>
            <a:rPr lang="es-ES" sz="1600" dirty="0" smtClean="0">
              <a:latin typeface="Gotham Light" pitchFamily="2" charset="0"/>
            </a:rPr>
            <a:t>Reforma constitucional.</a:t>
          </a:r>
          <a:endParaRPr lang="es-ES" sz="1600" dirty="0">
            <a:latin typeface="Gotham Light" pitchFamily="2" charset="0"/>
          </a:endParaRPr>
        </a:p>
      </dgm:t>
    </dgm:pt>
    <dgm:pt modelId="{D173E06B-52C2-4882-A458-81D8AEBF9FA5}" type="sibTrans" cxnId="{B67492E9-E2CD-4A55-9D9F-4DCB9C8ADF26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C1DB6A2-2CAC-474F-B128-086D16526C54}" type="parTrans" cxnId="{B67492E9-E2CD-4A55-9D9F-4DCB9C8ADF26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C62358AA-36A0-414F-AEB3-7139D80D7859}" type="pres">
      <dgm:prSet presAssocID="{DE4B2907-38D1-48E5-B5FF-68298F2AD71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231898-6DE3-4123-8002-00664324BDDC}" type="pres">
      <dgm:prSet presAssocID="{6BE340B8-EFC1-415F-BF4D-931DFBF9923A}" presName="roof" presStyleLbl="dkBgShp" presStyleIdx="0" presStyleCnt="2" custScaleY="69949"/>
      <dgm:spPr/>
      <dgm:t>
        <a:bodyPr/>
        <a:lstStyle/>
        <a:p>
          <a:endParaRPr lang="es-ES"/>
        </a:p>
      </dgm:t>
    </dgm:pt>
    <dgm:pt modelId="{0F160A66-3BB3-4E17-9749-6E2D097840E2}" type="pres">
      <dgm:prSet presAssocID="{6BE340B8-EFC1-415F-BF4D-931DFBF9923A}" presName="pillars" presStyleCnt="0"/>
      <dgm:spPr/>
    </dgm:pt>
    <dgm:pt modelId="{B3295607-00C6-4932-B758-6F0E750D3707}" type="pres">
      <dgm:prSet presAssocID="{6BE340B8-EFC1-415F-BF4D-931DFBF9923A}" presName="pillar1" presStyleLbl="node1" presStyleIdx="0" presStyleCnt="2" custScaleY="1126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29AA9E-0985-4E1B-8727-406C629ACFC6}" type="pres">
      <dgm:prSet presAssocID="{685AED5B-5778-40D7-94FB-68A4E9DF30E4}" presName="pillarX" presStyleLbl="node1" presStyleIdx="1" presStyleCnt="2" custScaleY="1126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E2961-40E1-47FE-BDF3-CAFCDC89AEA2}" type="pres">
      <dgm:prSet presAssocID="{6BE340B8-EFC1-415F-BF4D-931DFBF9923A}" presName="base" presStyleLbl="dkBgShp" presStyleIdx="1" presStyleCnt="2" custFlipVert="1" custScaleY="22418" custLinFactNeighborX="-38" custLinFactNeighborY="12802"/>
      <dgm:spPr/>
    </dgm:pt>
  </dgm:ptLst>
  <dgm:cxnLst>
    <dgm:cxn modelId="{064E114B-6E2A-41E2-8AF8-4451B8B553C6}" type="presOf" srcId="{CE48D873-34AE-4A07-B451-B80A55C42086}" destId="{B3295607-00C6-4932-B758-6F0E750D3707}" srcOrd="0" destOrd="0" presId="urn:microsoft.com/office/officeart/2005/8/layout/hList3"/>
    <dgm:cxn modelId="{EA55DA00-D5BD-4D94-AE7F-5ACED779D52C}" type="presOf" srcId="{6BE340B8-EFC1-415F-BF4D-931DFBF9923A}" destId="{DE231898-6DE3-4123-8002-00664324BDDC}" srcOrd="0" destOrd="0" presId="urn:microsoft.com/office/officeart/2005/8/layout/hList3"/>
    <dgm:cxn modelId="{B007C33C-D8DC-436F-B93F-DE671E72D453}" type="presOf" srcId="{B1137EE6-C84C-4793-A25E-FBF897BC6384}" destId="{B3295607-00C6-4932-B758-6F0E750D3707}" srcOrd="0" destOrd="2" presId="urn:microsoft.com/office/officeart/2005/8/layout/hList3"/>
    <dgm:cxn modelId="{835C8BEE-59F1-413C-BE4E-036BD705CC8A}" srcId="{CE48D873-34AE-4A07-B451-B80A55C42086}" destId="{B1137EE6-C84C-4793-A25E-FBF897BC6384}" srcOrd="1" destOrd="0" parTransId="{C21867F1-A773-4AB6-BA75-E9B60E5D6D22}" sibTransId="{85E39C67-C007-4BF0-816C-F3AE73E13CFE}"/>
    <dgm:cxn modelId="{A52D76B9-AAFE-4500-B55F-AC301D0DE270}" type="presOf" srcId="{685AED5B-5778-40D7-94FB-68A4E9DF30E4}" destId="{DF29AA9E-0985-4E1B-8727-406C629ACFC6}" srcOrd="0" destOrd="0" presId="urn:microsoft.com/office/officeart/2005/8/layout/hList3"/>
    <dgm:cxn modelId="{F2784F7A-550E-43E4-9661-67C1927EBF08}" type="presOf" srcId="{7ABAFCAF-04EC-4977-B123-648E77FC614A}" destId="{DF29AA9E-0985-4E1B-8727-406C629ACFC6}" srcOrd="0" destOrd="4" presId="urn:microsoft.com/office/officeart/2005/8/layout/hList3"/>
    <dgm:cxn modelId="{5D99FFB9-3005-4F05-9391-9D358AC78839}" srcId="{685AED5B-5778-40D7-94FB-68A4E9DF30E4}" destId="{D497305B-90A9-46D3-9B85-C3C4C9583D05}" srcOrd="0" destOrd="0" parTransId="{42529390-B49D-49C3-846C-62A9A7B18824}" sibTransId="{6B33F31D-79D7-4743-8808-44D3D1E14EB3}"/>
    <dgm:cxn modelId="{583C5D99-27B4-4297-ABA2-A8D0ABACEB89}" type="presOf" srcId="{2929EAF3-6B17-488D-8B3F-3469C53DCB8F}" destId="{DF29AA9E-0985-4E1B-8727-406C629ACFC6}" srcOrd="0" destOrd="6" presId="urn:microsoft.com/office/officeart/2005/8/layout/hList3"/>
    <dgm:cxn modelId="{81EC385B-7265-4F56-BCD7-07B4C4B50722}" type="presOf" srcId="{2E5DBAF1-A831-4C43-86D2-4E829979A0E0}" destId="{B3295607-00C6-4932-B758-6F0E750D3707}" srcOrd="0" destOrd="1" presId="urn:microsoft.com/office/officeart/2005/8/layout/hList3"/>
    <dgm:cxn modelId="{A921931F-A847-42FD-A89A-041878E3DEC6}" srcId="{685AED5B-5778-40D7-94FB-68A4E9DF30E4}" destId="{186ACD6B-CDB3-4224-9456-26CB2CD91AA9}" srcOrd="1" destOrd="0" parTransId="{E5223A65-ED5B-49E4-8EA9-52243BD27709}" sibTransId="{792F3511-AC9D-42AD-A2C0-DED0D11EEC9A}"/>
    <dgm:cxn modelId="{B67492E9-E2CD-4A55-9D9F-4DCB9C8ADF26}" srcId="{CE48D873-34AE-4A07-B451-B80A55C42086}" destId="{2E5DBAF1-A831-4C43-86D2-4E829979A0E0}" srcOrd="0" destOrd="0" parTransId="{4C1DB6A2-2CAC-474F-B128-086D16526C54}" sibTransId="{D173E06B-52C2-4882-A458-81D8AEBF9FA5}"/>
    <dgm:cxn modelId="{54732C99-E65E-4CE4-A6BF-DEF6B7F45883}" type="presOf" srcId="{CECA5170-4660-402C-AAEA-A6A5F2F73EFD}" destId="{B3295607-00C6-4932-B758-6F0E750D3707}" srcOrd="0" destOrd="3" presId="urn:microsoft.com/office/officeart/2005/8/layout/hList3"/>
    <dgm:cxn modelId="{A353F470-F139-47E0-8091-BD4A99EAA202}" srcId="{6BE340B8-EFC1-415F-BF4D-931DFBF9923A}" destId="{685AED5B-5778-40D7-94FB-68A4E9DF30E4}" srcOrd="1" destOrd="0" parTransId="{F110B1FE-8680-4AC1-9C7E-00996690EF20}" sibTransId="{9CD0B5F8-1F5C-4C78-ABE0-5545167260AE}"/>
    <dgm:cxn modelId="{C9BEDCC9-77E1-4B76-AA4A-9C77D75316EF}" srcId="{685AED5B-5778-40D7-94FB-68A4E9DF30E4}" destId="{7ABAFCAF-04EC-4977-B123-648E77FC614A}" srcOrd="3" destOrd="0" parTransId="{8735420F-F56E-4D21-A3F0-BAE5E4CD275C}" sibTransId="{87B6A476-162B-4A1F-91C0-A6986469E92D}"/>
    <dgm:cxn modelId="{B189C0A5-7834-42BD-AFDB-6BF6B8EA34F4}" type="presOf" srcId="{186ACD6B-CDB3-4224-9456-26CB2CD91AA9}" destId="{DF29AA9E-0985-4E1B-8727-406C629ACFC6}" srcOrd="0" destOrd="2" presId="urn:microsoft.com/office/officeart/2005/8/layout/hList3"/>
    <dgm:cxn modelId="{B2053652-94D0-40A8-9AFE-74B5817E5183}" srcId="{DE4B2907-38D1-48E5-B5FF-68298F2AD717}" destId="{6BE340B8-EFC1-415F-BF4D-931DFBF9923A}" srcOrd="0" destOrd="0" parTransId="{E569B9BB-0B23-45CC-A21C-A7C5BAD93D8B}" sibTransId="{F0F6CABF-6AC3-4417-B009-2828C6DF9C4A}"/>
    <dgm:cxn modelId="{E368EA8B-BE04-4BE6-907B-0F20CE99EB1F}" srcId="{685AED5B-5778-40D7-94FB-68A4E9DF30E4}" destId="{3FABDC5F-9755-44B7-A583-5581DA20E8FF}" srcOrd="2" destOrd="0" parTransId="{6AEE3F48-2E87-44D6-BA00-FEC1108648CB}" sibTransId="{A1015844-82C7-428C-8A79-7928C90919CE}"/>
    <dgm:cxn modelId="{DA621305-51E3-4349-91DA-F72D60108B53}" type="presOf" srcId="{3FABDC5F-9755-44B7-A583-5581DA20E8FF}" destId="{DF29AA9E-0985-4E1B-8727-406C629ACFC6}" srcOrd="0" destOrd="3" presId="urn:microsoft.com/office/officeart/2005/8/layout/hList3"/>
    <dgm:cxn modelId="{E51B045A-701A-481C-8865-D83CC4A9A5BA}" srcId="{CE48D873-34AE-4A07-B451-B80A55C42086}" destId="{CECA5170-4660-402C-AAEA-A6A5F2F73EFD}" srcOrd="2" destOrd="0" parTransId="{8F18E76F-D022-4376-81B5-06F05FF75094}" sibTransId="{2A7BDD4A-F2CB-4B18-8F21-D9882F594061}"/>
    <dgm:cxn modelId="{927DA456-58B6-45D1-BF76-AB2ECC77B960}" type="presOf" srcId="{D497305B-90A9-46D3-9B85-C3C4C9583D05}" destId="{DF29AA9E-0985-4E1B-8727-406C629ACFC6}" srcOrd="0" destOrd="1" presId="urn:microsoft.com/office/officeart/2005/8/layout/hList3"/>
    <dgm:cxn modelId="{0BCF89D7-7AA4-45D2-8F1F-F5B47824E7B6}" srcId="{685AED5B-5778-40D7-94FB-68A4E9DF30E4}" destId="{2929EAF3-6B17-488D-8B3F-3469C53DCB8F}" srcOrd="5" destOrd="0" parTransId="{BF834B4A-8C71-4BA6-8E88-1264378977BF}" sibTransId="{076543AD-7B67-4309-A5EC-CAF112BBB0F6}"/>
    <dgm:cxn modelId="{07885137-70CE-49B1-A30B-F904B9BA5928}" srcId="{685AED5B-5778-40D7-94FB-68A4E9DF30E4}" destId="{BE33290C-BA28-41B1-B607-11D1280117E7}" srcOrd="4" destOrd="0" parTransId="{58837D02-8224-4A75-A0B8-6A2E13F5D358}" sibTransId="{E920A3B4-A100-4304-A16E-95FDC8357C62}"/>
    <dgm:cxn modelId="{147D3EFB-8F30-4085-86F1-2E1F393AD797}" srcId="{6BE340B8-EFC1-415F-BF4D-931DFBF9923A}" destId="{CE48D873-34AE-4A07-B451-B80A55C42086}" srcOrd="0" destOrd="0" parTransId="{679C5A5D-8819-4E48-9A09-01B5483CDDDF}" sibTransId="{9CBBC5FB-A692-4540-AF9B-AB4BB1EF7EF1}"/>
    <dgm:cxn modelId="{3963797F-E22B-4DEB-BB5B-56F505C529BA}" type="presOf" srcId="{BE33290C-BA28-41B1-B607-11D1280117E7}" destId="{DF29AA9E-0985-4E1B-8727-406C629ACFC6}" srcOrd="0" destOrd="5" presId="urn:microsoft.com/office/officeart/2005/8/layout/hList3"/>
    <dgm:cxn modelId="{4B0F73A5-2B90-42DE-8870-EC066BF88028}" type="presOf" srcId="{DE4B2907-38D1-48E5-B5FF-68298F2AD717}" destId="{C62358AA-36A0-414F-AEB3-7139D80D7859}" srcOrd="0" destOrd="0" presId="urn:microsoft.com/office/officeart/2005/8/layout/hList3"/>
    <dgm:cxn modelId="{A55F9C13-7D11-4C14-9818-AE6976EEB486}" type="presParOf" srcId="{C62358AA-36A0-414F-AEB3-7139D80D7859}" destId="{DE231898-6DE3-4123-8002-00664324BDDC}" srcOrd="0" destOrd="0" presId="urn:microsoft.com/office/officeart/2005/8/layout/hList3"/>
    <dgm:cxn modelId="{306DCC76-D460-454E-8D9F-7C276A0AEE6B}" type="presParOf" srcId="{C62358AA-36A0-414F-AEB3-7139D80D7859}" destId="{0F160A66-3BB3-4E17-9749-6E2D097840E2}" srcOrd="1" destOrd="0" presId="urn:microsoft.com/office/officeart/2005/8/layout/hList3"/>
    <dgm:cxn modelId="{C4BDA254-C4E0-4154-89F0-8A32AF4F229F}" type="presParOf" srcId="{0F160A66-3BB3-4E17-9749-6E2D097840E2}" destId="{B3295607-00C6-4932-B758-6F0E750D3707}" srcOrd="0" destOrd="0" presId="urn:microsoft.com/office/officeart/2005/8/layout/hList3"/>
    <dgm:cxn modelId="{C9D3F5D4-3A52-4A9C-B1F1-A4CC137F9D23}" type="presParOf" srcId="{0F160A66-3BB3-4E17-9749-6E2D097840E2}" destId="{DF29AA9E-0985-4E1B-8727-406C629ACFC6}" srcOrd="1" destOrd="0" presId="urn:microsoft.com/office/officeart/2005/8/layout/hList3"/>
    <dgm:cxn modelId="{F8D72026-4971-44DA-A6B8-68BFB658FF73}" type="presParOf" srcId="{C62358AA-36A0-414F-AEB3-7139D80D7859}" destId="{637E2961-40E1-47FE-BDF3-CAFCDC89AEA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B632C7-20EA-49E0-9C1A-9567B615038A}" type="doc">
      <dgm:prSet loTypeId="urn:microsoft.com/office/officeart/2005/8/layout/vList6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176094A1-27E5-4CAF-A341-14979BCDBB94}">
      <dgm:prSet phldrT="[Texto]"/>
      <dgm:spPr/>
      <dgm:t>
        <a:bodyPr/>
        <a:lstStyle/>
        <a:p>
          <a:r>
            <a:rPr lang="es-ES" dirty="0" smtClean="0">
              <a:latin typeface="Gotham Light" pitchFamily="2" charset="0"/>
            </a:rPr>
            <a:t>Reforma Constitucional. </a:t>
          </a:r>
          <a:endParaRPr lang="es-ES" dirty="0">
            <a:latin typeface="Gotham Light" pitchFamily="2" charset="0"/>
          </a:endParaRPr>
        </a:p>
      </dgm:t>
    </dgm:pt>
    <dgm:pt modelId="{5CCD8D84-E7BB-4782-8D89-32FF778AD2BE}" type="par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B894336-E9DA-4501-AB4B-CDC1FB30FDF1}" type="sib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AB5ABEE3-FFE9-44F0-A20B-1A74BB928E6F}">
      <dgm:prSet/>
      <dgm:spPr/>
      <dgm:t>
        <a:bodyPr/>
        <a:lstStyle/>
        <a:p>
          <a:r>
            <a:rPr lang="es-ES" dirty="0" smtClean="0">
              <a:latin typeface="Gotham Light" pitchFamily="2" charset="0"/>
            </a:rPr>
            <a:t>El 3 de marzo de 2016, se aprobó por unanimidad en el Congreso a iniciativa del C. Gobernador una reforma al artículo 141 de la Constitución Política del Estado de Hidalgo que da vida al Sistema de Profesionalización Municipal y que establece  a la certificación de competencias como base del mismo.</a:t>
          </a:r>
          <a:endParaRPr lang="es-ES" dirty="0">
            <a:latin typeface="Gotham Light" pitchFamily="2" charset="0"/>
          </a:endParaRPr>
        </a:p>
      </dgm:t>
    </dgm:pt>
    <dgm:pt modelId="{5BA74FF8-8567-40FA-8DC2-84AE47B349C1}" type="parTrans" cxnId="{74C5C01C-F7E4-48EA-A442-4DA73893B97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7C2B02E4-A37F-4C9E-9CE9-C145F16CFC3D}" type="sibTrans" cxnId="{74C5C01C-F7E4-48EA-A442-4DA73893B97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ACBE8FA-80D4-4807-A1AB-E2A388C5F862}" type="pres">
      <dgm:prSet presAssocID="{2AB632C7-20EA-49E0-9C1A-9567B61503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B871A2C-55F7-4D7C-A511-57513389D6F1}" type="pres">
      <dgm:prSet presAssocID="{176094A1-27E5-4CAF-A341-14979BCDBB94}" presName="linNode" presStyleCnt="0"/>
      <dgm:spPr/>
    </dgm:pt>
    <dgm:pt modelId="{A8413529-0F90-4C75-9218-4E94B51DCED3}" type="pres">
      <dgm:prSet presAssocID="{176094A1-27E5-4CAF-A341-14979BCDBB94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813922-45E4-44EF-8BF5-A139C3A0A1BA}" type="pres">
      <dgm:prSet presAssocID="{176094A1-27E5-4CAF-A341-14979BCDBB94}" presName="childShp" presStyleLbl="bgAccFollowNode1" presStyleIdx="0" presStyleCnt="1" custScaleX="1283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4784D6F-813E-4BE8-B8A8-71C49B7017BB}" type="presOf" srcId="{2AB632C7-20EA-49E0-9C1A-9567B615038A}" destId="{4ACBE8FA-80D4-4807-A1AB-E2A388C5F862}" srcOrd="0" destOrd="0" presId="urn:microsoft.com/office/officeart/2005/8/layout/vList6"/>
    <dgm:cxn modelId="{022B221E-803A-43FC-B6B6-5589BDEC2F44}" type="presOf" srcId="{176094A1-27E5-4CAF-A341-14979BCDBB94}" destId="{A8413529-0F90-4C75-9218-4E94B51DCED3}" srcOrd="0" destOrd="0" presId="urn:microsoft.com/office/officeart/2005/8/layout/vList6"/>
    <dgm:cxn modelId="{D32CFE7A-35CF-44D5-9A46-D98C49A6EBC4}" type="presOf" srcId="{AB5ABEE3-FFE9-44F0-A20B-1A74BB928E6F}" destId="{35813922-45E4-44EF-8BF5-A139C3A0A1BA}" srcOrd="0" destOrd="0" presId="urn:microsoft.com/office/officeart/2005/8/layout/vList6"/>
    <dgm:cxn modelId="{74C5C01C-F7E4-48EA-A442-4DA73893B979}" srcId="{176094A1-27E5-4CAF-A341-14979BCDBB94}" destId="{AB5ABEE3-FFE9-44F0-A20B-1A74BB928E6F}" srcOrd="0" destOrd="0" parTransId="{5BA74FF8-8567-40FA-8DC2-84AE47B349C1}" sibTransId="{7C2B02E4-A37F-4C9E-9CE9-C145F16CFC3D}"/>
    <dgm:cxn modelId="{5AE64B73-87BE-4391-8494-4FAE77E172F9}" srcId="{2AB632C7-20EA-49E0-9C1A-9567B615038A}" destId="{176094A1-27E5-4CAF-A341-14979BCDBB94}" srcOrd="0" destOrd="0" parTransId="{5CCD8D84-E7BB-4782-8D89-32FF778AD2BE}" sibTransId="{4B894336-E9DA-4501-AB4B-CDC1FB30FDF1}"/>
    <dgm:cxn modelId="{B7E5E2C7-19AF-4E46-ABCD-0A013FE9987D}" type="presParOf" srcId="{4ACBE8FA-80D4-4807-A1AB-E2A388C5F862}" destId="{5B871A2C-55F7-4D7C-A511-57513389D6F1}" srcOrd="0" destOrd="0" presId="urn:microsoft.com/office/officeart/2005/8/layout/vList6"/>
    <dgm:cxn modelId="{1E9DD729-14D4-41E0-ACAF-51CC18ECB28F}" type="presParOf" srcId="{5B871A2C-55F7-4D7C-A511-57513389D6F1}" destId="{A8413529-0F90-4C75-9218-4E94B51DCED3}" srcOrd="0" destOrd="0" presId="urn:microsoft.com/office/officeart/2005/8/layout/vList6"/>
    <dgm:cxn modelId="{AF22941F-B1B9-4386-8104-789EF0508211}" type="presParOf" srcId="{5B871A2C-55F7-4D7C-A511-57513389D6F1}" destId="{35813922-45E4-44EF-8BF5-A139C3A0A1B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B632C7-20EA-49E0-9C1A-9567B615038A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176094A1-27E5-4CAF-A341-14979BCDBB94}">
      <dgm:prSet phldrT="[Texto]"/>
      <dgm:spPr/>
      <dgm:t>
        <a:bodyPr/>
        <a:lstStyle/>
        <a:p>
          <a:r>
            <a:rPr lang="es-ES" dirty="0" smtClean="0">
              <a:latin typeface="Gotham Light" pitchFamily="2" charset="0"/>
            </a:rPr>
            <a:t>Desarrollo de Estándares de Competencia.</a:t>
          </a:r>
          <a:endParaRPr lang="es-ES" dirty="0">
            <a:latin typeface="Gotham Light" pitchFamily="2" charset="0"/>
          </a:endParaRPr>
        </a:p>
      </dgm:t>
    </dgm:pt>
    <dgm:pt modelId="{5CCD8D84-E7BB-4782-8D89-32FF778AD2BE}" type="par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B894336-E9DA-4501-AB4B-CDC1FB30FDF1}" type="sib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C13933E6-49BF-4633-BC8E-B80611203EBB}">
      <dgm:prSet/>
      <dgm:spPr/>
      <dgm:t>
        <a:bodyPr/>
        <a:lstStyle/>
        <a:p>
          <a:r>
            <a:rPr lang="es-ES" dirty="0" smtClean="0">
              <a:latin typeface="Gotham Light" pitchFamily="2" charset="0"/>
            </a:rPr>
            <a:t>Desarrollo de manuales y plataforma para la capacitación.</a:t>
          </a:r>
        </a:p>
      </dgm:t>
    </dgm:pt>
    <dgm:pt modelId="{06C365A0-E8FE-4F0C-BB1E-8E1D603A9ED4}" type="parTrans" cxnId="{F793C53D-D6F9-45D9-9ABC-F639478E80B8}">
      <dgm:prSet/>
      <dgm:spPr/>
      <dgm:t>
        <a:bodyPr/>
        <a:lstStyle/>
        <a:p>
          <a:endParaRPr lang="es-ES"/>
        </a:p>
      </dgm:t>
    </dgm:pt>
    <dgm:pt modelId="{811D78C4-B785-45BC-BF23-94E3CE195274}" type="sibTrans" cxnId="{F793C53D-D6F9-45D9-9ABC-F639478E80B8}">
      <dgm:prSet/>
      <dgm:spPr/>
      <dgm:t>
        <a:bodyPr/>
        <a:lstStyle/>
        <a:p>
          <a:endParaRPr lang="es-ES"/>
        </a:p>
      </dgm:t>
    </dgm:pt>
    <dgm:pt modelId="{FD82644B-9F4F-4D81-9AB2-26EF7E192FB5}">
      <dgm:prSet phldrT="[Texto]" custT="1"/>
      <dgm:spPr/>
      <dgm:t>
        <a:bodyPr/>
        <a:lstStyle/>
        <a:p>
          <a:r>
            <a:rPr lang="es-ES" sz="1400" dirty="0" smtClean="0">
              <a:latin typeface="Gotham Light" pitchFamily="2" charset="0"/>
            </a:rPr>
            <a:t>El INDEMUN propuso y acordó en el Comité de Gestión por Competencias de la Administración Pública Municipal, la creación de los Estándares de Competencia para la Funciones de Contraloría Municipal, Oficialía del Registro Civil y Protección Civil Municipal para el primer semestre del año, que se sumarán a los 4 estándares vigentes que serán utilizados para certificar las competencias de los servidores públicos municipales</a:t>
          </a:r>
          <a:endParaRPr lang="es-ES" sz="1400" dirty="0">
            <a:latin typeface="Gotham Light" pitchFamily="2" charset="0"/>
          </a:endParaRPr>
        </a:p>
      </dgm:t>
    </dgm:pt>
    <dgm:pt modelId="{54034C94-DA28-4979-8A68-7DAE6AFC7382}" type="parTrans" cxnId="{2F1B4859-0CF6-4183-BC51-8458D1300405}">
      <dgm:prSet/>
      <dgm:spPr/>
      <dgm:t>
        <a:bodyPr/>
        <a:lstStyle/>
        <a:p>
          <a:endParaRPr lang="es-ES"/>
        </a:p>
      </dgm:t>
    </dgm:pt>
    <dgm:pt modelId="{E9BF738C-4098-4677-B613-AD3D02B45F35}" type="sibTrans" cxnId="{2F1B4859-0CF6-4183-BC51-8458D1300405}">
      <dgm:prSet/>
      <dgm:spPr/>
      <dgm:t>
        <a:bodyPr/>
        <a:lstStyle/>
        <a:p>
          <a:endParaRPr lang="es-ES"/>
        </a:p>
      </dgm:t>
    </dgm:pt>
    <dgm:pt modelId="{52F5EFA4-98FB-47E3-AD02-FC19EF890C22}">
      <dgm:prSet custT="1"/>
      <dgm:spPr/>
      <dgm:t>
        <a:bodyPr/>
        <a:lstStyle/>
        <a:p>
          <a:r>
            <a:rPr lang="es-ES" sz="1400" dirty="0" smtClean="0">
              <a:latin typeface="Gotham Light" pitchFamily="2" charset="0"/>
            </a:rPr>
            <a:t>Se formula un esquema de trabajo con Instituciones de Educación Superior para el Desarrollo de Manuales para cada estándar de competencias y Plataformas Informáticas que serán transferibles para su uso por Entidades de Certificación acreditadas en el Sistema Nacional de Competencias.</a:t>
          </a:r>
        </a:p>
      </dgm:t>
    </dgm:pt>
    <dgm:pt modelId="{F27D5200-539B-40FA-8357-A992AC4BC579}" type="parTrans" cxnId="{05FEA957-3544-430B-83E3-2002CC5360AD}">
      <dgm:prSet/>
      <dgm:spPr/>
      <dgm:t>
        <a:bodyPr/>
        <a:lstStyle/>
        <a:p>
          <a:endParaRPr lang="es-ES"/>
        </a:p>
      </dgm:t>
    </dgm:pt>
    <dgm:pt modelId="{AC4B0AFD-A519-4821-BC67-F6940B21ACE7}" type="sibTrans" cxnId="{05FEA957-3544-430B-83E3-2002CC5360AD}">
      <dgm:prSet/>
      <dgm:spPr/>
      <dgm:t>
        <a:bodyPr/>
        <a:lstStyle/>
        <a:p>
          <a:endParaRPr lang="es-ES"/>
        </a:p>
      </dgm:t>
    </dgm:pt>
    <dgm:pt modelId="{BA7A779E-11DE-442C-80C8-5658FDAC5756}">
      <dgm:prSet custT="1"/>
      <dgm:spPr/>
      <dgm:t>
        <a:bodyPr/>
        <a:lstStyle/>
        <a:p>
          <a:endParaRPr lang="es-ES" sz="1400" dirty="0" smtClean="0">
            <a:latin typeface="Gotham Light" pitchFamily="2" charset="0"/>
          </a:endParaRPr>
        </a:p>
      </dgm:t>
    </dgm:pt>
    <dgm:pt modelId="{4269C6C3-2545-4843-941D-06C530008A16}" type="parTrans" cxnId="{BAB0245C-E78B-4258-83AB-50ABC9074661}">
      <dgm:prSet/>
      <dgm:spPr/>
      <dgm:t>
        <a:bodyPr/>
        <a:lstStyle/>
        <a:p>
          <a:endParaRPr lang="es-ES"/>
        </a:p>
      </dgm:t>
    </dgm:pt>
    <dgm:pt modelId="{C2BB4062-4CBA-4331-A517-564BC712DF6A}" type="sibTrans" cxnId="{BAB0245C-E78B-4258-83AB-50ABC9074661}">
      <dgm:prSet/>
      <dgm:spPr/>
      <dgm:t>
        <a:bodyPr/>
        <a:lstStyle/>
        <a:p>
          <a:endParaRPr lang="es-ES"/>
        </a:p>
      </dgm:t>
    </dgm:pt>
    <dgm:pt modelId="{4ACBE8FA-80D4-4807-A1AB-E2A388C5F862}" type="pres">
      <dgm:prSet presAssocID="{2AB632C7-20EA-49E0-9C1A-9567B61503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B871A2C-55F7-4D7C-A511-57513389D6F1}" type="pres">
      <dgm:prSet presAssocID="{176094A1-27E5-4CAF-A341-14979BCDBB94}" presName="linNode" presStyleCnt="0"/>
      <dgm:spPr/>
    </dgm:pt>
    <dgm:pt modelId="{A8413529-0F90-4C75-9218-4E94B51DCED3}" type="pres">
      <dgm:prSet presAssocID="{176094A1-27E5-4CAF-A341-14979BCDBB9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813922-45E4-44EF-8BF5-A139C3A0A1BA}" type="pres">
      <dgm:prSet presAssocID="{176094A1-27E5-4CAF-A341-14979BCDBB94}" presName="childShp" presStyleLbl="bgAccFollowNode1" presStyleIdx="0" presStyleCnt="2" custScaleX="1425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A1F767-65AA-462F-86B7-F2C140F0218D}" type="pres">
      <dgm:prSet presAssocID="{4B894336-E9DA-4501-AB4B-CDC1FB30FDF1}" presName="spacing" presStyleCnt="0"/>
      <dgm:spPr/>
    </dgm:pt>
    <dgm:pt modelId="{98A376AA-B495-4530-A0E3-734C78C9E4C7}" type="pres">
      <dgm:prSet presAssocID="{C13933E6-49BF-4633-BC8E-B80611203EBB}" presName="linNode" presStyleCnt="0"/>
      <dgm:spPr/>
    </dgm:pt>
    <dgm:pt modelId="{24E96A5C-DDCD-4A14-ACBC-DB3210CBFB5B}" type="pres">
      <dgm:prSet presAssocID="{C13933E6-49BF-4633-BC8E-B80611203EB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460BC4-449E-4DE7-A618-4E8046BE8823}" type="pres">
      <dgm:prSet presAssocID="{C13933E6-49BF-4633-BC8E-B80611203EBB}" presName="childShp" presStyleLbl="bgAccFollowNode1" presStyleIdx="1" presStyleCnt="2" custScaleX="14256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5B1CF85-BEAB-4674-B7DB-1DA0F1675ACE}" type="presOf" srcId="{176094A1-27E5-4CAF-A341-14979BCDBB94}" destId="{A8413529-0F90-4C75-9218-4E94B51DCED3}" srcOrd="0" destOrd="0" presId="urn:microsoft.com/office/officeart/2005/8/layout/vList6"/>
    <dgm:cxn modelId="{BAB0245C-E78B-4258-83AB-50ABC9074661}" srcId="{176094A1-27E5-4CAF-A341-14979BCDBB94}" destId="{BA7A779E-11DE-442C-80C8-5658FDAC5756}" srcOrd="1" destOrd="0" parTransId="{4269C6C3-2545-4843-941D-06C530008A16}" sibTransId="{C2BB4062-4CBA-4331-A517-564BC712DF6A}"/>
    <dgm:cxn modelId="{4DE96B84-4B7A-4917-89FD-BDC377CBE143}" type="presOf" srcId="{2AB632C7-20EA-49E0-9C1A-9567B615038A}" destId="{4ACBE8FA-80D4-4807-A1AB-E2A388C5F862}" srcOrd="0" destOrd="0" presId="urn:microsoft.com/office/officeart/2005/8/layout/vList6"/>
    <dgm:cxn modelId="{3D965727-2D00-4790-ACB2-78BD4B213D02}" type="presOf" srcId="{C13933E6-49BF-4633-BC8E-B80611203EBB}" destId="{24E96A5C-DDCD-4A14-ACBC-DB3210CBFB5B}" srcOrd="0" destOrd="0" presId="urn:microsoft.com/office/officeart/2005/8/layout/vList6"/>
    <dgm:cxn modelId="{2F1B4859-0CF6-4183-BC51-8458D1300405}" srcId="{176094A1-27E5-4CAF-A341-14979BCDBB94}" destId="{FD82644B-9F4F-4D81-9AB2-26EF7E192FB5}" srcOrd="0" destOrd="0" parTransId="{54034C94-DA28-4979-8A68-7DAE6AFC7382}" sibTransId="{E9BF738C-4098-4677-B613-AD3D02B45F35}"/>
    <dgm:cxn modelId="{1E567DD4-6A52-4707-A86A-D5B3E1013D5A}" type="presOf" srcId="{BA7A779E-11DE-442C-80C8-5658FDAC5756}" destId="{35813922-45E4-44EF-8BF5-A139C3A0A1BA}" srcOrd="0" destOrd="1" presId="urn:microsoft.com/office/officeart/2005/8/layout/vList6"/>
    <dgm:cxn modelId="{BE159F13-D813-42FA-A271-2489DF9A8979}" type="presOf" srcId="{FD82644B-9F4F-4D81-9AB2-26EF7E192FB5}" destId="{35813922-45E4-44EF-8BF5-A139C3A0A1BA}" srcOrd="0" destOrd="0" presId="urn:microsoft.com/office/officeart/2005/8/layout/vList6"/>
    <dgm:cxn modelId="{5AE64B73-87BE-4391-8494-4FAE77E172F9}" srcId="{2AB632C7-20EA-49E0-9C1A-9567B615038A}" destId="{176094A1-27E5-4CAF-A341-14979BCDBB94}" srcOrd="0" destOrd="0" parTransId="{5CCD8D84-E7BB-4782-8D89-32FF778AD2BE}" sibTransId="{4B894336-E9DA-4501-AB4B-CDC1FB30FDF1}"/>
    <dgm:cxn modelId="{05FEA957-3544-430B-83E3-2002CC5360AD}" srcId="{C13933E6-49BF-4633-BC8E-B80611203EBB}" destId="{52F5EFA4-98FB-47E3-AD02-FC19EF890C22}" srcOrd="0" destOrd="0" parTransId="{F27D5200-539B-40FA-8357-A992AC4BC579}" sibTransId="{AC4B0AFD-A519-4821-BC67-F6940B21ACE7}"/>
    <dgm:cxn modelId="{FFB295F8-6304-458E-9F8C-D7AB4800D5D7}" type="presOf" srcId="{52F5EFA4-98FB-47E3-AD02-FC19EF890C22}" destId="{41460BC4-449E-4DE7-A618-4E8046BE8823}" srcOrd="0" destOrd="0" presId="urn:microsoft.com/office/officeart/2005/8/layout/vList6"/>
    <dgm:cxn modelId="{F793C53D-D6F9-45D9-9ABC-F639478E80B8}" srcId="{2AB632C7-20EA-49E0-9C1A-9567B615038A}" destId="{C13933E6-49BF-4633-BC8E-B80611203EBB}" srcOrd="1" destOrd="0" parTransId="{06C365A0-E8FE-4F0C-BB1E-8E1D603A9ED4}" sibTransId="{811D78C4-B785-45BC-BF23-94E3CE195274}"/>
    <dgm:cxn modelId="{669F0A9C-E790-4CA6-B425-3E12F6B547F8}" type="presParOf" srcId="{4ACBE8FA-80D4-4807-A1AB-E2A388C5F862}" destId="{5B871A2C-55F7-4D7C-A511-57513389D6F1}" srcOrd="0" destOrd="0" presId="urn:microsoft.com/office/officeart/2005/8/layout/vList6"/>
    <dgm:cxn modelId="{1143776A-CBA2-45FA-92E9-20D7AA6F9076}" type="presParOf" srcId="{5B871A2C-55F7-4D7C-A511-57513389D6F1}" destId="{A8413529-0F90-4C75-9218-4E94B51DCED3}" srcOrd="0" destOrd="0" presId="urn:microsoft.com/office/officeart/2005/8/layout/vList6"/>
    <dgm:cxn modelId="{5A62EA72-15EB-4386-8D56-A960094DD94E}" type="presParOf" srcId="{5B871A2C-55F7-4D7C-A511-57513389D6F1}" destId="{35813922-45E4-44EF-8BF5-A139C3A0A1BA}" srcOrd="1" destOrd="0" presId="urn:microsoft.com/office/officeart/2005/8/layout/vList6"/>
    <dgm:cxn modelId="{31738BB9-40C0-4ACF-8161-CB4B13087955}" type="presParOf" srcId="{4ACBE8FA-80D4-4807-A1AB-E2A388C5F862}" destId="{1AA1F767-65AA-462F-86B7-F2C140F0218D}" srcOrd="1" destOrd="0" presId="urn:microsoft.com/office/officeart/2005/8/layout/vList6"/>
    <dgm:cxn modelId="{3FC21137-7151-46AB-B59E-E7AF10B27CE5}" type="presParOf" srcId="{4ACBE8FA-80D4-4807-A1AB-E2A388C5F862}" destId="{98A376AA-B495-4530-A0E3-734C78C9E4C7}" srcOrd="2" destOrd="0" presId="urn:microsoft.com/office/officeart/2005/8/layout/vList6"/>
    <dgm:cxn modelId="{E0F78C2C-6749-40E7-9FE6-B432227A18E9}" type="presParOf" srcId="{98A376AA-B495-4530-A0E3-734C78C9E4C7}" destId="{24E96A5C-DDCD-4A14-ACBC-DB3210CBFB5B}" srcOrd="0" destOrd="0" presId="urn:microsoft.com/office/officeart/2005/8/layout/vList6"/>
    <dgm:cxn modelId="{A64AF6EB-CD32-4339-8A6D-6A991E50A74E}" type="presParOf" srcId="{98A376AA-B495-4530-A0E3-734C78C9E4C7}" destId="{41460BC4-449E-4DE7-A618-4E8046BE882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B632C7-20EA-49E0-9C1A-9567B615038A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176094A1-27E5-4CAF-A341-14979BCDBB94}">
      <dgm:prSet phldrT="[Texto]"/>
      <dgm:spPr/>
      <dgm:t>
        <a:bodyPr/>
        <a:lstStyle/>
        <a:p>
          <a:r>
            <a:rPr lang="es-ES" dirty="0" smtClean="0">
              <a:latin typeface="Gotham Light" pitchFamily="2" charset="0"/>
            </a:rPr>
            <a:t>Acreditación soluciones de Evaluación y Certificación</a:t>
          </a:r>
          <a:endParaRPr lang="es-ES" dirty="0">
            <a:latin typeface="Gotham Light" pitchFamily="2" charset="0"/>
          </a:endParaRPr>
        </a:p>
      </dgm:t>
    </dgm:pt>
    <dgm:pt modelId="{5CCD8D84-E7BB-4782-8D89-32FF778AD2BE}" type="par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B894336-E9DA-4501-AB4B-CDC1FB30FDF1}" type="sibTrans" cxnId="{5AE64B73-87BE-4391-8494-4FAE77E172F9}">
      <dgm:prSet/>
      <dgm:spPr/>
      <dgm:t>
        <a:bodyPr/>
        <a:lstStyle/>
        <a:p>
          <a:endParaRPr lang="es-ES">
            <a:latin typeface="Gotham Light" pitchFamily="2" charset="0"/>
          </a:endParaRPr>
        </a:p>
      </dgm:t>
    </dgm:pt>
    <dgm:pt modelId="{49F86FD6-A0CF-47FA-868C-17D07CC4F69D}">
      <dgm:prSet/>
      <dgm:spPr/>
      <dgm:t>
        <a:bodyPr/>
        <a:lstStyle/>
        <a:p>
          <a:r>
            <a:rPr lang="es-ES" dirty="0" smtClean="0">
              <a:latin typeface="Gotham Light" pitchFamily="2" charset="0"/>
            </a:rPr>
            <a:t>El 16 de diciembre de 2015 el INDEMUN se acreditó como Entidad de Certificación y Evaluación (ECE) ante el CONOCER.</a:t>
          </a:r>
        </a:p>
      </dgm:t>
    </dgm:pt>
    <dgm:pt modelId="{2CD2AE69-B0E1-488A-83EC-7B59804256E0}" type="parTrans" cxnId="{DC452F89-D1E4-4B9B-AAD2-52680DE2794E}">
      <dgm:prSet/>
      <dgm:spPr/>
      <dgm:t>
        <a:bodyPr/>
        <a:lstStyle/>
        <a:p>
          <a:endParaRPr lang="es-ES"/>
        </a:p>
      </dgm:t>
    </dgm:pt>
    <dgm:pt modelId="{6C1060E7-298D-4495-A0DE-7923A43B4D6B}" type="sibTrans" cxnId="{DC452F89-D1E4-4B9B-AAD2-52680DE2794E}">
      <dgm:prSet/>
      <dgm:spPr/>
      <dgm:t>
        <a:bodyPr/>
        <a:lstStyle/>
        <a:p>
          <a:endParaRPr lang="es-ES"/>
        </a:p>
      </dgm:t>
    </dgm:pt>
    <dgm:pt modelId="{FA708B24-0ED0-43F5-AE2B-1C21ACE3B702}">
      <dgm:prSet/>
      <dgm:spPr/>
      <dgm:t>
        <a:bodyPr/>
        <a:lstStyle/>
        <a:p>
          <a:endParaRPr lang="es-ES" dirty="0" smtClean="0">
            <a:latin typeface="Gotham Light" pitchFamily="2" charset="0"/>
          </a:endParaRPr>
        </a:p>
      </dgm:t>
    </dgm:pt>
    <dgm:pt modelId="{6751C1D0-ABE3-4D55-95F9-22FA0C32B392}" type="parTrans" cxnId="{92D37AD6-40C3-49FD-A960-9AAF4AB1D889}">
      <dgm:prSet/>
      <dgm:spPr/>
      <dgm:t>
        <a:bodyPr/>
        <a:lstStyle/>
        <a:p>
          <a:endParaRPr lang="es-ES"/>
        </a:p>
      </dgm:t>
    </dgm:pt>
    <dgm:pt modelId="{8301906D-7EA5-4462-A0CE-F1BFBB36836A}" type="sibTrans" cxnId="{92D37AD6-40C3-49FD-A960-9AAF4AB1D889}">
      <dgm:prSet/>
      <dgm:spPr/>
      <dgm:t>
        <a:bodyPr/>
        <a:lstStyle/>
        <a:p>
          <a:endParaRPr lang="es-ES"/>
        </a:p>
      </dgm:t>
    </dgm:pt>
    <dgm:pt modelId="{2FFE2961-D62B-4ACA-B1BE-DB17339BA5ED}">
      <dgm:prSet/>
      <dgm:spPr/>
      <dgm:t>
        <a:bodyPr/>
        <a:lstStyle/>
        <a:p>
          <a:r>
            <a:rPr lang="es-ES" dirty="0" smtClean="0">
              <a:latin typeface="Gotham Light" pitchFamily="2" charset="0"/>
            </a:rPr>
            <a:t>El proyecto de la ECE contempla la acreditación de evaluadores certificados en las funciones propuestas por Instituciones de Educación Superior que colaborarán como Centros de Evaluación del INDEMUN.</a:t>
          </a:r>
        </a:p>
      </dgm:t>
    </dgm:pt>
    <dgm:pt modelId="{9BC3D36C-F78B-4360-BAAC-5D175021CD70}" type="parTrans" cxnId="{96F3CF7C-414A-4B31-80CA-736B00B4EA36}">
      <dgm:prSet/>
      <dgm:spPr/>
      <dgm:t>
        <a:bodyPr/>
        <a:lstStyle/>
        <a:p>
          <a:endParaRPr lang="es-ES"/>
        </a:p>
      </dgm:t>
    </dgm:pt>
    <dgm:pt modelId="{20A77FF4-C7D1-4E45-B95E-1209A82566F6}" type="sibTrans" cxnId="{96F3CF7C-414A-4B31-80CA-736B00B4EA36}">
      <dgm:prSet/>
      <dgm:spPr/>
      <dgm:t>
        <a:bodyPr/>
        <a:lstStyle/>
        <a:p>
          <a:endParaRPr lang="es-ES"/>
        </a:p>
      </dgm:t>
    </dgm:pt>
    <dgm:pt modelId="{4ACBE8FA-80D4-4807-A1AB-E2A388C5F862}" type="pres">
      <dgm:prSet presAssocID="{2AB632C7-20EA-49E0-9C1A-9567B61503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B871A2C-55F7-4D7C-A511-57513389D6F1}" type="pres">
      <dgm:prSet presAssocID="{176094A1-27E5-4CAF-A341-14979BCDBB94}" presName="linNode" presStyleCnt="0"/>
      <dgm:spPr/>
    </dgm:pt>
    <dgm:pt modelId="{A8413529-0F90-4C75-9218-4E94B51DCED3}" type="pres">
      <dgm:prSet presAssocID="{176094A1-27E5-4CAF-A341-14979BCDBB94}" presName="parentShp" presStyleLbl="node1" presStyleIdx="0" presStyleCnt="1" custScaleX="902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813922-45E4-44EF-8BF5-A139C3A0A1BA}" type="pres">
      <dgm:prSet presAssocID="{176094A1-27E5-4CAF-A341-14979BCDBB94}" presName="childShp" presStyleLbl="bgAccFollowNode1" presStyleIdx="0" presStyleCnt="1" custScaleX="142569" custLinFactNeighborY="16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646BDB-3053-46A9-B9C8-D29A96CD3812}" type="presOf" srcId="{FA708B24-0ED0-43F5-AE2B-1C21ACE3B702}" destId="{35813922-45E4-44EF-8BF5-A139C3A0A1BA}" srcOrd="0" destOrd="1" presId="urn:microsoft.com/office/officeart/2005/8/layout/vList6"/>
    <dgm:cxn modelId="{AACAE6C1-F827-4B85-A3AB-58DCC3DB57E4}" type="presOf" srcId="{2AB632C7-20EA-49E0-9C1A-9567B615038A}" destId="{4ACBE8FA-80D4-4807-A1AB-E2A388C5F862}" srcOrd="0" destOrd="0" presId="urn:microsoft.com/office/officeart/2005/8/layout/vList6"/>
    <dgm:cxn modelId="{5AE64B73-87BE-4391-8494-4FAE77E172F9}" srcId="{2AB632C7-20EA-49E0-9C1A-9567B615038A}" destId="{176094A1-27E5-4CAF-A341-14979BCDBB94}" srcOrd="0" destOrd="0" parTransId="{5CCD8D84-E7BB-4782-8D89-32FF778AD2BE}" sibTransId="{4B894336-E9DA-4501-AB4B-CDC1FB30FDF1}"/>
    <dgm:cxn modelId="{96F3CF7C-414A-4B31-80CA-736B00B4EA36}" srcId="{176094A1-27E5-4CAF-A341-14979BCDBB94}" destId="{2FFE2961-D62B-4ACA-B1BE-DB17339BA5ED}" srcOrd="2" destOrd="0" parTransId="{9BC3D36C-F78B-4360-BAAC-5D175021CD70}" sibTransId="{20A77FF4-C7D1-4E45-B95E-1209A82566F6}"/>
    <dgm:cxn modelId="{028AA518-0590-4C11-A20D-9DDE307B0EB3}" type="presOf" srcId="{2FFE2961-D62B-4ACA-B1BE-DB17339BA5ED}" destId="{35813922-45E4-44EF-8BF5-A139C3A0A1BA}" srcOrd="0" destOrd="2" presId="urn:microsoft.com/office/officeart/2005/8/layout/vList6"/>
    <dgm:cxn modelId="{0A29A078-FBE0-4C52-A1FA-BAA1ED9E3C25}" type="presOf" srcId="{49F86FD6-A0CF-47FA-868C-17D07CC4F69D}" destId="{35813922-45E4-44EF-8BF5-A139C3A0A1BA}" srcOrd="0" destOrd="0" presId="urn:microsoft.com/office/officeart/2005/8/layout/vList6"/>
    <dgm:cxn modelId="{DC452F89-D1E4-4B9B-AAD2-52680DE2794E}" srcId="{176094A1-27E5-4CAF-A341-14979BCDBB94}" destId="{49F86FD6-A0CF-47FA-868C-17D07CC4F69D}" srcOrd="0" destOrd="0" parTransId="{2CD2AE69-B0E1-488A-83EC-7B59804256E0}" sibTransId="{6C1060E7-298D-4495-A0DE-7923A43B4D6B}"/>
    <dgm:cxn modelId="{E7DA8E02-2040-4583-A81F-117CED82E575}" type="presOf" srcId="{176094A1-27E5-4CAF-A341-14979BCDBB94}" destId="{A8413529-0F90-4C75-9218-4E94B51DCED3}" srcOrd="0" destOrd="0" presId="urn:microsoft.com/office/officeart/2005/8/layout/vList6"/>
    <dgm:cxn modelId="{92D37AD6-40C3-49FD-A960-9AAF4AB1D889}" srcId="{176094A1-27E5-4CAF-A341-14979BCDBB94}" destId="{FA708B24-0ED0-43F5-AE2B-1C21ACE3B702}" srcOrd="1" destOrd="0" parTransId="{6751C1D0-ABE3-4D55-95F9-22FA0C32B392}" sibTransId="{8301906D-7EA5-4462-A0CE-F1BFBB36836A}"/>
    <dgm:cxn modelId="{788F00F9-7AD6-47B7-AEEB-9119D942F029}" type="presParOf" srcId="{4ACBE8FA-80D4-4807-A1AB-E2A388C5F862}" destId="{5B871A2C-55F7-4D7C-A511-57513389D6F1}" srcOrd="0" destOrd="0" presId="urn:microsoft.com/office/officeart/2005/8/layout/vList6"/>
    <dgm:cxn modelId="{933FC6BF-7C16-4F08-A119-E258FF12459E}" type="presParOf" srcId="{5B871A2C-55F7-4D7C-A511-57513389D6F1}" destId="{A8413529-0F90-4C75-9218-4E94B51DCED3}" srcOrd="0" destOrd="0" presId="urn:microsoft.com/office/officeart/2005/8/layout/vList6"/>
    <dgm:cxn modelId="{9CB3A85A-4048-4F85-8466-482DB69257B1}" type="presParOf" srcId="{5B871A2C-55F7-4D7C-A511-57513389D6F1}" destId="{35813922-45E4-44EF-8BF5-A139C3A0A1B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31898-6DE3-4123-8002-00664324BDDC}">
      <dsp:nvSpPr>
        <dsp:cNvPr id="0" name=""/>
        <dsp:cNvSpPr/>
      </dsp:nvSpPr>
      <dsp:spPr>
        <a:xfrm>
          <a:off x="0" y="187848"/>
          <a:ext cx="7038109" cy="1091496"/>
        </a:xfrm>
        <a:prstGeom prst="rect">
          <a:avLst/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>
              <a:latin typeface="Gotham Light" pitchFamily="2" charset="0"/>
            </a:rPr>
            <a:t>Sistema Hidalguense de Profesionalización Municipal</a:t>
          </a:r>
          <a:endParaRPr lang="es-ES" sz="3200" b="1" kern="1200" dirty="0">
            <a:latin typeface="Gotham Light" pitchFamily="2" charset="0"/>
          </a:endParaRPr>
        </a:p>
      </dsp:txBody>
      <dsp:txXfrm>
        <a:off x="0" y="187848"/>
        <a:ext cx="7038109" cy="1091496"/>
      </dsp:txXfrm>
    </dsp:sp>
    <dsp:sp modelId="{B3295607-00C6-4932-B758-6F0E750D3707}">
      <dsp:nvSpPr>
        <dsp:cNvPr id="0" name=""/>
        <dsp:cNvSpPr/>
      </dsp:nvSpPr>
      <dsp:spPr>
        <a:xfrm>
          <a:off x="0" y="1306117"/>
          <a:ext cx="3519054" cy="3692254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Gotham Light" pitchFamily="2" charset="0"/>
            </a:rPr>
            <a:t>Adecuación del marco normativo para la Certificación</a:t>
          </a:r>
          <a:r>
            <a:rPr lang="es-ES" sz="2000" kern="1200" dirty="0" smtClean="0">
              <a:latin typeface="Gotham Light" pitchFamily="2" charset="0"/>
            </a:rPr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Gotham Light" pitchFamily="2" charset="0"/>
            </a:rPr>
            <a:t>Reforma constitucional.</a:t>
          </a: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Gotham Light" pitchFamily="2" charset="0"/>
            </a:rPr>
            <a:t>Reforma y adiciones a diversos artículos la Ley Orgánica Municipal</a:t>
          </a:r>
          <a:r>
            <a:rPr lang="es-ES" sz="1300" kern="1200" dirty="0" smtClean="0">
              <a:latin typeface="Gotham Light" pitchFamily="2" charset="0"/>
            </a:rPr>
            <a:t>.</a:t>
          </a:r>
          <a:endParaRPr lang="es-ES" sz="1300" kern="1200" dirty="0">
            <a:latin typeface="Gotham Light" pitchFamily="2" charset="0"/>
          </a:endParaRPr>
        </a:p>
      </dsp:txBody>
      <dsp:txXfrm>
        <a:off x="0" y="1306117"/>
        <a:ext cx="3519054" cy="3692254"/>
      </dsp:txXfrm>
    </dsp:sp>
    <dsp:sp modelId="{DF29AA9E-0985-4E1B-8727-406C629ACFC6}">
      <dsp:nvSpPr>
        <dsp:cNvPr id="0" name=""/>
        <dsp:cNvSpPr/>
      </dsp:nvSpPr>
      <dsp:spPr>
        <a:xfrm>
          <a:off x="3519054" y="1306117"/>
          <a:ext cx="3519054" cy="3692254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Gotham Light" pitchFamily="2" charset="0"/>
            </a:rPr>
            <a:t>Desarrollo y acreditación de Mecanismos de Certificación.</a:t>
          </a:r>
          <a:endParaRPr lang="es-ES" sz="2000" b="1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Gotham Light" pitchFamily="2" charset="0"/>
            </a:rPr>
            <a:t>Desarrollo de Estándares de Competencia.</a:t>
          </a: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Gotham Light" pitchFamily="2" charset="0"/>
            </a:rPr>
            <a:t>Desarrollo de manuales y plataforma para la capacitación.</a:t>
          </a: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>
            <a:latin typeface="Gotham Light" pitchFamily="2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Gotham Light" pitchFamily="2" charset="0"/>
            </a:rPr>
            <a:t>Acreditación de soluciones de Evaluación y Certificación.</a:t>
          </a:r>
          <a:endParaRPr lang="es-ES" sz="1600" kern="1200" dirty="0">
            <a:latin typeface="Gotham Light" pitchFamily="2" charset="0"/>
          </a:endParaRPr>
        </a:p>
      </dsp:txBody>
      <dsp:txXfrm>
        <a:off x="3519054" y="1306117"/>
        <a:ext cx="3519054" cy="3692254"/>
      </dsp:txXfrm>
    </dsp:sp>
    <dsp:sp modelId="{637E2961-40E1-47FE-BDF3-CAFCDC89AEA2}">
      <dsp:nvSpPr>
        <dsp:cNvPr id="0" name=""/>
        <dsp:cNvSpPr/>
      </dsp:nvSpPr>
      <dsp:spPr>
        <a:xfrm flipV="1">
          <a:off x="0" y="4978532"/>
          <a:ext cx="7038109" cy="8162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13922-45E4-44EF-8BF5-A139C3A0A1BA}">
      <dsp:nvSpPr>
        <dsp:cNvPr id="0" name=""/>
        <dsp:cNvSpPr/>
      </dsp:nvSpPr>
      <dsp:spPr>
        <a:xfrm>
          <a:off x="2778864" y="0"/>
          <a:ext cx="5348930" cy="1872208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Gotham Light" pitchFamily="2" charset="0"/>
            </a:rPr>
            <a:t>El 3 de marzo de 2016, se aprobó por unanimidad en el Congreso a iniciativa del C. Gobernador una reforma al artículo 141 de la Constitución Política del Estado de Hidalgo que da vida al Sistema de Profesionalización Municipal y que establece  a la certificación de competencias como base del mismo.</a:t>
          </a:r>
          <a:endParaRPr lang="es-ES" sz="1500" kern="1200" dirty="0">
            <a:latin typeface="Gotham Light" pitchFamily="2" charset="0"/>
          </a:endParaRPr>
        </a:p>
      </dsp:txBody>
      <dsp:txXfrm>
        <a:off x="2778864" y="234026"/>
        <a:ext cx="4646852" cy="1404156"/>
      </dsp:txXfrm>
    </dsp:sp>
    <dsp:sp modelId="{A8413529-0F90-4C75-9218-4E94B51DCED3}">
      <dsp:nvSpPr>
        <dsp:cNvPr id="0" name=""/>
        <dsp:cNvSpPr/>
      </dsp:nvSpPr>
      <dsp:spPr>
        <a:xfrm>
          <a:off x="603" y="0"/>
          <a:ext cx="2778261" cy="18722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Gotham Light" pitchFamily="2" charset="0"/>
            </a:rPr>
            <a:t>Reforma Constitucional. </a:t>
          </a:r>
          <a:endParaRPr lang="es-ES" sz="2500" kern="1200" dirty="0">
            <a:latin typeface="Gotham Light" pitchFamily="2" charset="0"/>
          </a:endParaRPr>
        </a:p>
      </dsp:txBody>
      <dsp:txXfrm>
        <a:off x="91997" y="91394"/>
        <a:ext cx="2595473" cy="1689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13922-45E4-44EF-8BF5-A139C3A0A1BA}">
      <dsp:nvSpPr>
        <dsp:cNvPr id="0" name=""/>
        <dsp:cNvSpPr/>
      </dsp:nvSpPr>
      <dsp:spPr>
        <a:xfrm>
          <a:off x="2501972" y="522"/>
          <a:ext cx="5343689" cy="20376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Gotham Light" pitchFamily="2" charset="0"/>
            </a:rPr>
            <a:t>El INDEMUN propuso y acordó en el Comité de Gestión por Competencias de la Administración Pública Municipal, la creación de los Estándares de Competencia para la Funciones de Contraloría Municipal, Oficialía del Registro Civil y Protección Civil Municipal para el primer semestre del año, que se sumarán a los 4 estándares vigentes que serán utilizados para certificar las competencias de los servidores públicos municipales</a:t>
          </a:r>
          <a:endParaRPr lang="es-ES" sz="1400" kern="1200" dirty="0">
            <a:latin typeface="Gotham Light" pitchFamily="2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 smtClean="0">
            <a:latin typeface="Gotham Light" pitchFamily="2" charset="0"/>
          </a:endParaRPr>
        </a:p>
      </dsp:txBody>
      <dsp:txXfrm>
        <a:off x="2501972" y="255223"/>
        <a:ext cx="4579586" cy="1528207"/>
      </dsp:txXfrm>
    </dsp:sp>
    <dsp:sp modelId="{A8413529-0F90-4C75-9218-4E94B51DCED3}">
      <dsp:nvSpPr>
        <dsp:cNvPr id="0" name=""/>
        <dsp:cNvSpPr/>
      </dsp:nvSpPr>
      <dsp:spPr>
        <a:xfrm>
          <a:off x="3210" y="522"/>
          <a:ext cx="2498761" cy="20376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Gotham Light" pitchFamily="2" charset="0"/>
            </a:rPr>
            <a:t>Desarrollo de Estándares de Competencia.</a:t>
          </a:r>
          <a:endParaRPr lang="es-ES" sz="2400" kern="1200" dirty="0">
            <a:latin typeface="Gotham Light" pitchFamily="2" charset="0"/>
          </a:endParaRPr>
        </a:p>
      </dsp:txBody>
      <dsp:txXfrm>
        <a:off x="102678" y="99990"/>
        <a:ext cx="2299825" cy="1838673"/>
      </dsp:txXfrm>
    </dsp:sp>
    <dsp:sp modelId="{41460BC4-449E-4DE7-A618-4E8046BE8823}">
      <dsp:nvSpPr>
        <dsp:cNvPr id="0" name=""/>
        <dsp:cNvSpPr/>
      </dsp:nvSpPr>
      <dsp:spPr>
        <a:xfrm>
          <a:off x="2501972" y="2241892"/>
          <a:ext cx="5343689" cy="20376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Gotham Light" pitchFamily="2" charset="0"/>
            </a:rPr>
            <a:t>Se formula un esquema de trabajo con Instituciones de Educación Superior para el Desarrollo de Manuales para cada estándar de competencias y Plataformas Informáticas que serán transferibles para su uso por Entidades de Certificación acreditadas en el Sistema Nacional de Competencias.</a:t>
          </a:r>
        </a:p>
      </dsp:txBody>
      <dsp:txXfrm>
        <a:off x="2501972" y="2496593"/>
        <a:ext cx="4579586" cy="1528207"/>
      </dsp:txXfrm>
    </dsp:sp>
    <dsp:sp modelId="{24E96A5C-DDCD-4A14-ACBC-DB3210CBFB5B}">
      <dsp:nvSpPr>
        <dsp:cNvPr id="0" name=""/>
        <dsp:cNvSpPr/>
      </dsp:nvSpPr>
      <dsp:spPr>
        <a:xfrm>
          <a:off x="3210" y="2241892"/>
          <a:ext cx="2498761" cy="20376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Gotham Light" pitchFamily="2" charset="0"/>
            </a:rPr>
            <a:t>Desarrollo de manuales y plataforma para la capacitación.</a:t>
          </a:r>
        </a:p>
      </dsp:txBody>
      <dsp:txXfrm>
        <a:off x="102678" y="2341360"/>
        <a:ext cx="2299825" cy="18386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13922-45E4-44EF-8BF5-A139C3A0A1BA}">
      <dsp:nvSpPr>
        <dsp:cNvPr id="0" name=""/>
        <dsp:cNvSpPr/>
      </dsp:nvSpPr>
      <dsp:spPr>
        <a:xfrm>
          <a:off x="2202220" y="0"/>
          <a:ext cx="5210631" cy="24078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Gotham Light" pitchFamily="2" charset="0"/>
            </a:rPr>
            <a:t>El 16 de diciembre de 2015 el INDEMUN se acreditó como Entidad de Certificación y Evaluación (ECE) ante el CONOCER.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 smtClean="0">
            <a:latin typeface="Gotham Light" pitchFamily="2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>
              <a:latin typeface="Gotham Light" pitchFamily="2" charset="0"/>
            </a:rPr>
            <a:t>El proyecto de la ECE contempla la acreditación de evaluadores certificados en las funciones propuestas por Instituciones de Educación Superior que colaborarán como Centros de Evaluación del INDEMUN.</a:t>
          </a:r>
        </a:p>
      </dsp:txBody>
      <dsp:txXfrm>
        <a:off x="2202220" y="300977"/>
        <a:ext cx="4307700" cy="1805862"/>
      </dsp:txXfrm>
    </dsp:sp>
    <dsp:sp modelId="{A8413529-0F90-4C75-9218-4E94B51DCED3}">
      <dsp:nvSpPr>
        <dsp:cNvPr id="0" name=""/>
        <dsp:cNvSpPr/>
      </dsp:nvSpPr>
      <dsp:spPr>
        <a:xfrm>
          <a:off x="3971" y="0"/>
          <a:ext cx="2198248" cy="2407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latin typeface="Gotham Light" pitchFamily="2" charset="0"/>
            </a:rPr>
            <a:t>Acreditación soluciones de Evaluación y Certificación</a:t>
          </a:r>
          <a:endParaRPr lang="es-ES" sz="2200" kern="1200" dirty="0">
            <a:latin typeface="Gotham Light" pitchFamily="2" charset="0"/>
          </a:endParaRPr>
        </a:p>
      </dsp:txBody>
      <dsp:txXfrm>
        <a:off x="111281" y="107310"/>
        <a:ext cx="1983628" cy="2193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9405" y="0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664695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9405" y="6664695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61C9887E-9B70-4628-9639-A75549CF3B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469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9944" y="0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83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1" tIns="46625" rIns="93251" bIns="46625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32956"/>
            <a:ext cx="7442200" cy="3157538"/>
          </a:xfrm>
          <a:prstGeom prst="rect">
            <a:avLst/>
          </a:prstGeom>
        </p:spPr>
        <p:txBody>
          <a:bodyPr vert="horz" lIns="93251" tIns="46625" rIns="93251" bIns="4662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64289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9944" y="6664289"/>
            <a:ext cx="4031192" cy="350838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FAAF9A15-6AAF-4509-A516-A08A812A93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6431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93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5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52736"/>
            <a:ext cx="793672" cy="900000"/>
          </a:xfrm>
          <a:prstGeom prst="rect">
            <a:avLst/>
          </a:prstGeom>
        </p:spPr>
      </p:pic>
      <p:grpSp>
        <p:nvGrpSpPr>
          <p:cNvPr id="16" name="15 Grupo"/>
          <p:cNvGrpSpPr/>
          <p:nvPr userDrawn="1"/>
        </p:nvGrpSpPr>
        <p:grpSpPr>
          <a:xfrm>
            <a:off x="3163432" y="6453336"/>
            <a:ext cx="2817137" cy="252000"/>
            <a:chOff x="2737961" y="6045178"/>
            <a:chExt cx="2817137" cy="252000"/>
          </a:xfrm>
        </p:grpSpPr>
        <p:pic>
          <p:nvPicPr>
            <p:cNvPr id="9" name="8 Imagen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3098" y="6045178"/>
              <a:ext cx="252000" cy="252000"/>
            </a:xfrm>
            <a:prstGeom prst="rect">
              <a:avLst/>
            </a:prstGeom>
          </p:spPr>
        </p:pic>
        <p:pic>
          <p:nvPicPr>
            <p:cNvPr id="10" name="9 Imagen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5484" y="6045178"/>
              <a:ext cx="252000" cy="252000"/>
            </a:xfrm>
            <a:prstGeom prst="rect">
              <a:avLst/>
            </a:prstGeom>
          </p:spPr>
        </p:pic>
        <p:pic>
          <p:nvPicPr>
            <p:cNvPr id="11" name="10 Imagen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7961" y="6045178"/>
              <a:ext cx="252000" cy="252000"/>
            </a:xfrm>
            <a:prstGeom prst="rect">
              <a:avLst/>
            </a:prstGeom>
          </p:spPr>
        </p:pic>
        <p:pic>
          <p:nvPicPr>
            <p:cNvPr id="12" name="11 Imagen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5576" y="6045178"/>
              <a:ext cx="252000" cy="252000"/>
            </a:xfrm>
            <a:prstGeom prst="rect">
              <a:avLst/>
            </a:prstGeom>
          </p:spPr>
        </p:pic>
        <p:pic>
          <p:nvPicPr>
            <p:cNvPr id="13" name="12 Imagen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8053" y="6045178"/>
              <a:ext cx="252000" cy="252000"/>
            </a:xfrm>
            <a:prstGeom prst="rect">
              <a:avLst/>
            </a:prstGeom>
          </p:spPr>
        </p:pic>
        <p:pic>
          <p:nvPicPr>
            <p:cNvPr id="14" name="13 Imagen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0530" y="6045178"/>
              <a:ext cx="252000" cy="252000"/>
            </a:xfrm>
            <a:prstGeom prst="rect">
              <a:avLst/>
            </a:prstGeom>
          </p:spPr>
        </p:pic>
        <p:pic>
          <p:nvPicPr>
            <p:cNvPr id="15" name="14 Imagen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3007" y="6045178"/>
              <a:ext cx="252000" cy="252000"/>
            </a:xfrm>
            <a:prstGeom prst="rect">
              <a:avLst/>
            </a:prstGeom>
          </p:spPr>
        </p:pic>
      </p:grp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2736"/>
            <a:ext cx="2232248" cy="8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250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5634-E74C-4F43-80F3-2511E2BE2747}" type="datetime1">
              <a:rPr lang="es-ES" smtClean="0"/>
              <a:t>27/04/2016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74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5602-B232-4D50-ABA0-CE7B68F44605}" type="datetime1">
              <a:rPr lang="es-ES" smtClean="0"/>
              <a:t>27/04/2016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61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3B2C-A274-4521-B6F5-15CE6FD732C7}" type="datetime1">
              <a:rPr lang="es-ES" smtClean="0"/>
              <a:t>27/04/2016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6383-478E-6947-9200-CAF7C59DD4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59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BF5B-3F51-417A-8294-52B7D83915D5}" type="datetime1">
              <a:rPr lang="es-ES" smtClean="0"/>
              <a:t>27/04/2016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09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44C2D-2CDA-4430-8E39-43DCE04D5791}" type="datetime1">
              <a:rPr lang="es-ES" smtClean="0"/>
              <a:t>27/04/2016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158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0905-7711-47F5-920E-617B2772DB1B}" type="datetime1">
              <a:rPr lang="es-ES" smtClean="0"/>
              <a:t>27/04/2016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2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9D631-736D-422A-AD1A-3789B3723E0E}" type="datetime1">
              <a:rPr lang="es-ES" smtClean="0"/>
              <a:t>27/04/2016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186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EF12-E6C7-496E-B04C-C33748623423}" type="datetime1">
              <a:rPr lang="es-ES" smtClean="0"/>
              <a:t>27/04/2016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752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9F1A5-4626-4505-870D-58CC194190F4}" type="datetime1">
              <a:rPr lang="es-ES" smtClean="0"/>
              <a:t>27/04/2016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05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75471-AA51-4061-A2AC-00F479D72548}" type="datetime1">
              <a:rPr lang="es-ES" smtClean="0"/>
              <a:t>27/04/2016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75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4C939-C3E9-4A69-BA89-B91B37950651}" type="datetime1">
              <a:rPr lang="es-ES" smtClean="0"/>
              <a:t>27/04/2016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68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Relationship Id="rId22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7C47E-3CDB-4688-813B-915C3247ED93}" type="datetime1">
              <a:rPr lang="es-ES" smtClean="0"/>
              <a:t>27/04/2016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90185-4D29-44BA-A2E0-05C728068514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52736"/>
            <a:ext cx="793672" cy="900000"/>
          </a:xfrm>
          <a:prstGeom prst="rect">
            <a:avLst/>
          </a:prstGeom>
        </p:spPr>
      </p:pic>
      <p:grpSp>
        <p:nvGrpSpPr>
          <p:cNvPr id="8" name="7 Grupo"/>
          <p:cNvGrpSpPr/>
          <p:nvPr userDrawn="1"/>
        </p:nvGrpSpPr>
        <p:grpSpPr>
          <a:xfrm>
            <a:off x="3163432" y="6453336"/>
            <a:ext cx="2817137" cy="252000"/>
            <a:chOff x="2737961" y="6045178"/>
            <a:chExt cx="2817137" cy="252000"/>
          </a:xfrm>
        </p:grpSpPr>
        <p:pic>
          <p:nvPicPr>
            <p:cNvPr id="9" name="8 Imagen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3098" y="6045178"/>
              <a:ext cx="252000" cy="252000"/>
            </a:xfrm>
            <a:prstGeom prst="rect">
              <a:avLst/>
            </a:prstGeom>
          </p:spPr>
        </p:pic>
        <p:pic>
          <p:nvPicPr>
            <p:cNvPr id="10" name="9 Imagen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5484" y="6045178"/>
              <a:ext cx="252000" cy="252000"/>
            </a:xfrm>
            <a:prstGeom prst="rect">
              <a:avLst/>
            </a:prstGeom>
          </p:spPr>
        </p:pic>
        <p:pic>
          <p:nvPicPr>
            <p:cNvPr id="11" name="10 Imagen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7961" y="6045178"/>
              <a:ext cx="252000" cy="252000"/>
            </a:xfrm>
            <a:prstGeom prst="rect">
              <a:avLst/>
            </a:prstGeom>
          </p:spPr>
        </p:pic>
        <p:pic>
          <p:nvPicPr>
            <p:cNvPr id="12" name="11 Imagen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5576" y="6045178"/>
              <a:ext cx="252000" cy="252000"/>
            </a:xfrm>
            <a:prstGeom prst="rect">
              <a:avLst/>
            </a:prstGeom>
          </p:spPr>
        </p:pic>
        <p:pic>
          <p:nvPicPr>
            <p:cNvPr id="13" name="12 Imagen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8053" y="6045178"/>
              <a:ext cx="252000" cy="252000"/>
            </a:xfrm>
            <a:prstGeom prst="rect">
              <a:avLst/>
            </a:prstGeom>
          </p:spPr>
        </p:pic>
        <p:pic>
          <p:nvPicPr>
            <p:cNvPr id="14" name="13 Imagen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0530" y="6045178"/>
              <a:ext cx="252000" cy="252000"/>
            </a:xfrm>
            <a:prstGeom prst="rect">
              <a:avLst/>
            </a:prstGeom>
          </p:spPr>
        </p:pic>
        <p:pic>
          <p:nvPicPr>
            <p:cNvPr id="15" name="14 Imagen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3007" y="6045178"/>
              <a:ext cx="252000" cy="252000"/>
            </a:xfrm>
            <a:prstGeom prst="rect">
              <a:avLst/>
            </a:prstGeom>
          </p:spPr>
        </p:pic>
      </p:grpSp>
      <p:pic>
        <p:nvPicPr>
          <p:cNvPr id="16" name="15 Imagen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2736"/>
            <a:ext cx="2232248" cy="80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5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PT 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" b="1389"/>
          <a:stretch/>
        </p:blipFill>
        <p:spPr>
          <a:xfrm>
            <a:off x="0" y="-84664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050020506"/>
              </p:ext>
            </p:extLst>
          </p:nvPr>
        </p:nvGraphicFramePr>
        <p:xfrm>
          <a:off x="1063759" y="1258781"/>
          <a:ext cx="7038109" cy="5201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987867" y="735087"/>
            <a:ext cx="7184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Gotham Bold" panose="02000803030000020004" pitchFamily="2" charset="0"/>
              </a:rPr>
              <a:t>Pilares para la implementación del SHPM</a:t>
            </a:r>
            <a:endParaRPr lang="es-ES" sz="2400" b="1" dirty="0">
              <a:latin typeface="Gotham Bold" panose="020008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762124"/>
            <a:ext cx="6768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Gotham Light" pitchFamily="2" charset="0"/>
              </a:rPr>
              <a:t>Adecuación al </a:t>
            </a:r>
            <a:r>
              <a:rPr lang="es-ES" sz="2800" b="1" dirty="0">
                <a:latin typeface="Gotham Light" pitchFamily="2" charset="0"/>
              </a:rPr>
              <a:t>m</a:t>
            </a:r>
            <a:r>
              <a:rPr lang="es-ES" sz="2800" b="1" dirty="0" smtClean="0">
                <a:latin typeface="Gotham Light" pitchFamily="2" charset="0"/>
              </a:rPr>
              <a:t>arco normativo para la Certificación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094840722"/>
              </p:ext>
            </p:extLst>
          </p:nvPr>
        </p:nvGraphicFramePr>
        <p:xfrm>
          <a:off x="539552" y="1772816"/>
          <a:ext cx="812839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Flecha abajo"/>
          <p:cNvSpPr/>
          <p:nvPr/>
        </p:nvSpPr>
        <p:spPr>
          <a:xfrm>
            <a:off x="3707904" y="3645024"/>
            <a:ext cx="1872208" cy="504056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807566" y="4255928"/>
            <a:ext cx="7992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Gotham Light" pitchFamily="2" charset="0"/>
              </a:rPr>
              <a:t>Se reforma a la fracción XIX del artículo 141 estableciendo el siguiente texto en relación con las facultades y atribuciones del ayuntamiento:</a:t>
            </a:r>
          </a:p>
          <a:p>
            <a:pPr algn="just"/>
            <a:endParaRPr lang="es-ES" sz="1600" dirty="0">
              <a:latin typeface="Gotham Light" pitchFamily="2" charset="0"/>
            </a:endParaRPr>
          </a:p>
          <a:p>
            <a:pPr algn="just"/>
            <a:r>
              <a:rPr lang="es-ES" sz="1600" i="1" dirty="0" smtClean="0">
                <a:latin typeface="Gotham Light" pitchFamily="2" charset="0"/>
              </a:rPr>
              <a:t> XIX. Participar </a:t>
            </a:r>
            <a:r>
              <a:rPr lang="es-ES" sz="1600" i="1" dirty="0">
                <a:latin typeface="Gotham Light" pitchFamily="2" charset="0"/>
              </a:rPr>
              <a:t>en el Sistema para la Profesionalización del Servicio Público Municipal, mediante la capacitación, evaluación y certificación de su personal, en los términos que establezca la Ley</a:t>
            </a:r>
            <a:r>
              <a:rPr lang="es-ES" sz="1600" i="1" dirty="0" smtClean="0">
                <a:latin typeface="Gotham Light" pitchFamily="2" charset="0"/>
              </a:rPr>
              <a:t>;</a:t>
            </a:r>
            <a:endParaRPr lang="es-ES" sz="1600" i="1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2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3269137" y="1900064"/>
            <a:ext cx="5348930" cy="2037609"/>
            <a:chOff x="2778864" y="2241892"/>
            <a:chExt cx="5348930" cy="2037609"/>
          </a:xfrm>
        </p:grpSpPr>
        <p:sp>
          <p:nvSpPr>
            <p:cNvPr id="6" name="5 Flecha derecha"/>
            <p:cNvSpPr/>
            <p:nvPr/>
          </p:nvSpPr>
          <p:spPr>
            <a:xfrm>
              <a:off x="2778864" y="2241892"/>
              <a:ext cx="5348930" cy="2037609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lecha derecha 4"/>
            <p:cNvSpPr/>
            <p:nvPr/>
          </p:nvSpPr>
          <p:spPr>
            <a:xfrm>
              <a:off x="2778864" y="2496593"/>
              <a:ext cx="4584827" cy="1528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500" kern="1200" dirty="0" smtClean="0">
                  <a:latin typeface="Gotham Light" pitchFamily="2" charset="0"/>
                </a:rPr>
                <a:t>En alcance a la reforma constitucional, el 26 de abril se aprobaron por unanimidad diversas reformas y adiciones a la Ley Orgánica Municipal para establecer como una obligación de los titulares de 8 áreas clave en los municipios la certificación de sus competencias laborales.</a:t>
              </a:r>
              <a:endParaRPr lang="es-ES" sz="1500" kern="1200" dirty="0">
                <a:latin typeface="Gotham Light" pitchFamily="2" charset="0"/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441267" y="1900064"/>
            <a:ext cx="2778261" cy="2037609"/>
            <a:chOff x="603" y="2241892"/>
            <a:chExt cx="2778261" cy="2037609"/>
          </a:xfrm>
        </p:grpSpPr>
        <p:sp>
          <p:nvSpPr>
            <p:cNvPr id="4" name="3 Rectángulo redondeado"/>
            <p:cNvSpPr/>
            <p:nvPr/>
          </p:nvSpPr>
          <p:spPr>
            <a:xfrm>
              <a:off x="603" y="2241892"/>
              <a:ext cx="2778261" cy="203760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4 Rectángulo"/>
            <p:cNvSpPr/>
            <p:nvPr/>
          </p:nvSpPr>
          <p:spPr>
            <a:xfrm>
              <a:off x="100071" y="2341360"/>
              <a:ext cx="2579325" cy="1838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47625" rIns="95250" bIns="47625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500" kern="1200" dirty="0" smtClean="0">
                  <a:latin typeface="Gotham Light" pitchFamily="2" charset="0"/>
                </a:rPr>
                <a:t>Reforma a la Ley Orgánica Municipal</a:t>
              </a:r>
              <a:endParaRPr lang="es-ES" sz="2500" kern="1200" dirty="0">
                <a:latin typeface="Gotham Light" pitchFamily="2" charset="0"/>
              </a:endParaRPr>
            </a:p>
          </p:txBody>
        </p:sp>
      </p:grpSp>
      <p:sp>
        <p:nvSpPr>
          <p:cNvPr id="8" name="7 Flecha abajo"/>
          <p:cNvSpPr/>
          <p:nvPr/>
        </p:nvSpPr>
        <p:spPr>
          <a:xfrm>
            <a:off x="3789844" y="3772272"/>
            <a:ext cx="1872208" cy="504056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9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Flecha abajo"/>
          <p:cNvSpPr/>
          <p:nvPr/>
        </p:nvSpPr>
        <p:spPr>
          <a:xfrm>
            <a:off x="3563888" y="472084"/>
            <a:ext cx="1872208" cy="504056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41511"/>
              </p:ext>
            </p:extLst>
          </p:nvPr>
        </p:nvGraphicFramePr>
        <p:xfrm>
          <a:off x="323528" y="1065661"/>
          <a:ext cx="8568951" cy="5171650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260140"/>
                <a:gridCol w="1656184"/>
                <a:gridCol w="5652627"/>
              </a:tblGrid>
              <a:tr h="7028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Tipo de Modificación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  <a:latin typeface="Gotham Light" pitchFamily="2" charset="0"/>
                        </a:rPr>
                        <a:t>Fracción/Artículo de la LOMEH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Requisito/Obligación para ser servidor público municipal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47687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Reforma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Gotham Light" pitchFamily="2" charset="0"/>
                        </a:rPr>
                        <a:t>Fracción III del artículo 97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Gotham Light" pitchFamily="2" charset="0"/>
                        </a:rPr>
                        <a:t>Experiencia de un año para el Secretario Municipal.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476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Fracción II del artículo 101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 smtClean="0">
                          <a:effectLst/>
                          <a:latin typeface="Gotham Light" pitchFamily="2" charset="0"/>
                        </a:rPr>
                        <a:t>Título </a:t>
                      </a:r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profesional y experiencia de un año para tesoreros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5048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Gotham Light" pitchFamily="2" charset="0"/>
                        </a:rPr>
                        <a:t>Fracción I del artículo 107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 smtClean="0">
                          <a:effectLst/>
                          <a:latin typeface="Gotham Light" pitchFamily="2" charset="0"/>
                        </a:rPr>
                        <a:t>Título </a:t>
                      </a:r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profesional en las ramas de Derecho, Contaduría Pública o equivalente y experiencia de un año para Contralor.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5048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Último párrafo del artículo 117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 smtClean="0">
                          <a:effectLst/>
                          <a:latin typeface="Gotham Light" pitchFamily="2" charset="0"/>
                        </a:rPr>
                        <a:t>Título </a:t>
                      </a:r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Profesional y experiencia de un año para titulares de Obras Públicas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5048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Gotham Light" pitchFamily="2" charset="0"/>
                        </a:rPr>
                        <a:t>Fracción III del artículo 128 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Experiencia de un año para Titulares de la Unidad de Protección Civil.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5048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Adición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>
                          <a:effectLst/>
                          <a:latin typeface="Gotham Light" pitchFamily="2" charset="0"/>
                        </a:rPr>
                        <a:t>Último párrafo al artículo 115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smtClean="0">
                          <a:effectLst/>
                          <a:latin typeface="Gotham Light" pitchFamily="2" charset="0"/>
                        </a:rPr>
                        <a:t>Título </a:t>
                      </a:r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Profesional de Licenciado en Derecho y experiencia de un año para Oficiales del Registro del Estado Familiar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  <a:tr h="14958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Artículo 121 Bis</a:t>
                      </a:r>
                      <a:b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  <a:latin typeface="Gotham Light" pitchFamily="2" charset="0"/>
                        </a:rPr>
                        <a:t>Participar en el Sistema para la Profesionalización del Servicio Público Municipal que instrumente el Ejecutivo del Estado </a:t>
                      </a:r>
                      <a:r>
                        <a:rPr lang="es-ES" sz="1400" u="none" strike="noStrike" dirty="0">
                          <a:effectLst/>
                          <a:latin typeface="Gotham Light" pitchFamily="2" charset="0"/>
                        </a:rPr>
                        <a:t>por conducto de la dependencia o entidad competente y contar con una </a:t>
                      </a:r>
                      <a:r>
                        <a:rPr lang="es-ES" sz="1400" b="1" u="none" strike="noStrike" dirty="0">
                          <a:effectLst/>
                          <a:latin typeface="Gotham Light" pitchFamily="2" charset="0"/>
                        </a:rPr>
                        <a:t>certificación de competencia laboral expedida por una institución reconocida en el Sistema Nacional de Competencias durante el primer año de su </a:t>
                      </a:r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gestión (8 servidores</a:t>
                      </a:r>
                      <a:r>
                        <a:rPr lang="es-ES" sz="1400" b="1" u="none" strike="noStrike" baseline="0" dirty="0" smtClean="0">
                          <a:effectLst/>
                          <a:latin typeface="Gotham Light" pitchFamily="2" charset="0"/>
                        </a:rPr>
                        <a:t> públicos</a:t>
                      </a:r>
                      <a:r>
                        <a:rPr lang="es-ES" sz="1400" b="1" u="none" strike="noStrike" dirty="0" smtClean="0">
                          <a:effectLst/>
                          <a:latin typeface="Gotham Light" pitchFamily="2" charset="0"/>
                        </a:rPr>
                        <a:t>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Gotham Light" pitchFamily="2" charset="0"/>
                      </a:endParaRPr>
                    </a:p>
                  </a:txBody>
                  <a:tcPr marL="9118" marR="9118" marT="911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54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762124"/>
            <a:ext cx="6768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Gotham Light" pitchFamily="2" charset="0"/>
              </a:rPr>
              <a:t>Desarrollo y acreditación de Mecanismos de Certificación.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01620488"/>
              </p:ext>
            </p:extLst>
          </p:nvPr>
        </p:nvGraphicFramePr>
        <p:xfrm>
          <a:off x="611560" y="1957288"/>
          <a:ext cx="7848872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31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762124"/>
            <a:ext cx="6768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Gotham Light" pitchFamily="2" charset="0"/>
              </a:rPr>
              <a:t>Desarrollo y acreditación de Mecanismos de Certificación.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764996334"/>
              </p:ext>
            </p:extLst>
          </p:nvPr>
        </p:nvGraphicFramePr>
        <p:xfrm>
          <a:off x="827584" y="2677368"/>
          <a:ext cx="7416824" cy="240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20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7504" y="1268760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s-ES" sz="2400" b="1" dirty="0">
                <a:latin typeface="Gotham Light" pitchFamily="2" charset="0"/>
              </a:rPr>
              <a:t>La finalidad de todas las acciones será tener listos los esquemas para capacitar, evaluar y certificar la competencia de los servidores </a:t>
            </a:r>
            <a:r>
              <a:rPr lang="es-ES" sz="2400" b="1" dirty="0" smtClean="0">
                <a:latin typeface="Gotham Light" pitchFamily="2" charset="0"/>
              </a:rPr>
              <a:t>públicos el:</a:t>
            </a:r>
          </a:p>
          <a:p>
            <a:pPr lvl="1" algn="ctr"/>
            <a:endParaRPr lang="es-ES" sz="3600" b="1" dirty="0">
              <a:latin typeface="Gotham Light" pitchFamily="2" charset="0"/>
            </a:endParaRPr>
          </a:p>
          <a:p>
            <a:pPr lvl="1" algn="ctr"/>
            <a:r>
              <a:rPr lang="es-ES" sz="4800" b="1" dirty="0" smtClean="0">
                <a:latin typeface="Gotham Light" pitchFamily="2" charset="0"/>
              </a:rPr>
              <a:t> 5 de septiembre de 2016</a:t>
            </a:r>
          </a:p>
          <a:p>
            <a:pPr lvl="1" algn="ctr"/>
            <a:endParaRPr lang="es-ES" sz="3600" b="1" dirty="0">
              <a:latin typeface="Gotham Light" pitchFamily="2" charset="0"/>
            </a:endParaRPr>
          </a:p>
          <a:p>
            <a:pPr lvl="1" algn="ctr"/>
            <a:r>
              <a:rPr lang="es-ES" sz="2400" b="1" dirty="0">
                <a:latin typeface="Gotham Light" pitchFamily="2" charset="0"/>
              </a:rPr>
              <a:t>Fecha en la que tomarán posesión los nuevos ayuntamientos.</a:t>
            </a:r>
          </a:p>
        </p:txBody>
      </p:sp>
    </p:spTree>
    <p:extLst>
      <p:ext uri="{BB962C8B-B14F-4D97-AF65-F5344CB8AC3E}">
        <p14:creationId xmlns:p14="http://schemas.microsoft.com/office/powerpoint/2010/main" val="19073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PT 01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" b="1389"/>
          <a:stretch/>
        </p:blipFill>
        <p:spPr>
          <a:xfrm>
            <a:off x="0" y="-84664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3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4572001" y="5046275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400" dirty="0" smtClean="0">
              <a:latin typeface="Gotham Light" panose="02000603030000020004" pitchFamily="2" charset="0"/>
            </a:endParaRPr>
          </a:p>
          <a:p>
            <a:endParaRPr lang="es-MX" sz="2400" dirty="0">
              <a:latin typeface="Gotham Light" panose="02000603030000020004" pitchFamily="2" charset="0"/>
            </a:endParaRPr>
          </a:p>
          <a:p>
            <a:pPr algn="r"/>
            <a:r>
              <a:rPr lang="es-MX" sz="2400" dirty="0" smtClean="0">
                <a:latin typeface="Gotham Light" panose="02000603030000020004" pitchFamily="2" charset="0"/>
              </a:rPr>
              <a:t> 2016 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628421" cy="309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683558" y="348852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Gotham Book" panose="02000603040000020004" pitchFamily="2" charset="0"/>
              </a:rPr>
              <a:t>Sistema Hidalguense de Profesionalización Municipal </a:t>
            </a:r>
            <a:endParaRPr lang="es-MX" dirty="0">
              <a:latin typeface="Gotham Book" panose="02000603040000020004" pitchFamily="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03648" y="4431035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Gotham Book" panose="02000603040000020004" pitchFamily="2" charset="0"/>
              </a:rPr>
              <a:t>Certificación de Competencias Laborales de Servidores Públicos Municipales.</a:t>
            </a:r>
            <a:endParaRPr lang="es-MX" dirty="0">
              <a:latin typeface="Gotham Book" panose="020006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49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exic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14" y="1861231"/>
            <a:ext cx="4360678" cy="286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2"/>
          <p:cNvSpPr txBox="1"/>
          <p:nvPr/>
        </p:nvSpPr>
        <p:spPr>
          <a:xfrm>
            <a:off x="4644008" y="1544242"/>
            <a:ext cx="403244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MX" dirty="0">
                <a:latin typeface="Gotham Light" panose="02000603030000020004" pitchFamily="2" charset="0"/>
              </a:rPr>
              <a:t>En </a:t>
            </a:r>
            <a:r>
              <a:rPr lang="es-MX" dirty="0" smtClean="0">
                <a:latin typeface="Gotham Light" panose="02000603030000020004" pitchFamily="2" charset="0"/>
              </a:rPr>
              <a:t>2015, </a:t>
            </a:r>
            <a:r>
              <a:rPr lang="es-MX" dirty="0">
                <a:latin typeface="Gotham Light" panose="02000603030000020004" pitchFamily="2" charset="0"/>
              </a:rPr>
              <a:t>de conformidad con datos </a:t>
            </a:r>
            <a:r>
              <a:rPr lang="es-MX" dirty="0" smtClean="0">
                <a:latin typeface="Gotham Light" panose="02000603030000020004" pitchFamily="2" charset="0"/>
              </a:rPr>
              <a:t>del </a:t>
            </a:r>
            <a:r>
              <a:rPr lang="es-MX" dirty="0">
                <a:latin typeface="Gotham Light" panose="02000603030000020004" pitchFamily="2" charset="0"/>
              </a:rPr>
              <a:t>INEGI, </a:t>
            </a:r>
            <a:r>
              <a:rPr lang="es-MX" dirty="0" smtClean="0">
                <a:latin typeface="Gotham Light" panose="02000603030000020004" pitchFamily="2" charset="0"/>
              </a:rPr>
              <a:t>estaban contratados </a:t>
            </a:r>
            <a:r>
              <a:rPr lang="es-MX" b="1" dirty="0" smtClean="0">
                <a:latin typeface="Gotham Light" panose="02000603030000020004" pitchFamily="2" charset="0"/>
              </a:rPr>
              <a:t>993,583 </a:t>
            </a:r>
            <a:r>
              <a:rPr lang="es-MX" dirty="0" smtClean="0">
                <a:latin typeface="Gotham Light" panose="02000603030000020004" pitchFamily="2" charset="0"/>
              </a:rPr>
              <a:t>servidores públicos municipales en </a:t>
            </a:r>
            <a:r>
              <a:rPr lang="es-MX" dirty="0">
                <a:latin typeface="Gotham Light" panose="02000603030000020004" pitchFamily="2" charset="0"/>
              </a:rPr>
              <a:t>México.</a:t>
            </a:r>
            <a:endParaRPr lang="es-MX" dirty="0" smtClean="0">
              <a:latin typeface="Gotham Light" panose="02000603030000020004" pitchFamily="2" charset="0"/>
            </a:endParaRPr>
          </a:p>
          <a:p>
            <a:pPr lvl="0" algn="just">
              <a:lnSpc>
                <a:spcPct val="150000"/>
              </a:lnSpc>
            </a:pPr>
            <a:endParaRPr lang="es-MX" dirty="0">
              <a:latin typeface="Gotham Light" panose="02000603030000020004" pitchFamily="2" charset="0"/>
            </a:endParaRPr>
          </a:p>
          <a:p>
            <a:pPr lvl="0" algn="just">
              <a:lnSpc>
                <a:spcPct val="150000"/>
              </a:lnSpc>
            </a:pPr>
            <a:r>
              <a:rPr lang="es-MX" dirty="0" smtClean="0">
                <a:latin typeface="Gotham Light" panose="02000603030000020004" pitchFamily="2" charset="0"/>
              </a:rPr>
              <a:t>De ellos, </a:t>
            </a:r>
            <a:r>
              <a:rPr lang="es-MX" b="1" dirty="0" smtClean="0">
                <a:latin typeface="Gotham Light" panose="02000603030000020004" pitchFamily="2" charset="0"/>
              </a:rPr>
              <a:t>45,180</a:t>
            </a:r>
            <a:r>
              <a:rPr lang="es-MX" dirty="0" smtClean="0">
                <a:latin typeface="Gotham Light" panose="02000603030000020004" pitchFamily="2" charset="0"/>
              </a:rPr>
              <a:t> corresponden a titulares de las diversas áreas de la administración pública municipal.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987867" y="776898"/>
            <a:ext cx="718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otham Bold" panose="02000803030000020004" pitchFamily="2" charset="0"/>
              </a:rPr>
              <a:t>CONTEXTO</a:t>
            </a:r>
            <a:endParaRPr lang="es-ES" sz="2000" b="1" dirty="0">
              <a:latin typeface="Gotham Bold" panose="02000803030000020004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75856" y="5877272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>
                <a:latin typeface="Gotham Light" pitchFamily="2" charset="0"/>
              </a:rPr>
              <a:t>Fuente: </a:t>
            </a:r>
            <a:r>
              <a:rPr lang="es-ES" sz="1100" dirty="0" smtClean="0">
                <a:latin typeface="Gotham Light" pitchFamily="2" charset="0"/>
              </a:rPr>
              <a:t>Censo Nacional de Gobiernos Municipales y Delegacionales, INEGI, 2015</a:t>
            </a:r>
            <a:endParaRPr lang="es-ES" sz="1100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1560" y="1196752"/>
            <a:ext cx="7920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MX" dirty="0" smtClean="0">
                <a:latin typeface="Gotham Light" panose="02000603030000020004" pitchFamily="2" charset="0"/>
              </a:rPr>
              <a:t>Solo el 52% de los titulares de las dependencias municipales manifestaron tener estudios en Instituciones de Educación Superior</a:t>
            </a:r>
            <a:endParaRPr lang="es-MX" dirty="0">
              <a:latin typeface="Gotham Light" panose="02000603030000020004" pitchFamily="2" charset="0"/>
            </a:endParaRPr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385000"/>
              </p:ext>
            </p:extLst>
          </p:nvPr>
        </p:nvGraphicFramePr>
        <p:xfrm>
          <a:off x="1448791" y="2262585"/>
          <a:ext cx="6598566" cy="3910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987867" y="776898"/>
            <a:ext cx="718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otham Bold" panose="02000803030000020004" pitchFamily="2" charset="0"/>
              </a:rPr>
              <a:t>CONTEXTO</a:t>
            </a:r>
            <a:endParaRPr lang="es-ES" sz="2000" b="1" dirty="0">
              <a:latin typeface="Gotham Bold" panose="02000803030000020004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75856" y="6047710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>
                <a:latin typeface="Gotham Light" pitchFamily="2" charset="0"/>
              </a:rPr>
              <a:t>Fuente: </a:t>
            </a:r>
            <a:r>
              <a:rPr lang="es-ES" sz="1100" dirty="0" smtClean="0">
                <a:latin typeface="Gotham Light" pitchFamily="2" charset="0"/>
              </a:rPr>
              <a:t>Censo Nacional de Gobiernos Municipales y Delegacionales, INEGI, 2015</a:t>
            </a:r>
            <a:endParaRPr lang="es-ES" sz="1100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4005" y="1243308"/>
            <a:ext cx="7889979" cy="1277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MX" dirty="0" smtClean="0">
                <a:latin typeface="Gotham Light" panose="02000603030000020004" pitchFamily="2" charset="0"/>
              </a:rPr>
              <a:t>Apenas el 25% de los titulares de la administración pública municipal dijeron tener más de 3 años en su puesto de trabajo y solo el 2% tiene una experiencia mayor a 10 años. </a:t>
            </a:r>
            <a:endParaRPr lang="es-MX" dirty="0">
              <a:latin typeface="Gotham Light" panose="02000603030000020004" pitchFamily="2" charset="0"/>
            </a:endParaRPr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059762"/>
              </p:ext>
            </p:extLst>
          </p:nvPr>
        </p:nvGraphicFramePr>
        <p:xfrm>
          <a:off x="1157131" y="2664853"/>
          <a:ext cx="6943725" cy="3644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987867" y="776898"/>
            <a:ext cx="718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otham Bold" panose="02000803030000020004" pitchFamily="2" charset="0"/>
              </a:rPr>
              <a:t>CONTEXTO</a:t>
            </a:r>
            <a:endParaRPr lang="es-ES" sz="2000" b="1" dirty="0">
              <a:latin typeface="Gotham Bold" panose="02000803030000020004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75856" y="6047710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>
                <a:latin typeface="Gotham Light" pitchFamily="2" charset="0"/>
              </a:rPr>
              <a:t>Fuente: </a:t>
            </a:r>
            <a:r>
              <a:rPr lang="es-ES" sz="1100" dirty="0" smtClean="0">
                <a:latin typeface="Gotham Light" pitchFamily="2" charset="0"/>
              </a:rPr>
              <a:t>Censo Nacional de Gobiernos Municipales y Delegacionales, INEGI, 2015</a:t>
            </a:r>
            <a:endParaRPr lang="es-ES" sz="1100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4005" y="1215367"/>
            <a:ext cx="7889979" cy="1277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MX" dirty="0" smtClean="0">
                <a:latin typeface="Gotham Light" panose="02000603030000020004" pitchFamily="2" charset="0"/>
              </a:rPr>
              <a:t>Asimismo, solo el 25% de los titulares de la administración pública municipal tuvieron como último empleo un cargo en el gobierno municipal. </a:t>
            </a:r>
            <a:endParaRPr lang="es-MX" dirty="0">
              <a:latin typeface="Gotham Light" panose="02000603030000020004" pitchFamily="2" charset="0"/>
            </a:endParaRPr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383681"/>
              </p:ext>
            </p:extLst>
          </p:nvPr>
        </p:nvGraphicFramePr>
        <p:xfrm>
          <a:off x="978753" y="2492896"/>
          <a:ext cx="7300481" cy="383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987867" y="776898"/>
            <a:ext cx="7184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otham Bold" panose="02000803030000020004" pitchFamily="2" charset="0"/>
              </a:rPr>
              <a:t>CONTEXTO</a:t>
            </a:r>
            <a:endParaRPr lang="es-ES" sz="2000" b="1" dirty="0">
              <a:latin typeface="Gotham Bold" panose="02000803030000020004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75856" y="6047710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>
                <a:latin typeface="Gotham Light" pitchFamily="2" charset="0"/>
              </a:rPr>
              <a:t>Fuente: </a:t>
            </a:r>
            <a:r>
              <a:rPr lang="es-ES" sz="1100" dirty="0" smtClean="0">
                <a:latin typeface="Gotham Light" pitchFamily="2" charset="0"/>
              </a:rPr>
              <a:t>Censo Nacional de Gobiernos Municipales y Delegacionales, INEGI, 2015</a:t>
            </a:r>
            <a:endParaRPr lang="es-ES" sz="1100" dirty="0">
              <a:latin typeface="Gotham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8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323528" y="1556792"/>
            <a:ext cx="8496944" cy="49881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1800" dirty="0" smtClean="0">
                <a:latin typeface="Gotham Light" panose="02000603030000020004" pitchFamily="2" charset="0"/>
              </a:rPr>
              <a:t>Para impulsar la profesionalización de los servidores públicos municipales, el estado de Hidalgo desarrolló un modelo innovador de profesionalización municipal que recoge las mejores experiencias de otras entidades del país y de instituciones reconocidas como el Consejo Nacional de Normalización y Certificación de Competencias Laborales (CONOCER).</a:t>
            </a:r>
          </a:p>
          <a:p>
            <a:pPr marL="0" indent="0" algn="just">
              <a:buNone/>
            </a:pPr>
            <a:endParaRPr lang="es-MX" sz="1400" dirty="0" smtClean="0">
              <a:latin typeface="Gotham Light" panose="02000603030000020004" pitchFamily="2" charset="0"/>
            </a:endParaRPr>
          </a:p>
          <a:p>
            <a:pPr marL="0" indent="0" algn="just">
              <a:buNone/>
            </a:pPr>
            <a:r>
              <a:rPr lang="es-MX" sz="1800" dirty="0" smtClean="0">
                <a:latin typeface="Gotham Light" panose="02000603030000020004" pitchFamily="2" charset="0"/>
              </a:rPr>
              <a:t>El modelo contempla la implementación del </a:t>
            </a:r>
            <a:r>
              <a:rPr lang="es-ES" sz="1800" b="1" dirty="0">
                <a:latin typeface="Gotham Light" panose="02000603030000020004" pitchFamily="2" charset="0"/>
              </a:rPr>
              <a:t>Sistema Hidalguense de Profesionalización </a:t>
            </a:r>
            <a:r>
              <a:rPr lang="es-ES" sz="1800" b="1" dirty="0" smtClean="0">
                <a:latin typeface="Gotham Light" panose="02000603030000020004" pitchFamily="2" charset="0"/>
              </a:rPr>
              <a:t>Municipal (SHPM)</a:t>
            </a:r>
            <a:r>
              <a:rPr lang="es-ES" sz="1800" dirty="0" smtClean="0">
                <a:latin typeface="Gotham Light" panose="02000603030000020004" pitchFamily="2" charset="0"/>
              </a:rPr>
              <a:t>, definido como el conjunto </a:t>
            </a:r>
            <a:r>
              <a:rPr lang="es-ES" sz="1800" dirty="0">
                <a:latin typeface="Gotham Light" panose="02000603030000020004" pitchFamily="2" charset="0"/>
              </a:rPr>
              <a:t>de mecanismos institucionales implementados por el Ejecutivo del Estado para impulsar la profesionalización del servicio público municipal, a través de un </a:t>
            </a:r>
            <a:r>
              <a:rPr lang="es-ES" sz="1800" b="1" dirty="0">
                <a:latin typeface="Gotham Light" panose="02000603030000020004" pitchFamily="2" charset="0"/>
              </a:rPr>
              <a:t>modelo cimentado en esquemas de certificación de </a:t>
            </a:r>
            <a:r>
              <a:rPr lang="es-ES" sz="1800" b="1" dirty="0" smtClean="0">
                <a:latin typeface="Gotham Light" panose="02000603030000020004" pitchFamily="2" charset="0"/>
              </a:rPr>
              <a:t>competencias laborales</a:t>
            </a:r>
            <a:r>
              <a:rPr lang="es-MX" sz="1800" b="1" dirty="0" smtClean="0">
                <a:latin typeface="Gotham Light" panose="02000603030000020004" pitchFamily="2" charset="0"/>
              </a:rPr>
              <a:t>.</a:t>
            </a:r>
          </a:p>
          <a:p>
            <a:pPr marL="0" indent="0" algn="just">
              <a:buNone/>
            </a:pPr>
            <a:endParaRPr lang="es-MX" sz="1400" dirty="0">
              <a:latin typeface="Gotham Light" panose="02000603030000020004" pitchFamily="2" charset="0"/>
            </a:endParaRPr>
          </a:p>
          <a:p>
            <a:pPr marL="0" indent="0" algn="just">
              <a:buNone/>
            </a:pPr>
            <a:r>
              <a:rPr lang="es-MX" sz="1800" b="1" dirty="0" smtClean="0">
                <a:latin typeface="Gotham Light" panose="02000603030000020004" pitchFamily="2" charset="0"/>
              </a:rPr>
              <a:t>A diferencia de otros modelos, la certificación de competencias laborales, estará basada en estándares de competencia validados por el Sistema Nacional de Competencias.</a:t>
            </a:r>
            <a:endParaRPr lang="es-ES" sz="1800" b="1" dirty="0">
              <a:latin typeface="Gotham Light" panose="02000603030000020004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87867" y="776898"/>
            <a:ext cx="7184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latin typeface="Gotham Bold" panose="02000803030000020004" pitchFamily="2" charset="0"/>
              </a:rPr>
              <a:t>MODELO DE PROFESIONALIZACIÓN MUNICIPAL DEL ESTADO DE HIDALGO</a:t>
            </a:r>
            <a:endParaRPr lang="es-ES" sz="2000" b="1" dirty="0">
              <a:latin typeface="Gotham Bold" panose="020008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8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75656" y="488866"/>
            <a:ext cx="62183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000" dirty="0" smtClean="0">
                <a:latin typeface="Gotham Bold" panose="02000803030000020004" pitchFamily="2" charset="0"/>
              </a:rPr>
              <a:t>PERFILES A CERTIFICAR CON </a:t>
            </a:r>
          </a:p>
          <a:p>
            <a:pPr algn="ctr"/>
            <a:r>
              <a:rPr lang="es-MX" sz="2000" dirty="0" smtClean="0">
                <a:latin typeface="Gotham Bold" panose="02000803030000020004" pitchFamily="2" charset="0"/>
              </a:rPr>
              <a:t>ESTÁNDARES DE COMPETENCIA EN EL SHPM</a:t>
            </a:r>
            <a:endParaRPr lang="es-MX" sz="2000" dirty="0">
              <a:latin typeface="Gotham Bold" panose="02000803030000020004" pitchFamily="2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851853"/>
              </p:ext>
            </p:extLst>
          </p:nvPr>
        </p:nvGraphicFramePr>
        <p:xfrm>
          <a:off x="480384" y="1484784"/>
          <a:ext cx="8208912" cy="45839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7360"/>
                <a:gridCol w="3024336"/>
                <a:gridCol w="339721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Perfil</a:t>
                      </a:r>
                      <a:r>
                        <a:rPr lang="es-MX" sz="1400" baseline="0" dirty="0" smtClean="0">
                          <a:latin typeface="Gotham Light" panose="02000603030000020004" pitchFamily="2" charset="0"/>
                        </a:rPr>
                        <a:t> 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Estándar de Competencia</a:t>
                      </a:r>
                      <a:r>
                        <a:rPr lang="es-MX" sz="1400" baseline="0" dirty="0" smtClean="0">
                          <a:latin typeface="Gotham Light" panose="02000603030000020004" pitchFamily="2" charset="0"/>
                        </a:rPr>
                        <a:t> 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Desarrollador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1083773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Secretario de Ayuntamiento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Ejecución de las Atribuciones de la Secretaría del Ayuntamiento  (Publicado en el DOF con clave EC0462)</a:t>
                      </a:r>
                      <a:endParaRPr lang="es-MX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  <a:p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Comité de Gestión por Competencias de la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Administración Pública del Estado de México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1268638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de Obras Públicas Municipales 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Administración de la Obra Pública Municipal (Publicado en el DOF con clave EC0625)</a:t>
                      </a:r>
                      <a:endParaRPr lang="es-MX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 smtClean="0">
                          <a:effectLst/>
                          <a:latin typeface="Gotham Light" panose="02000603030000020004" pitchFamily="2" charset="0"/>
                        </a:rPr>
                        <a:t>Desarrollado</a:t>
                      </a:r>
                      <a:r>
                        <a:rPr lang="es-MX" sz="1200" kern="1200" baseline="0" dirty="0" smtClean="0">
                          <a:effectLst/>
                          <a:latin typeface="Gotham Light" panose="02000603030000020004" pitchFamily="2" charset="0"/>
                        </a:rPr>
                        <a:t> bajo la coordinación del INDEMUN, con la participación de 6 municipios hidalguenses y la Asociación Mexicana de Obra Pública e Infraestructura.</a:t>
                      </a:r>
                      <a:endParaRPr lang="es-MX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842935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 de la 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Tesorería Municipal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Ejecución de Atribuciones de la Hacienda Pública Municipal. (</a:t>
                      </a:r>
                      <a:r>
                        <a:rPr lang="es-ES" sz="1200" kern="1200" dirty="0" smtClean="0">
                          <a:effectLst/>
                          <a:latin typeface="Gotham Light" panose="02000603030000020004" pitchFamily="2" charset="0"/>
                        </a:rPr>
                        <a:t>Publicado en el DOF con clave EC0689</a:t>
                      </a: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)</a:t>
                      </a:r>
                      <a:endParaRPr lang="es-MX" sz="1200" kern="1200" dirty="0" smtClean="0">
                        <a:solidFill>
                          <a:schemeClr val="dk1"/>
                        </a:solidFill>
                        <a:effectLst/>
                        <a:latin typeface="Gotham Light" panose="02000603030000020004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kern="1200" dirty="0" smtClean="0">
                          <a:solidFill>
                            <a:schemeClr val="dk1"/>
                          </a:solidFill>
                          <a:effectLst/>
                          <a:latin typeface="Gotham Light" panose="02000603030000020004" pitchFamily="2" charset="0"/>
                          <a:ea typeface="+mn-ea"/>
                          <a:cs typeface="+mn-cs"/>
                        </a:rPr>
                        <a:t>Desarrollado</a:t>
                      </a:r>
                      <a:r>
                        <a:rPr lang="es-MX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Gotham Light" panose="02000603030000020004" pitchFamily="2" charset="0"/>
                          <a:ea typeface="+mn-ea"/>
                          <a:cs typeface="+mn-cs"/>
                        </a:rPr>
                        <a:t> con la participación del INDEMUN y 2 municipios hidalguenses.</a:t>
                      </a:r>
                      <a:endParaRPr lang="es-MX" sz="1200" kern="1200" dirty="0" smtClean="0">
                        <a:solidFill>
                          <a:schemeClr val="dk1"/>
                        </a:solidFill>
                        <a:effectLst/>
                        <a:latin typeface="Gotham Light" panose="02000603030000020004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83773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 del Área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de Planeación Municipal 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effectLst/>
                          <a:latin typeface="Gotham Light" panose="02000603030000020004" pitchFamily="2" charset="0"/>
                        </a:rPr>
                        <a:t>Dirección de Planeación, Ejecución y Gestión de Estrategias en organizaciones privadas y públicas (Publicado en el DOF con código</a:t>
                      </a:r>
                      <a:r>
                        <a:rPr lang="es-ES" sz="1200" kern="1200" baseline="0" dirty="0" smtClean="0">
                          <a:effectLst/>
                          <a:latin typeface="Gotham Light" panose="02000603030000020004" pitchFamily="2" charset="0"/>
                        </a:rPr>
                        <a:t> EC0682</a:t>
                      </a:r>
                      <a:r>
                        <a:rPr lang="es-ES" sz="1200" kern="1200" dirty="0" smtClean="0">
                          <a:effectLst/>
                          <a:latin typeface="Gotham Light" panose="02000603030000020004" pitchFamily="2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effectLst/>
                          <a:latin typeface="Gotham Light" panose="02000603030000020004" pitchFamily="2" charset="0"/>
                        </a:rPr>
                        <a:t>Comité</a:t>
                      </a:r>
                      <a:r>
                        <a:rPr lang="es-ES" sz="1200" kern="1200" baseline="0" dirty="0" smtClean="0">
                          <a:effectLst/>
                          <a:latin typeface="Gotham Light" panose="02000603030000020004" pitchFamily="2" charset="0"/>
                        </a:rPr>
                        <a:t> de Planeación, Ejecución y Gestión de la Estrategia</a:t>
                      </a:r>
                      <a:endParaRPr lang="es-ES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3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75656" y="488866"/>
            <a:ext cx="62183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000" dirty="0" smtClean="0">
                <a:latin typeface="Gotham Bold" panose="02000803030000020004" pitchFamily="2" charset="0"/>
              </a:rPr>
              <a:t>PERFILES A CERTIFICAR CON </a:t>
            </a:r>
          </a:p>
          <a:p>
            <a:pPr algn="ctr"/>
            <a:r>
              <a:rPr lang="es-MX" sz="2000" dirty="0" smtClean="0">
                <a:latin typeface="Gotham Bold" panose="02000803030000020004" pitchFamily="2" charset="0"/>
              </a:rPr>
              <a:t>ESTÁNDARES DE COMPETENCIA EN EL SHPM</a:t>
            </a:r>
            <a:endParaRPr lang="es-MX" sz="2000" dirty="0">
              <a:latin typeface="Gotham Bold" panose="02000803030000020004" pitchFamily="2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17844"/>
              </p:ext>
            </p:extLst>
          </p:nvPr>
        </p:nvGraphicFramePr>
        <p:xfrm>
          <a:off x="480384" y="1412776"/>
          <a:ext cx="8208912" cy="48902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7360"/>
                <a:gridCol w="3037176"/>
                <a:gridCol w="3384376"/>
              </a:tblGrid>
              <a:tr h="31824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Perfil</a:t>
                      </a:r>
                      <a:r>
                        <a:rPr lang="es-MX" sz="1400" baseline="0" dirty="0" smtClean="0">
                          <a:latin typeface="Gotham Light" panose="02000603030000020004" pitchFamily="2" charset="0"/>
                        </a:rPr>
                        <a:t> 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Estándar de Competencia</a:t>
                      </a:r>
                      <a:r>
                        <a:rPr lang="es-MX" sz="1400" baseline="0" dirty="0" smtClean="0">
                          <a:latin typeface="Gotham Light" panose="02000603030000020004" pitchFamily="2" charset="0"/>
                        </a:rPr>
                        <a:t> 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Gotham Light" panose="02000603030000020004" pitchFamily="2" charset="0"/>
                        </a:rPr>
                        <a:t>Desarrollo</a:t>
                      </a:r>
                      <a:endParaRPr lang="es-MX" sz="14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499403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 de la Contraloría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Municipal</a:t>
                      </a:r>
                      <a:endParaRPr lang="es-MX" sz="1200" dirty="0">
                        <a:solidFill>
                          <a:schemeClr val="bg1"/>
                        </a:solidFill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“Contraloría Municipal”. (En desarrollo)</a:t>
                      </a:r>
                      <a:endParaRPr lang="es-MX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  <a:p>
                      <a:endParaRPr lang="es-MX" sz="1200" dirty="0">
                        <a:solidFill>
                          <a:schemeClr val="bg1"/>
                        </a:solidFill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Gotham Light" panose="02000603030000020004" pitchFamily="2" charset="0"/>
                        </a:rPr>
                        <a:t>Dio inicio con un evento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Gotham Light" panose="02000603030000020004" pitchFamily="2" charset="0"/>
                        </a:rPr>
                        <a:t> protocolario en la Secretaría de Gobernación el pasado 6 de abril. </a:t>
                      </a:r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Gotham Light" panose="02000603030000020004" pitchFamily="2" charset="0"/>
                        </a:rPr>
                        <a:t>Se desarrolla con la participación del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Gotham Light" panose="02000603030000020004" pitchFamily="2" charset="0"/>
                        </a:rPr>
                        <a:t> INDEMUN, la Auditoría Superior del Estado de Hidalgo, la Secretaría de Contraloría y Transparencia Gubernamental y 12 municipios del  país de los cuales 7 son hidalguenses.</a:t>
                      </a:r>
                      <a:endParaRPr lang="es-MX" sz="1200" dirty="0">
                        <a:solidFill>
                          <a:schemeClr val="tx1"/>
                        </a:solidFill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859270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 de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la Oficialía del Registro del Estado Familiar 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Inscripción</a:t>
                      </a:r>
                      <a:r>
                        <a:rPr lang="es-ES_tradnl" sz="1200" kern="1200" baseline="0" dirty="0" smtClean="0">
                          <a:effectLst/>
                          <a:latin typeface="Gotham Light" panose="02000603030000020004" pitchFamily="2" charset="0"/>
                        </a:rPr>
                        <a:t> de actos y hechos jurídicos relativos al estado civil de las personas</a:t>
                      </a:r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 (En desarrollo)</a:t>
                      </a:r>
                      <a:endParaRPr lang="es-MX" sz="1200" kern="1200" dirty="0" smtClean="0">
                        <a:effectLst/>
                        <a:latin typeface="Gotham Light" panose="02000603030000020004" pitchFamily="2" charset="0"/>
                      </a:endParaRPr>
                    </a:p>
                    <a:p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latin typeface="Gotham Light" panose="02000603030000020004" pitchFamily="2" charset="0"/>
                        </a:rPr>
                        <a:t>Dio inicio con un evento protocolario en la Secretaría de Gobernación el pasado 14 de abril. </a:t>
                      </a:r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Se desarrolla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bajo la coordinación del INDEMUN con la participación del Registro Nacional de Población, 5 municipios hidalguenses y la Dirección del Registro del Estado Familiar de Hidalgo.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477372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 de la Unidad de Protección Civil 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200" kern="1200" dirty="0" smtClean="0">
                          <a:effectLst/>
                          <a:latin typeface="Gotham Light" panose="02000603030000020004" pitchFamily="2" charset="0"/>
                        </a:rPr>
                        <a:t>“Unidad de Protección Civil” (A desarrollar) 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Se desarrollará con la participación del INDEMUN,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</a:t>
                      </a:r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la Subsecretaría de Protección Civil y Gestión de Riesgos de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Hidalgo y 5 municipios hidalguenses.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  <a:tr h="477372">
                <a:tc>
                  <a:txBody>
                    <a:bodyPr/>
                    <a:lstStyle/>
                    <a:p>
                      <a:pPr algn="l"/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Titular</a:t>
                      </a:r>
                      <a:r>
                        <a:rPr lang="es-MX" sz="1200" baseline="0" dirty="0" smtClean="0">
                          <a:latin typeface="Gotham Light" panose="02000603030000020004" pitchFamily="2" charset="0"/>
                        </a:rPr>
                        <a:t> de la Unidad Institucional para el Desarrollo de las Mujeres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“Funciones de la titular de </a:t>
                      </a:r>
                      <a:r>
                        <a:rPr lang="es-ES" sz="1200" dirty="0" smtClean="0">
                          <a:latin typeface="Gotham Light" panose="02000603030000020004" pitchFamily="2" charset="0"/>
                        </a:rPr>
                        <a:t>Unidad Institucional para el Desarrollo de las Mujeres”</a:t>
                      </a:r>
                    </a:p>
                    <a:p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Gotham Light" panose="02000603030000020004" pitchFamily="2" charset="0"/>
                        </a:rPr>
                        <a:t>Pendiente de aprobación</a:t>
                      </a:r>
                      <a:endParaRPr lang="es-MX" sz="1200" dirty="0">
                        <a:latin typeface="Gotham Light" panose="02000603030000020004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9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4065</TotalTime>
  <Words>1396</Words>
  <Application>Microsoft Office PowerPoint</Application>
  <PresentationFormat>Presentación en pantalla (4:3)</PresentationFormat>
  <Paragraphs>112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INDEMUN-SPI</dc:creator>
  <cp:lastModifiedBy>INDEMUN-DC</cp:lastModifiedBy>
  <cp:revision>240</cp:revision>
  <cp:lastPrinted>2016-04-27T23:17:24Z</cp:lastPrinted>
  <dcterms:created xsi:type="dcterms:W3CDTF">2013-07-09T17:39:39Z</dcterms:created>
  <dcterms:modified xsi:type="dcterms:W3CDTF">2016-04-27T23:30:17Z</dcterms:modified>
</cp:coreProperties>
</file>