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8" r:id="rId9"/>
    <p:sldId id="269" r:id="rId10"/>
    <p:sldId id="270" r:id="rId11"/>
    <p:sldId id="274" r:id="rId12"/>
    <p:sldId id="275" r:id="rId13"/>
    <p:sldId id="276" r:id="rId14"/>
    <p:sldId id="277" r:id="rId15"/>
    <p:sldId id="278" r:id="rId16"/>
    <p:sldId id="27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4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70352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226388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88501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17829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250158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276416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85193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412139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264933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189759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17051E-6B1E-4919-9552-009BE10A1A6E}" type="datetimeFigureOut">
              <a:rPr lang="es-MX" smtClean="0"/>
              <a:t>27/04/2016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6C43973-D0AF-4736-93D2-787C4D5829AE}" type="slidenum">
              <a:rPr lang="es-MX" smtClean="0"/>
              <a:t>‹Nº›</a:t>
            </a:fld>
            <a:endParaRPr lang="es-MX"/>
          </a:p>
        </p:txBody>
      </p:sp>
    </p:spTree>
    <p:extLst>
      <p:ext uri="{BB962C8B-B14F-4D97-AF65-F5344CB8AC3E}">
        <p14:creationId xmlns:p14="http://schemas.microsoft.com/office/powerpoint/2010/main" val="39809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7051E-6B1E-4919-9552-009BE10A1A6E}" type="datetimeFigureOut">
              <a:rPr lang="es-MX" smtClean="0"/>
              <a:t>27/04/2016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43973-D0AF-4736-93D2-787C4D5829AE}" type="slidenum">
              <a:rPr lang="es-MX" smtClean="0"/>
              <a:t>‹Nº›</a:t>
            </a:fld>
            <a:endParaRPr lang="es-MX"/>
          </a:p>
        </p:txBody>
      </p:sp>
    </p:spTree>
    <p:extLst>
      <p:ext uri="{BB962C8B-B14F-4D97-AF65-F5344CB8AC3E}">
        <p14:creationId xmlns:p14="http://schemas.microsoft.com/office/powerpoint/2010/main" val="332620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492896"/>
            <a:ext cx="7920880" cy="769441"/>
          </a:xfrm>
          <a:prstGeom prst="rect">
            <a:avLst/>
          </a:prstGeom>
          <a:noFill/>
        </p:spPr>
        <p:txBody>
          <a:bodyPr wrap="square" rtlCol="0">
            <a:spAutoFit/>
          </a:bodyPr>
          <a:lstStyle/>
          <a:p>
            <a:pPr algn="ctr"/>
            <a:r>
              <a:rPr lang="es-MX" sz="4400" dirty="0" smtClean="0"/>
              <a:t>La Región Centro</a:t>
            </a:r>
            <a:endParaRPr lang="es-MX" sz="4400" dirty="0"/>
          </a:p>
        </p:txBody>
      </p:sp>
    </p:spTree>
    <p:extLst>
      <p:ext uri="{BB962C8B-B14F-4D97-AF65-F5344CB8AC3E}">
        <p14:creationId xmlns:p14="http://schemas.microsoft.com/office/powerpoint/2010/main" val="25574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4" y="4221088"/>
            <a:ext cx="313468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195736" y="306686"/>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
        <p:nvSpPr>
          <p:cNvPr id="5" name="4 CuadroTexto"/>
          <p:cNvSpPr txBox="1"/>
          <p:nvPr/>
        </p:nvSpPr>
        <p:spPr>
          <a:xfrm>
            <a:off x="2015505" y="1292890"/>
            <a:ext cx="6336704" cy="3693319"/>
          </a:xfrm>
          <a:prstGeom prst="rect">
            <a:avLst/>
          </a:prstGeom>
          <a:noFill/>
        </p:spPr>
        <p:txBody>
          <a:bodyPr wrap="square" rtlCol="0">
            <a:spAutoFit/>
          </a:bodyPr>
          <a:lstStyle/>
          <a:p>
            <a:pPr marL="285750" indent="-285750" algn="just">
              <a:buFontTx/>
              <a:buChar char="-"/>
            </a:pPr>
            <a:r>
              <a:rPr lang="es-ES" i="1" dirty="0"/>
              <a:t>Hoy en día la Región centro paso de encontrarse conformada por 9 estados del país a 14, destacando la valiosa participación del Estado de Veracruz</a:t>
            </a:r>
            <a:r>
              <a:rPr lang="es-ES" i="1" dirty="0" smtClean="0"/>
              <a:t>.</a:t>
            </a:r>
          </a:p>
          <a:p>
            <a:pPr marL="285750" indent="-285750" algn="just">
              <a:buFontTx/>
              <a:buChar char="-"/>
            </a:pPr>
            <a:endParaRPr lang="es-ES" i="1" dirty="0"/>
          </a:p>
          <a:p>
            <a:pPr marL="285750" indent="-285750" algn="just">
              <a:buFontTx/>
              <a:buChar char="-"/>
            </a:pPr>
            <a:r>
              <a:rPr lang="es-ES" i="1" dirty="0" smtClean="0"/>
              <a:t>La </a:t>
            </a:r>
            <a:r>
              <a:rPr lang="es-ES" i="1" dirty="0"/>
              <a:t>asamblea cuenta con sustento jurídico en su ejercicio, en base al acuerdo de voluntades suscrito por sus estados miembros</a:t>
            </a:r>
            <a:r>
              <a:rPr lang="es-ES" i="1" dirty="0" smtClean="0"/>
              <a:t>.</a:t>
            </a:r>
          </a:p>
          <a:p>
            <a:pPr marL="285750" indent="-285750" algn="just">
              <a:buFontTx/>
              <a:buChar char="-"/>
            </a:pPr>
            <a:endParaRPr lang="es-ES" i="1" dirty="0"/>
          </a:p>
          <a:p>
            <a:pPr marL="285750" indent="-285750" algn="just">
              <a:buFontTx/>
              <a:buChar char="-"/>
            </a:pPr>
            <a:r>
              <a:rPr lang="es-ES" i="1" dirty="0"/>
              <a:t>Hoy se cuenta con un Reglamento Interno de la Asamblea que norma la vida institucional de la Región Centro.</a:t>
            </a:r>
            <a:endParaRPr lang="es-MX" i="1" dirty="0"/>
          </a:p>
          <a:p>
            <a:pPr marL="285750" indent="-285750">
              <a:buFontTx/>
              <a:buChar char="-"/>
            </a:pPr>
            <a:endParaRPr lang="es-ES" dirty="0" smtClean="0"/>
          </a:p>
          <a:p>
            <a:pPr marL="285750" indent="-285750">
              <a:buFontTx/>
              <a:buChar char="-"/>
            </a:pPr>
            <a:endParaRPr lang="es-ES" dirty="0" smtClean="0"/>
          </a:p>
          <a:p>
            <a:endParaRPr lang="es-MX" dirty="0"/>
          </a:p>
        </p:txBody>
      </p:sp>
      <p:sp>
        <p:nvSpPr>
          <p:cNvPr id="6" name="AutoShape 2" descr="data:image/jpeg;base64,/9j/4AAQSkZJRgABAQAAAQABAAD/2wCEAAkGBxISEhISEBAQFRAVFRAPEBAVEBUVEA8PFRUWFhURFRUYHSggGBolGxUVITEhJSkrLi4uFx8zODMtNygtLisBCgoKDg0OFxAQFS0dHR0tLS0rLS0tKy0rLSsrKy0tLSstLS0tLS0tLS0tLS0tLTctLS0tKystLSsrLSsrKysrK//AABEIALMBGQMBIgACEQEDEQH/xAAcAAACAgMBAQAAAAAAAAAAAAACAwQFAAEGBwj/xABEEAACAQMBBAcEBQoFBAMAAAABAgADBBEhBRIxUQYTQWFxgZEiMlKhB0KSsdEUFSMzYnKCk8HwQ0RU4fE0U4TSY4Oi/8QAGAEBAQEBAQAAAAAAAAAAAAAAAAECAwT/xAAgEQEBAAIBBQEBAQAAAAAAAAAAAQIREgMTITFRQSIy/9oADAMBAAIRAxEAPwC43Zrd7o3cmETLoWFE1ux27M3ICd2aKxxWa3YCN2aKwqldFZVZ1DN7i5G83gJYfmevjPUtjuZM+m9mRVUVgkSZcWrp79N1/eRgPXGJHwOzWUIZYBWPZYJWBHIgkRxEBlgJIgkRxWARASRBMcYBEITAaOIgMIUowI0iBAURAaOIiyIQgwTHERZEBLRce0WRAUYJEaRAIgKMGMMAiADQDGEQGgA01NtBgetbszdj92DuwpW7M3Yzdm8QFFZHva3V06lTBO4j1APiKjOJM3ZgTuyOBGMgg9hkHjr9JnZy9Rabk9rLwHYARwA7Jb7J6Xinwa4pcurrF0145p1M/fOW6RW60rmulNt5FdgGAAB11AxpodPKVwec+OnXc+PdNi9PC2AtzRqcfYqDqnOPH2TL47Stautza9Wx/wARBgZ/fTjPnEVpabN2/XokdVWqJzUMd09xU6R5icZXu9XYVNxm1uFbkj8fDeH4SmvLR6R3aiMrdmeDDmDwM4nZ3T8gjr6IJ/7lI9W/mOEtb/6Qnq0SlN0I1/R16eXGOBR10z4zUyZuFnpcEQWEXsy662jTqYwWXJHYCDg47siSGE0yjkQSI1lgmUJIiyI4iARASRBIjGEAiAsiLIjiIGICjAIjWEAiAkiAwjmEWRCEMIDCOYRZEBRgGNYReIC2gERjQDAAxZjWgGAoia3YbTUD2LdmbkbuTWICis1u90duzN2Andnn30kbQuqNxR6uoy0twOgBOC4b297sPZ5T0YrPKfpPvy9z1IP6OiAq8jUYBnPqQP4ZnKrj7c3fbXNdt6tSTeJyzINzJ54GmZGNOk3usR3N+IiVp57TGGzfswfOY26BqWZxkajmNR8okU+UYN5TqGU+YjluSfeCsO8Yb1GsoQjEf1km3UtwHcBjJJjaS0m94vT5ab6j01+U7joLa21PIFalVuWy6kA5poOxd4D2u0ya2u9LPorYvStUWqCHLPU3T9QMRhe7QZx3yzZZIIgMJ0jlsgiLKxzCAVlUlhFkR5WKYQlKIgERpEAiAkiCY0iARAUwiyI4iA0ISYto5hFssBLCKYR5EWwgKIijHMIthAWRFtGtFkQFkQGjDAMBZg5hmDiFe27swrDKzMQhQWYVjcTWICajBQWb3VDOT2YUZP3TwDal4atV6jcWd3P8TEgeXCexfSDfCjY1exquLdOeW1b/APKtPE86zGTU9n0E1lnTXSQbUSdvaTz5OkhFwmYX5vQjUYPHI0MxTkycx0nPPKyOuGMtU9ezK8CCO/QjvnW9COjT71K6c4QfpKQz7VUnIBI7F++c826Ww5wvbjiRyE9K2Jtai9AkDqqdLq6K72oYe6MHnO3Sy37Tq46vhYkQSscwi2Wel5iGEWRJDLAKwI5EWVj2EWVhSSIox5gFYQgiAwjiIJEIQwgERxEWYCiIsiPaKYQpBi2EcwimhCmEWRGtFtAUwi2EaYDQFERbRrRZEBZmTbTUK9zxMIjJrEIXiYFh4mEc+zXXQesK8L6X9I61a6dbimerpVGRLfVQgBxkntYjXPfEJV2bVPtLcWzc1YVaXmCC3oZYfSttW3q3C/k2GYKUr1V913B9nB7cDTM4TePOY1au5Hf2/RdnG9a16FwvHCtuOByKt2+crdpbPrUv1tJ0A7Sp3ftcJy1G4ZW3hkH4gcEeBE6LZvTe7padaKi/DVUMMcs6H5zN6crUyDaJkj1k6q2ATyBMn2/Suxrf9VZFGPGrRP8AQY+4yPttrLdVrW5d8n2qT08Oq897AHynn6nSy34enpdTGe3LXjkN5ZPnCtrxwMBjjIbGTjeHA4nbdEOjlvfUbhqwO9vJTRkbD0gBvbw7NSe0dkvLH6O7SmpFRqtQ894IB4Bf6mejHD+XDLP+qj7O+kmhUAF5bsr8DVosBn9oqdJfWW2LSucULpC3YjgpU8CD9/Cc1tD6NqRyaFxVTktQK6+GVAM5y/6D3tP3UFRRrmm28ccypAI9DL/UTWNeq1rd1GWUgfFxX7Q0kaeVWHSa9tG3BWqKR/hvnTyOonS2P0k5x+VW1N+GXT2H/vzM1y+s3D461hFERdlt/Z9fHV3LUmP1K6gAHlviWZ2ZUIygWovOmwfzxxiZSmrPasYRZWSKgwcEENyIwfQxbLKzYQwiyI4iLKyoSwgERxEBhAj1IqSCIsiAhxFGPYRLQpTRZjSItoQlosxzRbQFmKaNaKaAthNYhtNQr3jE0RDmYlC8Tg/pir1VtKYpkhHqhK2O1QjFVPcSD6CegYlN0s2GLy2ehkBvZemx4LUXhnu4jzmaPnb8oPA8ORE0iIeOR4cJL21smrauUr03ptnA3h7Ld6ngR4SuLeEz5a8Jy7M3h+idWPIEbw8uMj1bF10ZSO46GLVv75Sfb7VqJwfI4bjgOpHg0uzSvNLHMSx2NYPXcU11Y+6FGWY9yiOudpJUGGtqat8aOwz/AAnIkjoptIWt1Sra7oO5U0yeqf2Wx5HPlJdX215j0XoD0Yq2nXPWYA1BTVaQOcbpY7zY0z7WMTrGEfj0wCPA8D6RbCacv3ZBEW8eVgMJRBvrKnWXdrU0qDkyg48DxE5XaXQG3bJoO9JvhJ6yn6HUepnZsIBEljUunke0uh13RyQnWKPrU8tpzK4yJW2W07ig36OpURhxAONe9T2z2kjlIG0Nl0a+lakj/tEYceDDWZuLUz+uRsPpNulAWutOunaKijOPHBl/adMNmVh+kSrbMfrK29TB88gSk2n0DQ5NvV3f/jqDI8nGo8xOU2jsC4o5L0mx8a+0h/iEz5jX8167RsaVYb1td29UdgLbrfIkfdEXWzK1PO9SqY+IDeT7S5E8ao13pnKMVbmCROg2X09vaHCsSB2NqJqZfWbi7bIPj84DCR7L6SaNUYvLRG5uqgkegBl3aXOzLn9VcNTY8BvhsH919fnLyjPGqlhFMJf1ujdTGaVWlVHcdxz/AAscfOU93a1KWlWm6d7KQp8G4GXaaQ2ESwj2i2EqENFGOaKYQpTRRjjFMICmiyIxoBhC2mpszMQr3vEzEPdlVtXb1vQDBqqGqAcUgcsWxopxwi3RPKyxMxPHtp9IL6o5YXNRVJ0SnU3UXuAiaN7tFj7Nzcsewdc2D85y7sdO3XsF5ZU6ylK1OnUQ6FXUMuPA8Jxe2fopsauTR6y3f9g71L7DdngRKsbQ2wuAQxGBqUBz55j6e2dpcKlI40zoykeYMd2M9tyu1voov6WTQalXUa+yerqH+Fjj5zk9o7Iurc4uLatT72pnd+0NPnPZhfPjNTrF54qvD6+mfeesVPYarkeeY7mK9uvCVrzseg3RR711dsi2Ug1HI0cZ1przJGRnsnfLsTZrNvvbhjxyQTjv4TptmU6CgLTptg8Bl8Y8OyJljTjTSvLhwA5AcIBliaQ7afnkiKq2tUa0hSK8CtQDGvaG4zVzZ4oLLFESvobMuqVVnqV6Bpn3063Ps9wxoZLt76lUJVHVmGpXtxzxGOcvtcsNehMsUyx7CKYTbBLLFESQYoiAhhFH/kdhHIyQwiiIVSbR6PW1bO9SCsfrJhTnwxg+k5PaXQqouTRYVF+E+y2PPQz0IiAwmbGplXjd1YvTJV0dDyIIkfeI/v5z2S5t1cbrorLyYZE5zaHRCi+TTJpty4rM6XlHKbO6T3NHG7WYjkxLD5zrtlfSdUAC1lyO0cVYfun8ZzF90Yr08+yHX4l1+UpK1AjiCO4iRp65Q25s254r1Tn6yHcyeZGN0+gja+wCdaFZKg4gN7FTwyTut6jwnjakjgZYWG3K9HHV1GGOzOnpwiWxLjL7d5dWz0zu1EZW5MMeh4GRWkfZn0guBuXCK6csaeatp90tBfWVx+rfqah0Cn9XnwOo8sy8/qdv4rmi3ky8s3p+8AQeDA5Vu8GQmm5ZWbjYBopo1opoZARMmEzJR77cPuo7fCrt6AmfL95eOWYljkkkntJPaZ9I7UvMUKxbAUU6hY926R+E+Z7hTk6GYyaxjX5W4+uZhvn+I+sRgzGEmou6k0tpVRwqOPBjHpti4H+YrfzX/GVwEOXUTdWadILocLq5/nOfvMaOk15/qq/8wyoEGTS7q5HSe8z/ANXcfzDHr0pvf9XcfzW0lEFMfSQ9gJ8BmZrc8rtelt7/AKqt9sxVbpBcv79zXI44618E+GZAFhUPClUPgjfhGps+qONNx3lGGJitaN/KGYhnO83xMct6mW/Ry/K3dtg8a1JD3qzhSPQynWzqHgpx4STsyi9OvRdhgJUpVD4KwOflMz/W6351p7eRAYRL1Cdd7Q6jvBGQfSKZ2+KenlHm405hFMIos3xGKYnmZOS8acRFsIpifiMU2eZ9Y5HGmMIBESc8zA15n1jkcKawiiItlPM+sUy959ZecXgNpCvbOnU/WIrd5GvrHsO8+sWyycocL+ObveidI60nZDy95f8AaUt30brrwCuOanX0M7lki2STca1XmdWiVOHVlP7QImlJ7DPR6lMHQgEciMj5ysuNi0G1NMA81JX5DSTcXVjmLXatWnolRgp4rxU/wmWFPbwPvrg8xwP4SRX6NL9Sqy/vAMPUSvq9H6w93q2Hc2D6GZ1Pxbat6N0rDIIPhJK27sCy06hUasy02KqO8gYE5CrZ1aepSovfunHqJabM6Y3dBdynWO5rvLxDZ5zpL4c8sYsyZqV1vtZq1UZUAsSWxwGhMs9zwl5M8a9H+kGnXezItgzMHVqiqMs1IK2cDt13dJ4dXuWBIbQg4IK4IPIg8J7t0q2k9vbl6RAqFhTVjjCZBJbB7dPnPGr2zNV3qVGLOxLMxPtMeZnLLPHG+XXHDKzwqDdHu9Jr8p7h6SxGyU7/AFhfmin+19qTu4L2s1YLruX0jkv/ANhPMSd+aaf7Wf3pn5nTvx+8Y7uB2cw223dz/LWrHm1Mn+snU+l7DhaWPnQB+8yL+aU5H7RmvzQnI+svewOzms6fTqsOFvYj/wAYfjHr9IV0OCWQ8LZZULsenyP2jDGyafw/MzPdxWdHJbD6SL3sNqP/ABkmH6SL/srUh4UEH9JWrsqn2qPUxg2ZT7EU+X4yd3Frs0N70yuqxy9YE8xSRTjlos1ss3F2+5SLO3vMSQoAzxJMkLsodlL0p/7SVbWL0zlVdSO0eyR6YmL1cfjU6WX16JsuiaVGlSZ95kUKW11PHTPYM48pINSQ7Df6qn1md/d9rmeWe/GI0mdduehl4DPBZostGzTbPFl5hgMY2ummeLNSbaLOY2sjZeCXHfMMAyWrxBUPdFM3jJIPOCR3RyOKIz9xgdZ3GSGWJcScjiUXHIwGPcY1sRTNiTZoBB5fOLKnlN1LkDtkc7QxwUnvJk5rwMOf7M5ja2y03yaR3WOrLxUHuPZL574nsA8tYVrs5n1VCZJ1bPTV6M/VTsGxWnktg1OGexR24lvgcvnC/N5VhwGuojfyc/2Y7n0nTkejbUorUpVEYAgox15gEg+s8lqtrwH9Z645yCOYI9RPLq9oQxyOBIPiNJrqxjpfsQR4Qgo5R4pTapPNXphQRfhhqVH+Gp7jnEc1Oa6nlIo6V1TA1t6J+3/7Rq7Sp/6Wj6N+MhvRI7JoU5rbOtrIbUpcBaUPQ/jJNDbFMf5S380lOlLMkpQiWkxi6XpEAPZtqA/+pIR6UVseylJfCmv4SoW2PIxi2zcpbaahtfbFdzlmOeBwAMjyke3LNUXJ+so8siSVtiOIku1tgXGBwIMz+tXUjonimM27mLJnqeVm9AM3iC0DWYBMwmCGgaYwN6EWggQsYYtoWZov4SLCszWeUXXrgdoldVvGOgbAmbW5isy47cCRa1yo4ayrq1CeJM2lczFqyHVq5PASGwY8ZLRd7QZljbbLLaldJORqKMUTGfkR7/GXdyETRAMjjjWQWOe2akSoyWyjsz4yzsdp1KQYIVGRjGAcd475CxMCacR4Temdhaockk5MzrjAYTMycTb0jM53a2wmZmamw1JO6eOeUvC0zenXKSxyxuq8/qWZBIJA1wR3wqWz8/XUeJnZXez6dQ5Zfa+IHB8+chtsWn2Mw7tDPPendu86kUH5pOP1lL7c2uxm/wC5T+0fwnQjZdIdh+0YL2tNdfZHjHCncUZ2G516xfmf6Ql2FzqeiGTLjbFNNFwx7h2yA/SKpnTdA8MzOmpU6nsFT/iMP4JaWPRqkcZqVO/2Jz6dIq2dCPsiW1j0pq6B2G7wPsjM1jGcrl+L+n0Zoj6znxjRsOgNCCf4j/SRRtRz9bTj5TRv37GM6WRy3Wri2tVJXqyWGnFsA9+sgdWFOgEdUqZOTxPE84l2kmM21bR70yK34JebZOMAxRqwC8BjNAZoBaKqVgOJhYbvTTPK+regcJFqXDH/AJk21pOuLtR3yBWu2PDSJ9ox1GyqNwRvSZtPERCGMHq34YnRWuwqv1hgd5Esk2fRpjNRkzyyCfQScWublKFi7HQS3tej50LkAcZYV9qqoxSUfvbv3Ssr3jv7zE+ekcU5J36Cj7q77eg9ZDuL137cL8I4SKzRW/LxTY3EW4hb0zegIIgtGtFkS7SgM1mbYGLyeR9Jdpp3+ZsmamTbm0IFU6TJkysUe0rpxnDETn61ZmOrE+JmTJK6YkmFiZMnK+3X8HTEk0xqJkyEjqKHBfARuJkydHFmIJWZMli1m4JooOU1MlRrqxym+qXlMmQAekOUR+TITqs3MhYIWdPI9gSRSsqefcX0mTJlExbdBwVR5SPVrMOBx5CZMmomXpGasx4kmKcDkPSZMm0hLjuHoIiodOz0EyZMiA1U54/IRgqH+xMmSxaclQ4/2mGoecyZIk9NtUPOD1p5zJksSF9a3MwOubnNzI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5" descr="Resultado de imagen para reglamen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3346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67744" y="908720"/>
            <a:ext cx="6768752" cy="2880320"/>
          </a:xfrm>
        </p:spPr>
        <p:txBody>
          <a:bodyPr>
            <a:normAutofit/>
          </a:bodyPr>
          <a:lstStyle/>
          <a:p>
            <a:pPr marL="0" indent="0" algn="just">
              <a:buNone/>
            </a:pPr>
            <a:r>
              <a:rPr lang="es-ES" sz="2400" i="1" dirty="0"/>
              <a:t>La asamblea de la Región Centro, hoy cuenta con vida institucional y jurídica propia, sustentada en el acuerdo de voluntades </a:t>
            </a:r>
            <a:r>
              <a:rPr lang="es-ES" sz="2400" i="1" dirty="0" smtClean="0"/>
              <a:t>celebrado </a:t>
            </a:r>
            <a:r>
              <a:rPr lang="es-ES" sz="2400" i="1" dirty="0"/>
              <a:t>el día 21 de Mayo del año 2015 en la ciudad de Morelia, Michoacán, </a:t>
            </a:r>
            <a:r>
              <a:rPr lang="es-ES" sz="2400" i="1" dirty="0" smtClean="0"/>
              <a:t>dentro del marco de </a:t>
            </a:r>
            <a:r>
              <a:rPr lang="es-ES" sz="2400" i="1" dirty="0"/>
              <a:t>la XXXI Asamblea de Organismos Estatales de Desarrollo Municipal de la Región Centro Occidente.</a:t>
            </a:r>
            <a:endParaRPr lang="es-MX" sz="24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49216"/>
            <a:ext cx="3414797" cy="174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noticiasenmichoacan.co/wp-content/uploads/2015/05/210515desarrollomu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539"/>
            <a:ext cx="4109208" cy="1778701"/>
          </a:xfrm>
          <a:prstGeom prst="rect">
            <a:avLst/>
          </a:prstGeom>
          <a:noFill/>
          <a:extLst>
            <a:ext uri="{909E8E84-426E-40DD-AFC4-6F175D3DCCD1}">
              <a14:hiddenFill xmlns:a14="http://schemas.microsoft.com/office/drawing/2010/main">
                <a:solidFill>
                  <a:srgbClr val="FFFFFF"/>
                </a:solidFill>
              </a14:hiddenFill>
            </a:ext>
          </a:extLst>
        </p:spPr>
      </p:pic>
      <p:sp>
        <p:nvSpPr>
          <p:cNvPr id="5" name="6 CuadroTexto"/>
          <p:cNvSpPr txBox="1"/>
          <p:nvPr/>
        </p:nvSpPr>
        <p:spPr>
          <a:xfrm>
            <a:off x="2195736" y="231031"/>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410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555776" y="2614625"/>
            <a:ext cx="3528392"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ysClr val="windowText" lastClr="000000"/>
                </a:solidFill>
              </a:rPr>
              <a:t>Lic</a:t>
            </a:r>
            <a:r>
              <a:rPr lang="es-ES" dirty="0">
                <a:solidFill>
                  <a:sysClr val="windowText" lastClr="000000"/>
                </a:solidFill>
              </a:rPr>
              <a:t>. Francisco Javier Hernández Sandoval</a:t>
            </a:r>
            <a:r>
              <a:rPr lang="es-ES" dirty="0" smtClean="0">
                <a:solidFill>
                  <a:sysClr val="windowText" lastClr="000000"/>
                </a:solidFill>
              </a:rPr>
              <a:t>, Presidente y </a:t>
            </a:r>
            <a:r>
              <a:rPr lang="es-ES" dirty="0">
                <a:solidFill>
                  <a:sysClr val="windowText" lastClr="000000"/>
                </a:solidFill>
              </a:rPr>
              <a:t>Director General de Desarrollo Municipal del Estado de </a:t>
            </a:r>
            <a:r>
              <a:rPr lang="es-ES" dirty="0" smtClean="0">
                <a:solidFill>
                  <a:sysClr val="windowText" lastClr="000000"/>
                </a:solidFill>
              </a:rPr>
              <a:t>Jalisco.</a:t>
            </a:r>
          </a:p>
        </p:txBody>
      </p:sp>
      <p:sp>
        <p:nvSpPr>
          <p:cNvPr id="7" name="6 Rectángulo redondeado"/>
          <p:cNvSpPr/>
          <p:nvPr/>
        </p:nvSpPr>
        <p:spPr>
          <a:xfrm>
            <a:off x="4633342" y="4365104"/>
            <a:ext cx="3888432" cy="165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Ing</a:t>
            </a:r>
            <a:r>
              <a:rPr lang="es-ES" dirty="0">
                <a:solidFill>
                  <a:schemeClr val="tx1"/>
                </a:solidFill>
              </a:rPr>
              <a:t>. Martín Enrique Álvarez Calderón</a:t>
            </a:r>
            <a:r>
              <a:rPr lang="es-ES" dirty="0" smtClean="0">
                <a:solidFill>
                  <a:schemeClr val="tx1"/>
                </a:solidFill>
              </a:rPr>
              <a:t>, encargado de el </a:t>
            </a:r>
            <a:r>
              <a:rPr lang="es-ES" dirty="0">
                <a:solidFill>
                  <a:schemeClr val="tx1"/>
                </a:solidFill>
              </a:rPr>
              <a:t>área de Vinculación y Gestión </a:t>
            </a:r>
            <a:r>
              <a:rPr lang="es-ES" dirty="0" smtClean="0">
                <a:solidFill>
                  <a:schemeClr val="tx1"/>
                </a:solidFill>
              </a:rPr>
              <a:t>Institucional y Director </a:t>
            </a:r>
            <a:r>
              <a:rPr lang="es-ES" dirty="0">
                <a:solidFill>
                  <a:schemeClr val="tx1"/>
                </a:solidFill>
              </a:rPr>
              <a:t>del Centro Estatal de Desarrollo Municipal del Estado de Zacatecas.</a:t>
            </a:r>
            <a:endParaRPr lang="es-MX" dirty="0">
              <a:solidFill>
                <a:schemeClr val="tx1"/>
              </a:solidFill>
            </a:endParaRPr>
          </a:p>
        </p:txBody>
      </p:sp>
      <p:sp>
        <p:nvSpPr>
          <p:cNvPr id="8" name="7 Rectángulo redondeado"/>
          <p:cNvSpPr/>
          <p:nvPr/>
        </p:nvSpPr>
        <p:spPr>
          <a:xfrm>
            <a:off x="384870" y="4365104"/>
            <a:ext cx="3528392" cy="165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Lic</a:t>
            </a:r>
            <a:r>
              <a:rPr lang="es-MX" dirty="0">
                <a:solidFill>
                  <a:schemeClr val="tx1"/>
                </a:solidFill>
              </a:rPr>
              <a:t>. Francisco Villegas Bermúdez, </a:t>
            </a:r>
            <a:r>
              <a:rPr lang="es-MX" dirty="0" smtClean="0">
                <a:solidFill>
                  <a:schemeClr val="tx1"/>
                </a:solidFill>
              </a:rPr>
              <a:t>Secretario Técnico y Director </a:t>
            </a:r>
            <a:r>
              <a:rPr lang="es-MX" dirty="0">
                <a:solidFill>
                  <a:schemeClr val="tx1"/>
                </a:solidFill>
              </a:rPr>
              <a:t>de Enlace Gubernamental del Estado de Guanajuato. </a:t>
            </a:r>
          </a:p>
        </p:txBody>
      </p:sp>
      <p:cxnSp>
        <p:nvCxnSpPr>
          <p:cNvPr id="10" name="9 Conector recto"/>
          <p:cNvCxnSpPr/>
          <p:nvPr/>
        </p:nvCxnSpPr>
        <p:spPr>
          <a:xfrm>
            <a:off x="4306069" y="3838761"/>
            <a:ext cx="0" cy="1326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913262" y="5165551"/>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338958" y="1415678"/>
            <a:ext cx="6120680" cy="1077218"/>
          </a:xfrm>
          <a:prstGeom prst="rect">
            <a:avLst/>
          </a:prstGeom>
          <a:solidFill>
            <a:schemeClr val="bg1">
              <a:lumMod val="95000"/>
            </a:schemeClr>
          </a:solidFill>
        </p:spPr>
        <p:txBody>
          <a:bodyPr wrap="square">
            <a:spAutoFit/>
          </a:bodyPr>
          <a:lstStyle/>
          <a:p>
            <a:pPr algn="just"/>
            <a:r>
              <a:rPr lang="es-MX" sz="1600" i="1" dirty="0"/>
              <a:t>La estructura organizacional de la Asamblea esta instaurada por una mesa directiva con una Presidencia, a cargo del estado de Jalisco, una Secretaria Técnica, a cargo del estado de Guanajuato y un área de Vinculación y Gestión Institucional a cargo del estado de Zacatecas.</a:t>
            </a:r>
          </a:p>
        </p:txBody>
      </p:sp>
      <p:sp>
        <p:nvSpPr>
          <p:cNvPr id="15" name="14 CuadroTexto"/>
          <p:cNvSpPr txBox="1"/>
          <p:nvPr/>
        </p:nvSpPr>
        <p:spPr>
          <a:xfrm>
            <a:off x="2698601" y="817548"/>
            <a:ext cx="5401394" cy="523220"/>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800" i="1" dirty="0" smtClean="0">
                <a:effectLst>
                  <a:outerShdw blurRad="38100" dist="38100" dir="2700000" algn="tl">
                    <a:srgbClr val="000000">
                      <a:alpha val="43137"/>
                    </a:srgbClr>
                  </a:outerShdw>
                </a:effectLst>
              </a:rPr>
              <a:t>Estructura Institucional</a:t>
            </a:r>
            <a:endParaRPr lang="es-MX" i="1" dirty="0"/>
          </a:p>
        </p:txBody>
      </p:sp>
      <p:sp>
        <p:nvSpPr>
          <p:cNvPr id="9" name="6 CuadroTexto"/>
          <p:cNvSpPr txBox="1"/>
          <p:nvPr/>
        </p:nvSpPr>
        <p:spPr>
          <a:xfrm>
            <a:off x="2195736" y="159023"/>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022773"/>
            <a:ext cx="4186808" cy="4176464"/>
          </a:xfrm>
        </p:spPr>
        <p:txBody>
          <a:bodyPr>
            <a:normAutofit/>
          </a:bodyPr>
          <a:lstStyle/>
          <a:p>
            <a:pPr marL="0" indent="0">
              <a:buNone/>
            </a:pPr>
            <a:r>
              <a:rPr lang="es-MX" sz="2000" dirty="0" smtClean="0"/>
              <a:t>- Capacitación </a:t>
            </a:r>
            <a:r>
              <a:rPr lang="es-MX" sz="2000" dirty="0"/>
              <a:t>y servicio </a:t>
            </a:r>
            <a:r>
              <a:rPr lang="es-MX" sz="2000" dirty="0" smtClean="0"/>
              <a:t>público.</a:t>
            </a:r>
          </a:p>
          <a:p>
            <a:pPr marL="0" indent="0">
              <a:buNone/>
            </a:pPr>
            <a:r>
              <a:rPr lang="es-MX" sz="2000" dirty="0" smtClean="0"/>
              <a:t>- Profesionalización </a:t>
            </a:r>
            <a:r>
              <a:rPr lang="es-MX" sz="2000" dirty="0"/>
              <a:t>del servicio </a:t>
            </a:r>
            <a:r>
              <a:rPr lang="es-MX" sz="2000" dirty="0" smtClean="0"/>
              <a:t>   público.</a:t>
            </a:r>
          </a:p>
          <a:p>
            <a:pPr marL="0" indent="0">
              <a:buNone/>
            </a:pPr>
            <a:r>
              <a:rPr lang="es-MX" sz="2000" dirty="0" smtClean="0"/>
              <a:t>- Fortalecimiento </a:t>
            </a:r>
            <a:r>
              <a:rPr lang="es-MX" sz="2000" dirty="0"/>
              <a:t>de las administraciones </a:t>
            </a:r>
            <a:r>
              <a:rPr lang="es-MX" sz="2000" dirty="0" smtClean="0"/>
              <a:t>municipales.</a:t>
            </a:r>
          </a:p>
          <a:p>
            <a:pPr marL="0" indent="0">
              <a:buNone/>
            </a:pPr>
            <a:r>
              <a:rPr lang="es-MX" sz="2000" dirty="0" smtClean="0"/>
              <a:t>- Formación </a:t>
            </a:r>
            <a:r>
              <a:rPr lang="es-MX" sz="2000" dirty="0"/>
              <a:t>de perfiles en los organismos de desarrollo </a:t>
            </a:r>
            <a:r>
              <a:rPr lang="es-MX" sz="2000" dirty="0" smtClean="0"/>
              <a:t>Municipal.</a:t>
            </a:r>
          </a:p>
          <a:p>
            <a:pPr marL="0" indent="0">
              <a:buNone/>
            </a:pPr>
            <a:r>
              <a:rPr lang="es-MX" sz="2000" dirty="0" smtClean="0"/>
              <a:t>- Sistema </a:t>
            </a:r>
            <a:r>
              <a:rPr lang="es-MX" sz="2000" dirty="0"/>
              <a:t>de Información </a:t>
            </a:r>
            <a:r>
              <a:rPr lang="es-MX" sz="2000" dirty="0" smtClean="0"/>
              <a:t>Municipal.</a:t>
            </a:r>
          </a:p>
          <a:p>
            <a:pPr marL="0" indent="0">
              <a:buNone/>
            </a:pPr>
            <a:r>
              <a:rPr lang="es-MX" sz="2000" dirty="0" smtClean="0"/>
              <a:t>- Comunicación </a:t>
            </a:r>
            <a:r>
              <a:rPr lang="es-MX" sz="2000" dirty="0"/>
              <a:t>y </a:t>
            </a:r>
            <a:r>
              <a:rPr lang="es-MX" sz="2000" dirty="0" smtClean="0"/>
              <a:t>Difusión.</a:t>
            </a:r>
          </a:p>
          <a:p>
            <a:pPr marL="0" indent="0">
              <a:buNone/>
            </a:pPr>
            <a:r>
              <a:rPr lang="es-MX" sz="2000" dirty="0" smtClean="0"/>
              <a:t>- Alternativas </a:t>
            </a:r>
            <a:r>
              <a:rPr lang="es-MX" sz="2000" dirty="0"/>
              <a:t>de apoyo y </a:t>
            </a:r>
            <a:r>
              <a:rPr lang="es-MX" sz="2000" dirty="0" smtClean="0"/>
              <a:t>financiamiento.</a:t>
            </a:r>
          </a:p>
        </p:txBody>
      </p:sp>
      <p:sp>
        <p:nvSpPr>
          <p:cNvPr id="4" name="3 CuadroTexto"/>
          <p:cNvSpPr txBox="1"/>
          <p:nvPr/>
        </p:nvSpPr>
        <p:spPr>
          <a:xfrm>
            <a:off x="2627784" y="1311151"/>
            <a:ext cx="583264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a:effectLst>
                  <a:outerShdw blurRad="38100" dist="38100" dir="2700000" algn="tl">
                    <a:srgbClr val="000000">
                      <a:alpha val="43137"/>
                    </a:srgbClr>
                  </a:outerShdw>
                </a:effectLst>
              </a:rPr>
              <a:t>La Región Centro cuenta con 14 vocalías</a:t>
            </a:r>
            <a:r>
              <a:rPr lang="es-MX" sz="2400" i="1" dirty="0" smtClean="0">
                <a:effectLst>
                  <a:outerShdw blurRad="38100" dist="38100" dir="2700000" algn="tl">
                    <a:srgbClr val="000000">
                      <a:alpha val="43137"/>
                    </a:srgbClr>
                  </a:outerShdw>
                </a:effectLst>
              </a:rPr>
              <a:t>:</a:t>
            </a:r>
            <a:endParaRPr lang="es-MX" sz="2400" i="1" dirty="0">
              <a:effectLst>
                <a:outerShdw blurRad="38100" dist="38100" dir="2700000" algn="tl">
                  <a:srgbClr val="000000">
                    <a:alpha val="43137"/>
                  </a:srgbClr>
                </a:outerShdw>
              </a:effectLst>
            </a:endParaRPr>
          </a:p>
        </p:txBody>
      </p:sp>
      <p:sp>
        <p:nvSpPr>
          <p:cNvPr id="8" name="2 Marcador de contenido"/>
          <p:cNvSpPr txBox="1">
            <a:spLocks/>
          </p:cNvSpPr>
          <p:nvPr/>
        </p:nvSpPr>
        <p:spPr>
          <a:xfrm>
            <a:off x="4644008" y="1997224"/>
            <a:ext cx="4186808"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000" dirty="0" smtClean="0"/>
              <a:t>- </a:t>
            </a:r>
            <a:r>
              <a:rPr lang="es-MX" sz="2000" dirty="0"/>
              <a:t>Instrumentos de </a:t>
            </a:r>
            <a:r>
              <a:rPr lang="es-MX" sz="2000" dirty="0" smtClean="0"/>
              <a:t>planeación.</a:t>
            </a:r>
            <a:endParaRPr lang="es-MX" sz="2000" dirty="0"/>
          </a:p>
          <a:p>
            <a:pPr marL="0" indent="0">
              <a:buNone/>
            </a:pPr>
            <a:r>
              <a:rPr lang="es-MX" sz="2000" dirty="0"/>
              <a:t>- Desarrollo </a:t>
            </a:r>
            <a:r>
              <a:rPr lang="es-MX" sz="2000" dirty="0" smtClean="0"/>
              <a:t>Jurídico.</a:t>
            </a:r>
            <a:endParaRPr lang="es-MX" sz="2000" dirty="0"/>
          </a:p>
          <a:p>
            <a:pPr marL="0" indent="0">
              <a:buNone/>
            </a:pPr>
            <a:r>
              <a:rPr lang="es-MX" sz="2000" dirty="0"/>
              <a:t>- Vinculación </a:t>
            </a:r>
            <a:r>
              <a:rPr lang="es-MX" sz="2000" dirty="0" smtClean="0"/>
              <a:t>Institucional.</a:t>
            </a:r>
            <a:endParaRPr lang="es-MX" sz="2000" dirty="0"/>
          </a:p>
          <a:p>
            <a:pPr marL="0" indent="0">
              <a:buNone/>
            </a:pPr>
            <a:r>
              <a:rPr lang="es-MX" sz="2000" dirty="0"/>
              <a:t>- Igualdad entre Mujeres y </a:t>
            </a:r>
            <a:r>
              <a:rPr lang="es-MX" sz="2000" dirty="0" smtClean="0"/>
              <a:t>Hombres.</a:t>
            </a:r>
          </a:p>
          <a:p>
            <a:pPr marL="0" indent="0">
              <a:buNone/>
            </a:pPr>
            <a:r>
              <a:rPr lang="es-MX" sz="2000" dirty="0" smtClean="0"/>
              <a:t>- Atención a Pueblos Indígenas.</a:t>
            </a:r>
          </a:p>
          <a:p>
            <a:pPr marL="0" indent="0">
              <a:buNone/>
            </a:pPr>
            <a:r>
              <a:rPr lang="es-MX" sz="2000" dirty="0" smtClean="0"/>
              <a:t>- </a:t>
            </a:r>
            <a:r>
              <a:rPr lang="es-MX" sz="2000" dirty="0"/>
              <a:t>Modernización y </a:t>
            </a:r>
            <a:r>
              <a:rPr lang="es-MX" sz="2000" dirty="0" smtClean="0"/>
              <a:t>Simplificación. </a:t>
            </a:r>
            <a:endParaRPr lang="es-MX" sz="2000" dirty="0"/>
          </a:p>
          <a:p>
            <a:pPr marL="0" indent="0">
              <a:buNone/>
            </a:pPr>
            <a:r>
              <a:rPr lang="es-MX" sz="2000" dirty="0"/>
              <a:t>- Administrativa y Evaluación y </a:t>
            </a:r>
            <a:r>
              <a:rPr lang="es-MX" sz="2000" dirty="0" smtClean="0"/>
              <a:t>Seguimiento.</a:t>
            </a:r>
            <a:endParaRPr lang="es-MX" sz="2000" dirty="0"/>
          </a:p>
          <a:p>
            <a:pPr marL="0" indent="0">
              <a:buFont typeface="Arial" pitchFamily="34" charset="0"/>
              <a:buNone/>
            </a:pPr>
            <a:endParaRPr lang="es-MX" sz="1800" b="1" dirty="0" smtClean="0">
              <a:effectLst>
                <a:outerShdw blurRad="38100" dist="38100" dir="2700000" algn="tl">
                  <a:srgbClr val="000000">
                    <a:alpha val="43137"/>
                  </a:srgbClr>
                </a:outerShdw>
              </a:effectLst>
            </a:endParaRPr>
          </a:p>
        </p:txBody>
      </p:sp>
      <p:sp>
        <p:nvSpPr>
          <p:cNvPr id="5" name="6 CuadroTexto"/>
          <p:cNvSpPr txBox="1"/>
          <p:nvPr/>
        </p:nvSpPr>
        <p:spPr>
          <a:xfrm>
            <a:off x="2195736" y="231031"/>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447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39752" y="1023119"/>
            <a:ext cx="6408712"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Medios de Difusión y </a:t>
            </a:r>
            <a:r>
              <a:rPr lang="es-MX" sz="2400" i="1" dirty="0" smtClean="0">
                <a:effectLst>
                  <a:outerShdw blurRad="38100" dist="38100" dir="2700000" algn="tl">
                    <a:srgbClr val="000000">
                      <a:alpha val="43137"/>
                    </a:srgbClr>
                  </a:outerShdw>
                </a:effectLst>
              </a:rPr>
              <a:t>Canales </a:t>
            </a:r>
            <a:r>
              <a:rPr lang="es-MX" sz="2400" i="1" dirty="0" smtClean="0">
                <a:effectLst>
                  <a:outerShdw blurRad="38100" dist="38100" dir="2700000" algn="tl">
                    <a:srgbClr val="000000">
                      <a:alpha val="43137"/>
                    </a:srgbClr>
                  </a:outerShdw>
                </a:effectLst>
              </a:rPr>
              <a:t>de comunicación</a:t>
            </a:r>
            <a:endParaRPr lang="es-MX" sz="2400" i="1" dirty="0">
              <a:effectLst>
                <a:outerShdw blurRad="38100" dist="38100" dir="2700000" algn="tl">
                  <a:srgbClr val="000000">
                    <a:alpha val="43137"/>
                  </a:srgbClr>
                </a:outerShdw>
              </a:effectLst>
            </a:endParaRPr>
          </a:p>
        </p:txBody>
      </p:sp>
      <p:sp>
        <p:nvSpPr>
          <p:cNvPr id="5" name="4 CuadroTexto"/>
          <p:cNvSpPr txBox="1"/>
          <p:nvPr/>
        </p:nvSpPr>
        <p:spPr>
          <a:xfrm>
            <a:off x="2699792" y="1796623"/>
            <a:ext cx="5544616" cy="1200329"/>
          </a:xfrm>
          <a:prstGeom prst="rect">
            <a:avLst/>
          </a:prstGeom>
          <a:noFill/>
        </p:spPr>
        <p:txBody>
          <a:bodyPr wrap="square" rtlCol="0">
            <a:spAutoFit/>
          </a:bodyPr>
          <a:lstStyle/>
          <a:p>
            <a:pPr algn="just"/>
            <a:r>
              <a:rPr lang="es-ES" i="1" dirty="0"/>
              <a:t>En Redes Sociales, se cuenta con canales de dialogo y comunicación a través la página web, de la plataforma de  Facebook, cuenta de </a:t>
            </a:r>
            <a:r>
              <a:rPr lang="es-ES" i="1" dirty="0" err="1"/>
              <a:t>twitter</a:t>
            </a:r>
            <a:r>
              <a:rPr lang="es-ES" i="1" dirty="0"/>
              <a:t> de la Región y un grupo conferencia permanente de </a:t>
            </a:r>
            <a:r>
              <a:rPr lang="es-ES" i="1" dirty="0" err="1"/>
              <a:t>WhatsApp</a:t>
            </a:r>
            <a:r>
              <a:rPr lang="es-ES" i="1" dirty="0" smtClean="0"/>
              <a:t>.</a:t>
            </a:r>
            <a:endParaRPr lang="es-MX" i="1" dirty="0"/>
          </a:p>
        </p:txBody>
      </p:sp>
      <p:pic>
        <p:nvPicPr>
          <p:cNvPr id="8194" name="Picture 2" descr="https://www.facebook.com/images/fb_icon_325x3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01009"/>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ocialmediatoday.com/sites/default/files/post_main_images/alltwitter-twitter-bird-logo-white-on-blue_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501010"/>
            <a:ext cx="1591573" cy="10081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lh6.ggpht.com/mp86vbELnqLi2FzvhiKdPX31_oiTRLNyeK8x4IIrbF5eD1D5RdnVwjQP0hwMNR_JdA=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347840"/>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previews.123rf.com/images/blankstock/blankstock1409/blankstock140901217/31369607-Icono-de-se-al-de-Internet-Gran-s-mbolo-Mundial-web-Cursor-puntero-C-rculo-de-bot-n-plano-con-la-som-Foto-de-archiv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3429001"/>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p:cNvSpPr txBox="1"/>
          <p:nvPr/>
        </p:nvSpPr>
        <p:spPr>
          <a:xfrm>
            <a:off x="2339752" y="303039"/>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84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1917987"/>
            <a:ext cx="8352928" cy="4247317"/>
          </a:xfrm>
          <a:prstGeom prst="rect">
            <a:avLst/>
          </a:prstGeom>
          <a:noFill/>
        </p:spPr>
        <p:txBody>
          <a:bodyPr wrap="square" rtlCol="0">
            <a:spAutoFit/>
          </a:bodyPr>
          <a:lstStyle/>
          <a:p>
            <a:pPr algn="just"/>
            <a:r>
              <a:rPr lang="es-ES" b="1" i="1" dirty="0"/>
              <a:t>En </a:t>
            </a:r>
            <a:r>
              <a:rPr lang="es-ES" b="1" i="1" dirty="0" smtClean="0"/>
              <a:t>suma en la actualidad la Asamblea de </a:t>
            </a:r>
            <a:r>
              <a:rPr lang="es-ES" b="1" i="1" dirty="0"/>
              <a:t>R</a:t>
            </a:r>
            <a:r>
              <a:rPr lang="es-ES" b="1" i="1" dirty="0" smtClean="0"/>
              <a:t>egión Centro;</a:t>
            </a:r>
          </a:p>
          <a:p>
            <a:pPr algn="just"/>
            <a:endParaRPr lang="es-ES" b="1" i="1" dirty="0"/>
          </a:p>
          <a:p>
            <a:pPr marL="285750" indent="-285750" algn="just">
              <a:buFont typeface="Arial" panose="020B0604020202020204" pitchFamily="34" charset="0"/>
              <a:buChar char="•"/>
            </a:pPr>
            <a:r>
              <a:rPr lang="es-ES" b="1" i="1" dirty="0" smtClean="0"/>
              <a:t>Se ha constituido en espacio de dialogo, capacitación información e intercambio de experiencias de Gobierno exitosas, factibles de replicar en los Municipios del País.</a:t>
            </a:r>
          </a:p>
          <a:p>
            <a:pPr algn="just"/>
            <a:endParaRPr lang="es-ES" b="1" i="1" dirty="0" smtClean="0"/>
          </a:p>
          <a:p>
            <a:pPr marL="285750" indent="-285750" algn="just">
              <a:buFont typeface="Arial" panose="020B0604020202020204" pitchFamily="34" charset="0"/>
              <a:buChar char="•"/>
            </a:pPr>
            <a:r>
              <a:rPr lang="es-ES" b="1" i="1" dirty="0" smtClean="0"/>
              <a:t>Cuenta con Vida jurídica e institucional propia, gracias al Acuerdo de Voluntades suscrito por los titulares de los OEDM que integran la asamblea.</a:t>
            </a:r>
          </a:p>
          <a:p>
            <a:pPr algn="just"/>
            <a:endParaRPr lang="es-ES" b="1" i="1" dirty="0" smtClean="0"/>
          </a:p>
          <a:p>
            <a:pPr marL="285750" indent="-285750" algn="just">
              <a:buFont typeface="Arial" panose="020B0604020202020204" pitchFamily="34" charset="0"/>
              <a:buChar char="•"/>
            </a:pPr>
            <a:r>
              <a:rPr lang="es-ES" b="1" i="1" dirty="0" smtClean="0"/>
              <a:t>Cuenta con estructura Organizacional operativa a través de sus 14 Vocalías con la participación de todos los Estados.</a:t>
            </a:r>
          </a:p>
          <a:p>
            <a:pPr algn="just"/>
            <a:endParaRPr lang="es-ES" b="1" i="1" dirty="0" smtClean="0"/>
          </a:p>
          <a:p>
            <a:pPr marL="285750" indent="-285750" algn="just">
              <a:buFont typeface="Arial" panose="020B0604020202020204" pitchFamily="34" charset="0"/>
              <a:buChar char="•"/>
            </a:pPr>
            <a:r>
              <a:rPr lang="es-ES" b="1" i="1" dirty="0" smtClean="0"/>
              <a:t>Cuenta con una estrategia de difusión e información de sus actividades, gracias a los canales de comunicación de la asamblea.</a:t>
            </a:r>
            <a:endParaRPr lang="es-ES" b="1" i="1" dirty="0" smtClean="0"/>
          </a:p>
          <a:p>
            <a:pPr marL="285750" indent="-285750" algn="just">
              <a:buFont typeface="Arial" panose="020B0604020202020204" pitchFamily="34" charset="0"/>
              <a:buChar char="•"/>
            </a:pPr>
            <a:endParaRPr lang="es-ES" i="1" dirty="0" smtClean="0"/>
          </a:p>
          <a:p>
            <a:pPr marL="285750" indent="-285750" algn="just">
              <a:buFont typeface="Arial" panose="020B0604020202020204" pitchFamily="34" charset="0"/>
              <a:buChar char="•"/>
            </a:pPr>
            <a:endParaRPr lang="es-MX" i="1" dirty="0"/>
          </a:p>
        </p:txBody>
      </p:sp>
      <p:sp>
        <p:nvSpPr>
          <p:cNvPr id="8" name="6 CuadroTexto"/>
          <p:cNvSpPr txBox="1"/>
          <p:nvPr/>
        </p:nvSpPr>
        <p:spPr>
          <a:xfrm>
            <a:off x="2411760" y="879103"/>
            <a:ext cx="655272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La Asamblea de la Región Centro en la actualidad</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690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83768" y="337147"/>
            <a:ext cx="5832648" cy="461665"/>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Retos de la Asamblea de la Región Centro</a:t>
            </a:r>
            <a:endParaRPr lang="es-MX" sz="2400" i="1" dirty="0">
              <a:effectLst>
                <a:outerShdw blurRad="38100" dist="38100" dir="2700000" algn="tl">
                  <a:srgbClr val="000000">
                    <a:alpha val="43137"/>
                  </a:srgbClr>
                </a:outerShdw>
              </a:effectLst>
            </a:endParaRPr>
          </a:p>
        </p:txBody>
      </p:sp>
      <p:sp>
        <p:nvSpPr>
          <p:cNvPr id="5" name="4 CuadroTexto"/>
          <p:cNvSpPr txBox="1"/>
          <p:nvPr/>
        </p:nvSpPr>
        <p:spPr>
          <a:xfrm>
            <a:off x="4067944" y="1124744"/>
            <a:ext cx="4536504" cy="5324535"/>
          </a:xfrm>
          <a:prstGeom prst="rect">
            <a:avLst/>
          </a:prstGeom>
          <a:noFill/>
        </p:spPr>
        <p:txBody>
          <a:bodyPr wrap="square" rtlCol="0">
            <a:spAutoFit/>
          </a:bodyPr>
          <a:lstStyle/>
          <a:p>
            <a:pPr algn="just"/>
            <a:r>
              <a:rPr lang="es-ES" sz="1600" b="1" i="1" dirty="0"/>
              <a:t>Consolidarse como un espacio de dialogo e intercambio de información para el fortalecimiento institucional de los municipios del país</a:t>
            </a:r>
            <a:r>
              <a:rPr lang="es-ES" sz="1600" b="1" i="1" dirty="0" smtClean="0"/>
              <a:t>.</a:t>
            </a:r>
          </a:p>
          <a:p>
            <a:pPr algn="just"/>
            <a:endParaRPr lang="es-ES" sz="1600" b="1" i="1" dirty="0"/>
          </a:p>
          <a:p>
            <a:pPr algn="just"/>
            <a:r>
              <a:rPr lang="es-ES" sz="1600" b="1" i="1" dirty="0"/>
              <a:t>Fortalecer los trabajos para la consolidación de la Asociación Nacional de Organismos Promotores del Desarrollo Municipal (AMEXMUN)</a:t>
            </a:r>
            <a:endParaRPr lang="es-MX" sz="1600" b="1" i="1" dirty="0"/>
          </a:p>
          <a:p>
            <a:pPr algn="just"/>
            <a:endParaRPr lang="es-MX" sz="1600" b="1" i="1" dirty="0" smtClean="0"/>
          </a:p>
          <a:p>
            <a:pPr algn="just"/>
            <a:r>
              <a:rPr lang="es-ES" sz="1600" b="1" i="1" dirty="0"/>
              <a:t>Establecerse como un canal permanente de comunicación y propuesta con el Instituto Nacional para el Federalismo INAFED, en los temas relacionados con la Agenda para el Desarrollo </a:t>
            </a:r>
            <a:r>
              <a:rPr lang="es-ES" sz="1600" b="1" i="1" dirty="0" smtClean="0"/>
              <a:t>Municipal y que dicho Programa sea considerado como </a:t>
            </a:r>
            <a:r>
              <a:rPr lang="es-ES" sz="1600" b="1" i="1" dirty="0"/>
              <a:t>un instrumento de planeación presupuestal, ante la Secretaria de Hacienda y Crédito Público</a:t>
            </a:r>
            <a:r>
              <a:rPr lang="es-ES" sz="1600" b="1" i="1" dirty="0" smtClean="0"/>
              <a:t>.</a:t>
            </a:r>
          </a:p>
          <a:p>
            <a:pPr algn="just"/>
            <a:endParaRPr lang="es-ES" sz="1600" b="1" i="1" dirty="0"/>
          </a:p>
          <a:p>
            <a:pPr algn="just"/>
            <a:r>
              <a:rPr lang="es-ES" sz="1600" b="1" i="1" dirty="0"/>
              <a:t>Promover la aplicación de proyectos exitosos en el ámbito municipal y de contenido social, para replicarlos en los municipios del país.</a:t>
            </a:r>
            <a:endParaRPr lang="es-MX" sz="1600" b="1" i="1" dirty="0"/>
          </a:p>
          <a:p>
            <a:endParaRPr lang="es-MX" dirty="0" smtClean="0"/>
          </a:p>
          <a:p>
            <a:endParaRPr lang="es-MX"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22" y="2060848"/>
            <a:ext cx="3499580" cy="20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2" y="4293096"/>
            <a:ext cx="3499580" cy="169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1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65376" y="1594445"/>
            <a:ext cx="5454856" cy="2088232"/>
          </a:xfrm>
        </p:spPr>
        <p:txBody>
          <a:bodyPr>
            <a:noAutofit/>
          </a:bodyPr>
          <a:lstStyle/>
          <a:p>
            <a:pPr marL="0" indent="0" algn="just">
              <a:buNone/>
            </a:pPr>
            <a:r>
              <a:rPr lang="es-ES" sz="2000" i="1" dirty="0"/>
              <a:t>En el año 1999 se constituye la  asamblea de la Región Centro Occidente, con la participación de los estados de Aguascalientes, Colima, Guanajuato, Jalisco, Michoacán, Nayarit, Querétaro, San Luis Potosí y </a:t>
            </a:r>
            <a:r>
              <a:rPr lang="es-ES" sz="2000" i="1" dirty="0" smtClean="0"/>
              <a:t>Zacatecas.</a:t>
            </a:r>
            <a:endParaRPr lang="es-MX" sz="2000" i="1" dirty="0"/>
          </a:p>
        </p:txBody>
      </p:sp>
      <p:sp>
        <p:nvSpPr>
          <p:cNvPr id="4" name="3 CuadroTexto"/>
          <p:cNvSpPr txBox="1"/>
          <p:nvPr/>
        </p:nvSpPr>
        <p:spPr>
          <a:xfrm>
            <a:off x="3347864" y="466845"/>
            <a:ext cx="2304256" cy="523220"/>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800" i="1" dirty="0" smtClean="0">
                <a:effectLst>
                  <a:outerShdw blurRad="38100" dist="38100" dir="2700000" algn="tl">
                    <a:srgbClr val="000000">
                      <a:alpha val="43137"/>
                    </a:srgbClr>
                  </a:outerShdw>
                </a:effectLst>
              </a:rPr>
              <a:t>Antecedentes</a:t>
            </a:r>
            <a:endParaRPr lang="es-MX" i="1" dirty="0"/>
          </a:p>
        </p:txBody>
      </p:sp>
      <p:sp>
        <p:nvSpPr>
          <p:cNvPr id="8" name="7 CuadroTexto"/>
          <p:cNvSpPr txBox="1"/>
          <p:nvPr/>
        </p:nvSpPr>
        <p:spPr>
          <a:xfrm>
            <a:off x="3563888" y="3429000"/>
            <a:ext cx="5437112" cy="1631216"/>
          </a:xfrm>
          <a:prstGeom prst="rect">
            <a:avLst/>
          </a:prstGeom>
          <a:noFill/>
        </p:spPr>
        <p:txBody>
          <a:bodyPr wrap="square" rtlCol="0">
            <a:spAutoFit/>
          </a:bodyPr>
          <a:lstStyle/>
          <a:p>
            <a:pPr algn="just"/>
            <a:r>
              <a:rPr lang="es-MX" sz="2000" i="1" dirty="0" smtClean="0"/>
              <a:t>Se </a:t>
            </a:r>
            <a:r>
              <a:rPr lang="es-MX" sz="2000" i="1" dirty="0"/>
              <a:t>establece como un espacio de expresión, que busca construir un proceso de coordinación regional y de fortalecimiento municipal para todos los gobiernos municipales que se encuentran en dicha región.</a:t>
            </a:r>
          </a:p>
        </p:txBody>
      </p:sp>
      <p:pic>
        <p:nvPicPr>
          <p:cNvPr id="9218" name="Picture 2" descr="http://image.slidesharecdn.com/planeacionterritorialregioncentro-140902192349-phpapp01/95/planeacion-territorial-region-centro-2-638.jpg?cb=14096858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3292282" cy="247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5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2550604" y="908720"/>
            <a:ext cx="6059016" cy="1512168"/>
          </a:xfrm>
        </p:spPr>
        <p:txBody>
          <a:bodyPr>
            <a:noAutofit/>
          </a:bodyPr>
          <a:lstStyle/>
          <a:p>
            <a:pPr marL="0" indent="0" algn="just">
              <a:buNone/>
            </a:pPr>
            <a:r>
              <a:rPr lang="es-ES" sz="2400" i="1" dirty="0"/>
              <a:t>Motivada por las transformaciones nacionales, la Región Centro Occidente eclosiona en lo que actualmente conocemos como la Región </a:t>
            </a:r>
            <a:r>
              <a:rPr lang="es-ES" sz="2400" i="1" dirty="0" smtClean="0"/>
              <a:t>Centro. </a:t>
            </a:r>
            <a:endParaRPr lang="es-MX" sz="2400" i="1"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996952"/>
            <a:ext cx="2888930" cy="200121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996952"/>
            <a:ext cx="2639306" cy="2001218"/>
          </a:xfrm>
          <a:prstGeom prst="rect">
            <a:avLst/>
          </a:prstGeom>
        </p:spPr>
      </p:pic>
      <p:sp>
        <p:nvSpPr>
          <p:cNvPr id="7" name="6 Flecha derecha"/>
          <p:cNvSpPr/>
          <p:nvPr/>
        </p:nvSpPr>
        <p:spPr>
          <a:xfrm>
            <a:off x="3995936" y="3757907"/>
            <a:ext cx="930926" cy="479308"/>
          </a:xfrm>
          <a:prstGeom prst="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8136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59632" y="219122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effectLst>
                  <a:outerShdw blurRad="38100" dist="38100" dir="2700000" algn="tl">
                    <a:srgbClr val="000000">
                      <a:alpha val="43137"/>
                    </a:srgbClr>
                  </a:outerShdw>
                </a:effectLst>
              </a:rPr>
              <a:t>1</a:t>
            </a:r>
            <a:endParaRPr lang="es-MX" sz="2000" b="1" dirty="0">
              <a:solidFill>
                <a:schemeClr val="tx1"/>
              </a:solidFill>
              <a:effectLst>
                <a:outerShdw blurRad="38100" dist="38100" dir="2700000" algn="tl">
                  <a:srgbClr val="000000">
                    <a:alpha val="43137"/>
                  </a:srgbClr>
                </a:outerShdw>
              </a:effectLst>
            </a:endParaRPr>
          </a:p>
        </p:txBody>
      </p:sp>
      <p:sp>
        <p:nvSpPr>
          <p:cNvPr id="7" name="6 CuadroTexto"/>
          <p:cNvSpPr txBox="1"/>
          <p:nvPr/>
        </p:nvSpPr>
        <p:spPr>
          <a:xfrm>
            <a:off x="2195736" y="1566087"/>
            <a:ext cx="6460852" cy="1754326"/>
          </a:xfrm>
          <a:prstGeom prst="rect">
            <a:avLst/>
          </a:prstGeom>
          <a:noFill/>
        </p:spPr>
        <p:txBody>
          <a:bodyPr wrap="square" rtlCol="0">
            <a:spAutoFit/>
          </a:bodyPr>
          <a:lstStyle/>
          <a:p>
            <a:pPr algn="just"/>
            <a:r>
              <a:rPr lang="es-ES" b="1" dirty="0"/>
              <a:t>La  Vigésima Séptima Asamblea de Organismos Estatales de Desarrollo Municipal de la Región Centro Occidente, celebrada en la ciudad de Guadalajara, Jalisco, los días 02 y 03 de Julio del año 2014</a:t>
            </a:r>
            <a:r>
              <a:rPr lang="es-ES" b="1" dirty="0" smtClean="0"/>
              <a:t>.</a:t>
            </a:r>
          </a:p>
          <a:p>
            <a:pPr algn="just"/>
            <a:endParaRPr lang="es-ES" b="1" dirty="0" smtClean="0"/>
          </a:p>
          <a:p>
            <a:pPr algn="just"/>
            <a:r>
              <a:rPr lang="es-ES" i="1" dirty="0" smtClean="0"/>
              <a:t>En la cual se renovó la mesa directiva para el periodo 2014-2016</a:t>
            </a:r>
            <a:r>
              <a:rPr lang="es-ES" sz="1600" i="1" dirty="0" smtClean="0"/>
              <a:t>.</a:t>
            </a:r>
            <a:endParaRPr lang="es-MX" sz="1600" i="1"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501008"/>
            <a:ext cx="3528392" cy="2183904"/>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561" y="3501008"/>
            <a:ext cx="3654152" cy="2135899"/>
          </a:xfrm>
          <a:prstGeom prst="rect">
            <a:avLst/>
          </a:prstGeom>
        </p:spPr>
      </p:pic>
    </p:spTree>
    <p:extLst>
      <p:ext uri="{BB962C8B-B14F-4D97-AF65-F5344CB8AC3E}">
        <p14:creationId xmlns:p14="http://schemas.microsoft.com/office/powerpoint/2010/main" val="276274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59632" y="219122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effectLst>
                  <a:outerShdw blurRad="38100" dist="38100" dir="2700000" algn="tl">
                    <a:srgbClr val="000000">
                      <a:alpha val="43137"/>
                    </a:srgbClr>
                  </a:outerShdw>
                </a:effectLst>
              </a:rPr>
              <a:t>2</a:t>
            </a:r>
          </a:p>
        </p:txBody>
      </p:sp>
      <p:sp>
        <p:nvSpPr>
          <p:cNvPr id="7" name="6 CuadroTexto"/>
          <p:cNvSpPr txBox="1"/>
          <p:nvPr/>
        </p:nvSpPr>
        <p:spPr>
          <a:xfrm>
            <a:off x="2214761" y="1704586"/>
            <a:ext cx="6460852" cy="1477328"/>
          </a:xfrm>
          <a:prstGeom prst="rect">
            <a:avLst/>
          </a:prstGeom>
          <a:noFill/>
        </p:spPr>
        <p:txBody>
          <a:bodyPr wrap="square" rtlCol="0">
            <a:spAutoFit/>
          </a:bodyPr>
          <a:lstStyle/>
          <a:p>
            <a:pPr algn="just"/>
            <a:r>
              <a:rPr lang="es-ES" b="1" dirty="0"/>
              <a:t>Los días 9 y 10 de octubre del año 2014 y siendo sede la ciudad de San Luis Potosí, se celebró la Vigésima Octava Asamblea de Organismos Estatales de Desarrollo Municipal de la Región Centro Occidente, cuyos puntos de acuerdo relevantes fueron:</a:t>
            </a:r>
            <a:endParaRPr lang="es-MX" dirty="0"/>
          </a:p>
          <a:p>
            <a:pPr algn="just"/>
            <a:endParaRPr lang="es-ES" b="1" dirty="0" smtClean="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754" y="2960949"/>
            <a:ext cx="2311812" cy="1368152"/>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54" y="4509120"/>
            <a:ext cx="2311812" cy="1512168"/>
          </a:xfrm>
          <a:prstGeom prst="rect">
            <a:avLst/>
          </a:prstGeom>
        </p:spPr>
      </p:pic>
      <p:sp>
        <p:nvSpPr>
          <p:cNvPr id="13" name="12 CuadroTexto"/>
          <p:cNvSpPr txBox="1"/>
          <p:nvPr/>
        </p:nvSpPr>
        <p:spPr>
          <a:xfrm>
            <a:off x="3851920" y="3573016"/>
            <a:ext cx="4464496" cy="1754326"/>
          </a:xfrm>
          <a:prstGeom prst="rect">
            <a:avLst/>
          </a:prstGeom>
          <a:noFill/>
        </p:spPr>
        <p:txBody>
          <a:bodyPr wrap="square" rtlCol="0">
            <a:spAutoFit/>
          </a:bodyPr>
          <a:lstStyle/>
          <a:p>
            <a:pPr algn="just"/>
            <a:r>
              <a:rPr lang="es-ES" dirty="0" smtClean="0"/>
              <a:t>- </a:t>
            </a:r>
            <a:r>
              <a:rPr lang="es-ES" i="1" dirty="0" smtClean="0"/>
              <a:t>La </a:t>
            </a:r>
            <a:r>
              <a:rPr lang="es-ES" i="1" dirty="0"/>
              <a:t>aprobación de la apertura de la página web a nombre de la Región Centro Occidente. </a:t>
            </a:r>
            <a:endParaRPr lang="es-MX" i="1" dirty="0"/>
          </a:p>
          <a:p>
            <a:pPr algn="just"/>
            <a:r>
              <a:rPr lang="es-ES" i="1" dirty="0"/>
              <a:t> </a:t>
            </a:r>
            <a:endParaRPr lang="es-MX" i="1" dirty="0"/>
          </a:p>
          <a:p>
            <a:pPr algn="just"/>
            <a:r>
              <a:rPr lang="es-ES" i="1" dirty="0" smtClean="0"/>
              <a:t>- La </a:t>
            </a:r>
            <a:r>
              <a:rPr lang="es-ES" i="1" dirty="0"/>
              <a:t>aprobación del nombre y la cantidad de vocalías que integran la Región Centro.</a:t>
            </a:r>
            <a:endParaRPr lang="es-MX" i="1" dirty="0"/>
          </a:p>
          <a:p>
            <a:r>
              <a:rPr lang="es-ES" i="1" dirty="0"/>
              <a:t> </a:t>
            </a:r>
            <a:endParaRPr lang="es-MX" i="1" dirty="0"/>
          </a:p>
        </p:txBody>
      </p:sp>
    </p:spTree>
    <p:extLst>
      <p:ext uri="{BB962C8B-B14F-4D97-AF65-F5344CB8AC3E}">
        <p14:creationId xmlns:p14="http://schemas.microsoft.com/office/powerpoint/2010/main" val="249902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59632" y="219122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effectLst>
                  <a:outerShdw blurRad="38100" dist="38100" dir="2700000" algn="tl">
                    <a:srgbClr val="000000">
                      <a:alpha val="43137"/>
                    </a:srgbClr>
                  </a:outerShdw>
                </a:effectLst>
              </a:rPr>
              <a:t>3</a:t>
            </a:r>
            <a:endParaRPr lang="es-MX" sz="2000" b="1" dirty="0">
              <a:solidFill>
                <a:schemeClr val="tx1"/>
              </a:solidFill>
              <a:effectLst>
                <a:outerShdw blurRad="38100" dist="38100" dir="2700000" algn="tl">
                  <a:srgbClr val="000000">
                    <a:alpha val="43137"/>
                  </a:srgbClr>
                </a:outerShdw>
              </a:effectLst>
            </a:endParaRPr>
          </a:p>
        </p:txBody>
      </p:sp>
      <p:sp>
        <p:nvSpPr>
          <p:cNvPr id="7" name="6 CuadroTexto"/>
          <p:cNvSpPr txBox="1"/>
          <p:nvPr/>
        </p:nvSpPr>
        <p:spPr>
          <a:xfrm>
            <a:off x="2214761" y="1704586"/>
            <a:ext cx="6460852" cy="1200329"/>
          </a:xfrm>
          <a:prstGeom prst="rect">
            <a:avLst/>
          </a:prstGeom>
          <a:noFill/>
        </p:spPr>
        <p:txBody>
          <a:bodyPr wrap="square" rtlCol="0">
            <a:spAutoFit/>
          </a:bodyPr>
          <a:lstStyle/>
          <a:p>
            <a:pPr algn="just"/>
            <a:r>
              <a:rPr lang="es-ES" b="1" dirty="0"/>
              <a:t>En la ciudad de Guadalajara, Jalisco, el día 20 de noviembre del  año 2014, se celebró la Vigésima Novena Asamblea de Organismos Estatales de Desarrollo Municipal de la Región Centro Occidente, entre otros puntos de acuerdo relevantes destacan:</a:t>
            </a:r>
            <a:endParaRPr lang="es-ES" b="1" dirty="0" smtClean="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921" y="3068960"/>
            <a:ext cx="2103421" cy="3155132"/>
          </a:xfrm>
          <a:prstGeom prst="rect">
            <a:avLst/>
          </a:prstGeom>
        </p:spPr>
      </p:pic>
      <p:sp>
        <p:nvSpPr>
          <p:cNvPr id="3" name="2 CuadroTexto"/>
          <p:cNvSpPr txBox="1"/>
          <p:nvPr/>
        </p:nvSpPr>
        <p:spPr>
          <a:xfrm>
            <a:off x="5445187" y="2996574"/>
            <a:ext cx="3375285" cy="2862322"/>
          </a:xfrm>
          <a:prstGeom prst="rect">
            <a:avLst/>
          </a:prstGeom>
          <a:noFill/>
        </p:spPr>
        <p:txBody>
          <a:bodyPr wrap="square" rtlCol="0">
            <a:spAutoFit/>
          </a:bodyPr>
          <a:lstStyle/>
          <a:p>
            <a:r>
              <a:rPr lang="es-ES" i="1" dirty="0" smtClean="0"/>
              <a:t>- Se </a:t>
            </a:r>
            <a:r>
              <a:rPr lang="es-ES" i="1" dirty="0"/>
              <a:t>aprobó la creación de una comisión con la representación de los Estados de Zacatecas y San Luis Potosí para que realicen las invitaciones a los Estados de Hidalgo, Morelos, Tlaxcala, Distrito Federal y Estado de México para que se integren a la constitución de la Nueva Región Centro. </a:t>
            </a:r>
            <a:endParaRPr lang="es-MX" i="1"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068960"/>
            <a:ext cx="2700300" cy="1800200"/>
          </a:xfrm>
          <a:prstGeom prst="rect">
            <a:avLst/>
          </a:prstGeom>
        </p:spPr>
      </p:pic>
    </p:spTree>
    <p:extLst>
      <p:ext uri="{BB962C8B-B14F-4D97-AF65-F5344CB8AC3E}">
        <p14:creationId xmlns:p14="http://schemas.microsoft.com/office/powerpoint/2010/main" val="221330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59632" y="219122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effectLst>
                  <a:outerShdw blurRad="38100" dist="38100" dir="2700000" algn="tl">
                    <a:srgbClr val="000000">
                      <a:alpha val="43137"/>
                    </a:srgbClr>
                  </a:outerShdw>
                </a:effectLst>
              </a:rPr>
              <a:t>4</a:t>
            </a:r>
          </a:p>
        </p:txBody>
      </p:sp>
      <p:sp>
        <p:nvSpPr>
          <p:cNvPr id="7" name="6 CuadroTexto"/>
          <p:cNvSpPr txBox="1"/>
          <p:nvPr/>
        </p:nvSpPr>
        <p:spPr>
          <a:xfrm>
            <a:off x="2214761" y="1519246"/>
            <a:ext cx="6460852" cy="1477328"/>
          </a:xfrm>
          <a:prstGeom prst="rect">
            <a:avLst/>
          </a:prstGeom>
          <a:noFill/>
        </p:spPr>
        <p:txBody>
          <a:bodyPr wrap="square" rtlCol="0">
            <a:spAutoFit/>
          </a:bodyPr>
          <a:lstStyle/>
          <a:p>
            <a:r>
              <a:rPr lang="es-ES" b="1" dirty="0"/>
              <a:t>En la Trigésima  Asamblea de Organismos Estatales de Desarrollo Municipal de la Región Centro Occidente celebrada en la ciudad de Manzanillo, Colima, celebrada los días 5 y 6 de Marzo del año 2015, los integrantes de la Región Centro Occidente convinieron los siguientes puntos de acuerdo: </a:t>
            </a:r>
            <a:endParaRPr lang="es-MX"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581127"/>
            <a:ext cx="2232248" cy="1546321"/>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060560"/>
            <a:ext cx="2232248" cy="1376552"/>
          </a:xfrm>
          <a:prstGeom prst="rect">
            <a:avLst/>
          </a:prstGeom>
        </p:spPr>
      </p:pic>
      <p:sp>
        <p:nvSpPr>
          <p:cNvPr id="14" name="13 CuadroTexto"/>
          <p:cNvSpPr txBox="1"/>
          <p:nvPr/>
        </p:nvSpPr>
        <p:spPr>
          <a:xfrm>
            <a:off x="3707904" y="4005064"/>
            <a:ext cx="4824536" cy="646331"/>
          </a:xfrm>
          <a:prstGeom prst="rect">
            <a:avLst/>
          </a:prstGeom>
          <a:noFill/>
        </p:spPr>
        <p:txBody>
          <a:bodyPr wrap="square" rtlCol="0">
            <a:spAutoFit/>
          </a:bodyPr>
          <a:lstStyle/>
          <a:p>
            <a:pPr algn="just"/>
            <a:r>
              <a:rPr lang="es-ES" i="1" dirty="0" smtClean="0"/>
              <a:t>- Se </a:t>
            </a:r>
            <a:r>
              <a:rPr lang="es-ES" i="1" dirty="0"/>
              <a:t>aprobó por la asamblea el nuevo Logotipo e imagen Institucional de la región</a:t>
            </a:r>
            <a:r>
              <a:rPr lang="es-ES" i="1" dirty="0" smtClean="0"/>
              <a:t>.</a:t>
            </a:r>
            <a:endParaRPr lang="es-MX" i="1" dirty="0"/>
          </a:p>
        </p:txBody>
      </p:sp>
    </p:spTree>
    <p:extLst>
      <p:ext uri="{BB962C8B-B14F-4D97-AF65-F5344CB8AC3E}">
        <p14:creationId xmlns:p14="http://schemas.microsoft.com/office/powerpoint/2010/main" val="421229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77277" y="20608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effectLst>
                  <a:outerShdw blurRad="38100" dist="38100" dir="2700000" algn="tl">
                    <a:srgbClr val="000000">
                      <a:alpha val="43137"/>
                    </a:srgbClr>
                  </a:outerShdw>
                </a:effectLst>
              </a:rPr>
              <a:t>5</a:t>
            </a:r>
            <a:endParaRPr lang="es-MX" sz="2000" b="1" dirty="0">
              <a:solidFill>
                <a:schemeClr val="tx1"/>
              </a:solidFill>
              <a:effectLst>
                <a:outerShdw blurRad="38100" dist="38100" dir="2700000" algn="tl">
                  <a:srgbClr val="000000">
                    <a:alpha val="43137"/>
                  </a:srgbClr>
                </a:outerShdw>
              </a:effectLst>
            </a:endParaRPr>
          </a:p>
        </p:txBody>
      </p:sp>
      <p:sp>
        <p:nvSpPr>
          <p:cNvPr id="7" name="6 CuadroTexto"/>
          <p:cNvSpPr txBox="1"/>
          <p:nvPr/>
        </p:nvSpPr>
        <p:spPr>
          <a:xfrm>
            <a:off x="2214761" y="1519246"/>
            <a:ext cx="6460852" cy="1200329"/>
          </a:xfrm>
          <a:prstGeom prst="rect">
            <a:avLst/>
          </a:prstGeom>
          <a:noFill/>
        </p:spPr>
        <p:txBody>
          <a:bodyPr wrap="square" rtlCol="0">
            <a:spAutoFit/>
          </a:bodyPr>
          <a:lstStyle/>
          <a:p>
            <a:pPr algn="just"/>
            <a:r>
              <a:rPr lang="es-MX" b="1" dirty="0"/>
              <a:t>Los días 21 y 22 de Mayo del año  2015 en la ciudad de Morelia, Michoacán se celebró la Trigésima Primera asamblea de Organismos Estatales de Desarrollo Municipal de la Región Centro Occidente, en donde los principales puntos de acuerdo fueron</a:t>
            </a:r>
            <a:r>
              <a:rPr lang="es-MX" b="1" dirty="0" smtClean="0"/>
              <a:t>:</a:t>
            </a:r>
            <a:endParaRPr lang="es-MX" dirty="0"/>
          </a:p>
        </p:txBody>
      </p:sp>
      <p:sp>
        <p:nvSpPr>
          <p:cNvPr id="2" name="1 CuadroTexto"/>
          <p:cNvSpPr txBox="1"/>
          <p:nvPr/>
        </p:nvSpPr>
        <p:spPr>
          <a:xfrm>
            <a:off x="4139952" y="2852936"/>
            <a:ext cx="4824536" cy="2585323"/>
          </a:xfrm>
          <a:prstGeom prst="rect">
            <a:avLst/>
          </a:prstGeom>
          <a:noFill/>
        </p:spPr>
        <p:txBody>
          <a:bodyPr wrap="square" rtlCol="0">
            <a:spAutoFit/>
          </a:bodyPr>
          <a:lstStyle/>
          <a:p>
            <a:r>
              <a:rPr lang="es-ES" i="1" dirty="0" smtClean="0"/>
              <a:t>- Se </a:t>
            </a:r>
            <a:r>
              <a:rPr lang="es-ES" i="1" dirty="0" smtClean="0"/>
              <a:t>firmo el acuerdo de voluntades marco entre los Estados Integrantes de la Región Centro.</a:t>
            </a:r>
            <a:endParaRPr lang="es-MX" i="1" dirty="0"/>
          </a:p>
          <a:p>
            <a:r>
              <a:rPr lang="es-MX" i="1" dirty="0"/>
              <a:t> </a:t>
            </a:r>
          </a:p>
          <a:p>
            <a:r>
              <a:rPr lang="es-ES" i="1" dirty="0" smtClean="0"/>
              <a:t>- Se </a:t>
            </a:r>
            <a:r>
              <a:rPr lang="es-ES" i="1" dirty="0"/>
              <a:t>acordó establecer una comisión para iniciar trabajos para la constitución de una Asociación Civil de forma simultánea a la consolidación de la Asamblea Región Centro, convocando a mas Estados de la Republica para Fortalecer el Desarrollo Municipal del país.</a:t>
            </a:r>
            <a:endParaRPr lang="es-MX" i="1" dirty="0"/>
          </a:p>
        </p:txBody>
      </p:sp>
      <p:pic>
        <p:nvPicPr>
          <p:cNvPr id="10" name="Picture 4" descr="http://www.noticiasenmichoacan.co/wp-content/uploads/2015/05/210515desarrollomu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3212976"/>
            <a:ext cx="3923928" cy="188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6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3768" y="260648"/>
            <a:ext cx="4572000" cy="830997"/>
          </a:xfrm>
          <a:prstGeom prst="rect">
            <a:avLst/>
          </a:prstGeom>
          <a:solidFill>
            <a:schemeClr val="bg1"/>
          </a:solidFill>
          <a:ln>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s-MX" sz="2400" i="1" dirty="0" smtClean="0">
                <a:effectLst>
                  <a:outerShdw blurRad="38100" dist="38100" dir="2700000" algn="tl">
                    <a:srgbClr val="000000">
                      <a:alpha val="43137"/>
                    </a:srgbClr>
                  </a:outerShdw>
                </a:effectLst>
              </a:rPr>
              <a:t>Asambleas de la </a:t>
            </a:r>
            <a:r>
              <a:rPr lang="es-MX" sz="2400" i="1" dirty="0">
                <a:effectLst>
                  <a:outerShdw blurRad="38100" dist="38100" dir="2700000" algn="tl">
                    <a:srgbClr val="000000">
                      <a:alpha val="43137"/>
                    </a:srgbClr>
                  </a:outerShdw>
                </a:effectLst>
              </a:rPr>
              <a:t>Región Centro </a:t>
            </a:r>
            <a:r>
              <a:rPr lang="es-MX" sz="2400" i="1" dirty="0" smtClean="0">
                <a:effectLst>
                  <a:outerShdw blurRad="38100" dist="38100" dir="2700000" algn="tl">
                    <a:srgbClr val="000000">
                      <a:alpha val="43137"/>
                    </a:srgbClr>
                  </a:outerShdw>
                </a:effectLst>
              </a:rPr>
              <a:t>en el presente ejercicio.</a:t>
            </a:r>
            <a:endParaRPr lang="es-MX" sz="2400" i="1" dirty="0">
              <a:effectLst>
                <a:outerShdw blurRad="38100" dist="38100" dir="2700000" algn="tl">
                  <a:srgbClr val="000000">
                    <a:alpha val="43137"/>
                  </a:srgbClr>
                </a:outerShdw>
              </a:effectLst>
            </a:endParaRPr>
          </a:p>
        </p:txBody>
      </p:sp>
      <p:sp>
        <p:nvSpPr>
          <p:cNvPr id="6" name="5 Elipse"/>
          <p:cNvSpPr/>
          <p:nvPr/>
        </p:nvSpPr>
        <p:spPr>
          <a:xfrm>
            <a:off x="1277277" y="20608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effectLst>
                  <a:outerShdw blurRad="38100" dist="38100" dir="2700000" algn="tl">
                    <a:srgbClr val="000000">
                      <a:alpha val="43137"/>
                    </a:srgbClr>
                  </a:outerShdw>
                </a:effectLst>
              </a:rPr>
              <a:t>6</a:t>
            </a:r>
          </a:p>
        </p:txBody>
      </p:sp>
      <p:sp>
        <p:nvSpPr>
          <p:cNvPr id="7" name="6 CuadroTexto"/>
          <p:cNvSpPr txBox="1"/>
          <p:nvPr/>
        </p:nvSpPr>
        <p:spPr>
          <a:xfrm>
            <a:off x="2214761" y="1336946"/>
            <a:ext cx="6460852" cy="1477328"/>
          </a:xfrm>
          <a:prstGeom prst="rect">
            <a:avLst/>
          </a:prstGeom>
          <a:noFill/>
        </p:spPr>
        <p:txBody>
          <a:bodyPr wrap="square" rtlCol="0">
            <a:spAutoFit/>
          </a:bodyPr>
          <a:lstStyle/>
          <a:p>
            <a:pPr algn="just"/>
            <a:r>
              <a:rPr lang="es-ES" b="1" dirty="0"/>
              <a:t>Los días 29 y 30 de septiembre del año 2015, se celebró la II Asamblea de Organismos Estatales de Desarrollo Municipal de la Región Centro, en las ciudades de Tequila y Guadalajara, Jalisco, respectivamente, de donde destacan los siguientes puntos de acuerdo;</a:t>
            </a:r>
            <a:endParaRPr lang="es-MX" dirty="0"/>
          </a:p>
        </p:txBody>
      </p:sp>
      <p:sp>
        <p:nvSpPr>
          <p:cNvPr id="3" name="2 CuadroTexto"/>
          <p:cNvSpPr txBox="1"/>
          <p:nvPr/>
        </p:nvSpPr>
        <p:spPr>
          <a:xfrm>
            <a:off x="3635896" y="2708920"/>
            <a:ext cx="5256584" cy="2862322"/>
          </a:xfrm>
          <a:prstGeom prst="rect">
            <a:avLst/>
          </a:prstGeom>
          <a:noFill/>
        </p:spPr>
        <p:txBody>
          <a:bodyPr wrap="square" rtlCol="0">
            <a:spAutoFit/>
          </a:bodyPr>
          <a:lstStyle/>
          <a:p>
            <a:pPr algn="just"/>
            <a:r>
              <a:rPr lang="es-ES" i="1" dirty="0" smtClean="0"/>
              <a:t>- Se </a:t>
            </a:r>
            <a:r>
              <a:rPr lang="es-ES" i="1" dirty="0"/>
              <a:t>aprobó que conforme se vayan incorporando estados como miembros a la Región Centro, se les invitará para que se integren a la Asociación Civil que se denominara AMEXMUN</a:t>
            </a:r>
            <a:r>
              <a:rPr lang="es-ES" i="1" dirty="0" smtClean="0"/>
              <a:t>.</a:t>
            </a:r>
          </a:p>
          <a:p>
            <a:pPr algn="just"/>
            <a:endParaRPr lang="es-MX" i="1" dirty="0"/>
          </a:p>
          <a:p>
            <a:pPr algn="just"/>
            <a:r>
              <a:rPr lang="es-ES" i="1" dirty="0" smtClean="0"/>
              <a:t>- Se acordó </a:t>
            </a:r>
            <a:r>
              <a:rPr lang="es-ES" i="1" dirty="0"/>
              <a:t>como fecha para protocolizar el acta la Asociación Civil que se denominara AMEXMUN el día 16 de Octubre del año 2015 en la ciudad de Pachuca, </a:t>
            </a:r>
            <a:r>
              <a:rPr lang="es-ES" i="1" dirty="0" smtClean="0"/>
              <a:t>Hidalgo. </a:t>
            </a:r>
            <a:endParaRPr lang="es-MX" i="1" dirty="0"/>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3" y="3186628"/>
            <a:ext cx="3275856" cy="2183904"/>
          </a:xfrm>
          <a:prstGeom prst="rect">
            <a:avLst/>
          </a:prstGeom>
        </p:spPr>
      </p:pic>
    </p:spTree>
    <p:extLst>
      <p:ext uri="{BB962C8B-B14F-4D97-AF65-F5344CB8AC3E}">
        <p14:creationId xmlns:p14="http://schemas.microsoft.com/office/powerpoint/2010/main" val="3134777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1273</Words>
  <Application>Microsoft Office PowerPoint</Application>
  <PresentationFormat>Presentación en pantalla (4:3)</PresentationFormat>
  <Paragraphs>89</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Maria.Nuño</dc:creator>
  <cp:lastModifiedBy>FRANCISCO JAVIER HERNANDEZ SANDOVAL</cp:lastModifiedBy>
  <cp:revision>24</cp:revision>
  <dcterms:created xsi:type="dcterms:W3CDTF">2016-04-19T17:06:35Z</dcterms:created>
  <dcterms:modified xsi:type="dcterms:W3CDTF">2016-04-28T01:53:28Z</dcterms:modified>
</cp:coreProperties>
</file>