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8" r:id="rId5"/>
    <p:sldId id="261" r:id="rId6"/>
    <p:sldId id="269" r:id="rId7"/>
    <p:sldId id="263" r:id="rId8"/>
    <p:sldId id="262" r:id="rId9"/>
    <p:sldId id="270" r:id="rId10"/>
    <p:sldId id="264" r:id="rId11"/>
    <p:sldId id="271" r:id="rId12"/>
    <p:sldId id="267" r:id="rId13"/>
    <p:sldId id="272"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DE023AF6-F84E-42EA-9796-3A43F1D730D6}" type="datetimeFigureOut">
              <a:rPr lang="es-MX" smtClean="0"/>
              <a:t>26/04/2016</a:t>
            </a:fld>
            <a:endParaRPr lang="es-MX"/>
          </a:p>
        </p:txBody>
      </p:sp>
      <p:sp>
        <p:nvSpPr>
          <p:cNvPr id="8" name="Slide Number Placeholder 7"/>
          <p:cNvSpPr>
            <a:spLocks noGrp="1"/>
          </p:cNvSpPr>
          <p:nvPr>
            <p:ph type="sldNum" sz="quarter" idx="11"/>
          </p:nvPr>
        </p:nvSpPr>
        <p:spPr/>
        <p:txBody>
          <a:bodyPr/>
          <a:lstStyle/>
          <a:p>
            <a:fld id="{704E31AC-3EDA-4E41-8E0F-91D049106E57}" type="slidenum">
              <a:rPr lang="es-MX" smtClean="0"/>
              <a:t>‹Nº›</a:t>
            </a:fld>
            <a:endParaRPr lang="es-MX"/>
          </a:p>
        </p:txBody>
      </p:sp>
      <p:sp>
        <p:nvSpPr>
          <p:cNvPr id="9" name="Footer Placeholder 8"/>
          <p:cNvSpPr>
            <a:spLocks noGrp="1"/>
          </p:cNvSpPr>
          <p:nvPr>
            <p:ph type="ftr" sz="quarter" idx="12"/>
          </p:nvPr>
        </p:nvSpPr>
        <p:spPr/>
        <p:txBody>
          <a:bodyPr/>
          <a:lstStyle/>
          <a:p>
            <a:endParaRPr lang="es-MX"/>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E023AF6-F84E-42EA-9796-3A43F1D730D6}" type="datetimeFigureOut">
              <a:rPr lang="es-MX" smtClean="0"/>
              <a:t>26/04/2016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04E31AC-3EDA-4E41-8E0F-91D049106E57}" type="slidenum">
              <a:rPr lang="es-MX" smtClean="0"/>
              <a:t>‹Nº›</a:t>
            </a:fld>
            <a:endParaRPr lang="es-MX"/>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E023AF6-F84E-42EA-9796-3A43F1D730D6}" type="datetimeFigureOut">
              <a:rPr lang="es-MX" smtClean="0"/>
              <a:t>26/04/2016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04E31AC-3EDA-4E41-8E0F-91D049106E57}" type="slidenum">
              <a:rPr lang="es-MX" smtClean="0"/>
              <a:t>‹Nº›</a:t>
            </a:fld>
            <a:endParaRPr lang="es-MX"/>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DE023AF6-F84E-42EA-9796-3A43F1D730D6}" type="datetimeFigureOut">
              <a:rPr lang="es-MX" smtClean="0"/>
              <a:t>26/04/2016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04E31AC-3EDA-4E41-8E0F-91D049106E57}" type="slidenum">
              <a:rPr lang="es-MX" smtClean="0"/>
              <a:t>‹Nº›</a:t>
            </a:fld>
            <a:endParaRPr lang="es-MX"/>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E023AF6-F84E-42EA-9796-3A43F1D730D6}" type="datetimeFigureOut">
              <a:rPr lang="es-MX" smtClean="0"/>
              <a:t>26/04/2016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04E31AC-3EDA-4E41-8E0F-91D049106E57}" type="slidenum">
              <a:rPr lang="es-MX" smtClean="0"/>
              <a:t>‹Nº›</a:t>
            </a:fld>
            <a:endParaRPr lang="es-MX"/>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DE023AF6-F84E-42EA-9796-3A43F1D730D6}" type="datetimeFigureOut">
              <a:rPr lang="es-MX" smtClean="0"/>
              <a:t>26/04/2016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04E31AC-3EDA-4E41-8E0F-91D049106E57}" type="slidenum">
              <a:rPr lang="es-MX" smtClean="0"/>
              <a:t>‹Nº›</a:t>
            </a:fld>
            <a:endParaRPr lang="es-MX"/>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DE023AF6-F84E-42EA-9796-3A43F1D730D6}" type="datetimeFigureOut">
              <a:rPr lang="es-MX" smtClean="0"/>
              <a:t>26/04/2016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04E31AC-3EDA-4E41-8E0F-91D049106E57}" type="slidenum">
              <a:rPr lang="es-MX" smtClean="0"/>
              <a:t>‹Nº›</a:t>
            </a:fld>
            <a:endParaRPr lang="es-MX"/>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E023AF6-F84E-42EA-9796-3A43F1D730D6}" type="datetimeFigureOut">
              <a:rPr lang="es-MX" smtClean="0"/>
              <a:t>26/04/2016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04E31AC-3EDA-4E41-8E0F-91D049106E57}" type="slidenum">
              <a:rPr lang="es-MX" smtClean="0"/>
              <a:t>‹Nº›</a:t>
            </a:fld>
            <a:endParaRPr lang="es-MX"/>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23AF6-F84E-42EA-9796-3A43F1D730D6}" type="datetimeFigureOut">
              <a:rPr lang="es-MX" smtClean="0"/>
              <a:t>26/04/2016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04E31AC-3EDA-4E41-8E0F-91D049106E57}" type="slidenum">
              <a:rPr lang="es-MX" smtClean="0"/>
              <a:t>‹Nº›</a:t>
            </a:fld>
            <a:endParaRPr lang="es-MX"/>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E023AF6-F84E-42EA-9796-3A43F1D730D6}" type="datetimeFigureOut">
              <a:rPr lang="es-MX" smtClean="0"/>
              <a:t>26/04/2016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04E31AC-3EDA-4E41-8E0F-91D049106E57}" type="slidenum">
              <a:rPr lang="es-MX" smtClean="0"/>
              <a:t>‹Nº›</a:t>
            </a:fld>
            <a:endParaRPr lang="es-MX"/>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E023AF6-F84E-42EA-9796-3A43F1D730D6}" type="datetimeFigureOut">
              <a:rPr lang="es-MX" smtClean="0"/>
              <a:t>26/04/2016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04E31AC-3EDA-4E41-8E0F-91D049106E57}" type="slidenum">
              <a:rPr lang="es-MX" smtClean="0"/>
              <a:t>‹Nº›</a:t>
            </a:fld>
            <a:endParaRPr lang="es-MX"/>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E023AF6-F84E-42EA-9796-3A43F1D730D6}" type="datetimeFigureOut">
              <a:rPr lang="es-MX" smtClean="0"/>
              <a:t>26/04/2016</a:t>
            </a:fld>
            <a:endParaRPr lang="es-MX"/>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MX"/>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04E31AC-3EDA-4E41-8E0F-91D049106E57}" type="slidenum">
              <a:rPr lang="es-MX" smtClean="0"/>
              <a:t>‹Nº›</a:t>
            </a:fld>
            <a:endParaRPr lang="es-MX"/>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edemuncol@hotmail.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21804" y="1196752"/>
            <a:ext cx="7772400" cy="4267200"/>
          </a:xfrm>
        </p:spPr>
        <p:txBody>
          <a:bodyPr>
            <a:normAutofit/>
          </a:bodyPr>
          <a:lstStyle/>
          <a:p>
            <a:r>
              <a:rPr lang="es-MX" sz="5300" dirty="0" smtClean="0">
                <a:solidFill>
                  <a:schemeClr val="accent5"/>
                </a:solidFill>
              </a:rPr>
              <a:t>APLICARSE EN LA </a:t>
            </a:r>
            <a:r>
              <a:rPr lang="es-MX" sz="5300" dirty="0" smtClean="0">
                <a:solidFill>
                  <a:schemeClr val="accent5"/>
                </a:solidFill>
              </a:rPr>
              <a:t>APPLICACIÓN</a:t>
            </a:r>
            <a:r>
              <a:rPr lang="es-MX" dirty="0" smtClean="0">
                <a:solidFill>
                  <a:schemeClr val="accent5"/>
                </a:solidFill>
              </a:rPr>
              <a:t/>
            </a:r>
            <a:br>
              <a:rPr lang="es-MX" dirty="0" smtClean="0">
                <a:solidFill>
                  <a:schemeClr val="accent5"/>
                </a:solidFill>
              </a:rPr>
            </a:br>
            <a:r>
              <a:rPr lang="es-MX" dirty="0" smtClean="0">
                <a:solidFill>
                  <a:schemeClr val="accent5"/>
                </a:solidFill>
              </a:rPr>
              <a:t>(</a:t>
            </a:r>
            <a:r>
              <a:rPr lang="es-MX" sz="2000" dirty="0" smtClean="0">
                <a:solidFill>
                  <a:schemeClr val="accent5"/>
                </a:solidFill>
              </a:rPr>
              <a:t>Una </a:t>
            </a:r>
            <a:r>
              <a:rPr lang="es-MX" sz="2000" dirty="0">
                <a:solidFill>
                  <a:schemeClr val="accent5"/>
                </a:solidFill>
              </a:rPr>
              <a:t>V</a:t>
            </a:r>
            <a:r>
              <a:rPr lang="es-MX" sz="2000" dirty="0" smtClean="0">
                <a:solidFill>
                  <a:schemeClr val="accent5"/>
                </a:solidFill>
              </a:rPr>
              <a:t>isión Digital </a:t>
            </a:r>
            <a:r>
              <a:rPr lang="es-MX" sz="2000" dirty="0" smtClean="0">
                <a:solidFill>
                  <a:schemeClr val="accent5"/>
                </a:solidFill>
              </a:rPr>
              <a:t>para el Desarrollo Municipal</a:t>
            </a:r>
            <a:r>
              <a:rPr lang="es-MX" dirty="0" smtClean="0">
                <a:solidFill>
                  <a:schemeClr val="accent5"/>
                </a:solidFill>
              </a:rPr>
              <a:t>)</a:t>
            </a:r>
            <a:endParaRPr lang="es-MX" dirty="0">
              <a:solidFill>
                <a:schemeClr val="accent5"/>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6632"/>
            <a:ext cx="8712968" cy="1048512"/>
          </a:xfrm>
          <a:prstGeom prst="rect">
            <a:avLst/>
          </a:prstGeom>
        </p:spPr>
      </p:pic>
    </p:spTree>
    <p:extLst>
      <p:ext uri="{BB962C8B-B14F-4D97-AF65-F5344CB8AC3E}">
        <p14:creationId xmlns:p14="http://schemas.microsoft.com/office/powerpoint/2010/main" val="15283023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20248"/>
            <a:ext cx="8712968" cy="1048512"/>
          </a:xfrm>
          <a:prstGeom prst="rect">
            <a:avLst/>
          </a:prstGeom>
        </p:spPr>
      </p:pic>
      <p:sp>
        <p:nvSpPr>
          <p:cNvPr id="3" name="2 CuadroTexto"/>
          <p:cNvSpPr txBox="1"/>
          <p:nvPr/>
        </p:nvSpPr>
        <p:spPr>
          <a:xfrm>
            <a:off x="4716016" y="1412776"/>
            <a:ext cx="4248472" cy="4401205"/>
          </a:xfrm>
          <a:prstGeom prst="rect">
            <a:avLst/>
          </a:prstGeom>
          <a:noFill/>
        </p:spPr>
        <p:txBody>
          <a:bodyPr wrap="square" rtlCol="0">
            <a:spAutoFit/>
          </a:bodyPr>
          <a:lstStyle/>
          <a:p>
            <a:pPr algn="just"/>
            <a:r>
              <a:rPr lang="es-MX" sz="1400" dirty="0"/>
              <a:t>Brevemente, y para los </a:t>
            </a:r>
            <a:r>
              <a:rPr lang="es-MX" sz="1400" dirty="0" smtClean="0"/>
              <a:t>efectos de este trabajo, nos detendremos en el último componente mencionado </a:t>
            </a:r>
            <a:r>
              <a:rPr lang="es-MX" sz="1400" dirty="0"/>
              <a:t>por estos </a:t>
            </a:r>
            <a:r>
              <a:rPr lang="es-MX" sz="1400" dirty="0" smtClean="0"/>
              <a:t>investigadores, es decir, el establecimiento de programas para la innovación de los sistemas</a:t>
            </a:r>
            <a:r>
              <a:rPr lang="es-MX" sz="1400" dirty="0"/>
              <a:t>. Ellos señalan </a:t>
            </a:r>
            <a:r>
              <a:rPr lang="es-MX" sz="1400" dirty="0" smtClean="0"/>
              <a:t>explícitamente que muchos de los beneficios de la sustentabilidad se obtienen a través del </a:t>
            </a:r>
            <a:r>
              <a:rPr lang="es-MX" sz="1400" dirty="0"/>
              <a:t>uso de las tecnologías </a:t>
            </a:r>
            <a:r>
              <a:rPr lang="es-MX" sz="1400" dirty="0" smtClean="0"/>
              <a:t>disponibles, aunque para ello se requiere lo que denominan un proceso de transición </a:t>
            </a:r>
            <a:r>
              <a:rPr lang="es-MX" sz="1400" dirty="0"/>
              <a:t>que involucra la </a:t>
            </a:r>
            <a:r>
              <a:rPr lang="es-MX" sz="1400" dirty="0" smtClean="0"/>
              <a:t>necesidad de efectuar innovaciones profundas a los sistemas. Un aspecto importante en este componente, es el establecimiento de un marco de referencia para la formulación de políticas </a:t>
            </a:r>
            <a:r>
              <a:rPr lang="es-MX" sz="1400" dirty="0"/>
              <a:t>públicas que busque, </a:t>
            </a:r>
            <a:r>
              <a:rPr lang="es-MX" sz="1400" dirty="0" smtClean="0"/>
              <a:t>identifique, se nutra y coordine acciones para disponer de nichos tecnológicos </a:t>
            </a:r>
            <a:r>
              <a:rPr lang="es-MX" sz="1400" dirty="0"/>
              <a:t>más sustentables. </a:t>
            </a:r>
            <a:r>
              <a:rPr lang="es-MX" sz="1400" dirty="0" smtClean="0"/>
              <a:t>La innovación de sistemas envuelve cambios más allá de los procesos tecnológicos</a:t>
            </a:r>
            <a:r>
              <a:rPr lang="es-MX" sz="1400" dirty="0"/>
              <a:t>, como son </a:t>
            </a:r>
            <a:r>
              <a:rPr lang="es-MX" sz="1400" dirty="0" smtClean="0"/>
              <a:t>reinventar nuevas relaciones e interacciones, nuevos roles, nuevos conocimientos </a:t>
            </a:r>
            <a:r>
              <a:rPr lang="es-MX" sz="1400" dirty="0"/>
              <a:t>y a menudo </a:t>
            </a:r>
            <a:r>
              <a:rPr lang="es-MX" sz="1400" dirty="0" smtClean="0"/>
              <a:t>nuevas organizaciones. </a:t>
            </a:r>
            <a:endParaRPr lang="es-MX" sz="1400"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2" y="1569301"/>
            <a:ext cx="4140460" cy="344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121064"/>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anim calcmode="lin" valueType="num">
                                      <p:cBhvr>
                                        <p:cTn id="8" dur="2000" fill="hold"/>
                                        <p:tgtEl>
                                          <p:spTgt spid="8194"/>
                                        </p:tgtEl>
                                        <p:attrNameLst>
                                          <p:attrName>ppt_w</p:attrName>
                                        </p:attrNameLst>
                                      </p:cBhvr>
                                      <p:tavLst>
                                        <p:tav tm="0" fmla="#ppt_w*sin(2.5*pi*$)">
                                          <p:val>
                                            <p:fltVal val="0"/>
                                          </p:val>
                                        </p:tav>
                                        <p:tav tm="100000">
                                          <p:val>
                                            <p:fltVal val="1"/>
                                          </p:val>
                                        </p:tav>
                                      </p:tavLst>
                                    </p:anim>
                                    <p:anim calcmode="lin" valueType="num">
                                      <p:cBhvr>
                                        <p:cTn id="9"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20248"/>
            <a:ext cx="8712968" cy="1048512"/>
          </a:xfrm>
          <a:prstGeom prst="rect">
            <a:avLst/>
          </a:prstGeom>
        </p:spPr>
      </p:pic>
      <p:sp>
        <p:nvSpPr>
          <p:cNvPr id="3" name="2 CuadroTexto"/>
          <p:cNvSpPr txBox="1"/>
          <p:nvPr/>
        </p:nvSpPr>
        <p:spPr>
          <a:xfrm>
            <a:off x="251520" y="1412776"/>
            <a:ext cx="4824536" cy="4616648"/>
          </a:xfrm>
          <a:prstGeom prst="rect">
            <a:avLst/>
          </a:prstGeom>
          <a:noFill/>
        </p:spPr>
        <p:txBody>
          <a:bodyPr wrap="square" rtlCol="0">
            <a:spAutoFit/>
          </a:bodyPr>
          <a:lstStyle/>
          <a:p>
            <a:pPr algn="just"/>
            <a:r>
              <a:rPr lang="es-MX" sz="1400" dirty="0" smtClean="0"/>
              <a:t>Por ejemplo, en el ámbito del transporte puede significar </a:t>
            </a:r>
            <a:r>
              <a:rPr lang="es-MX" sz="1400" dirty="0"/>
              <a:t>diseñar una nueva </a:t>
            </a:r>
            <a:r>
              <a:rPr lang="es-MX" sz="1400" dirty="0" smtClean="0"/>
              <a:t>concepción donde se integran diferentes modos de transporte que van mas allá de los automóviles y buses, estos es por ejemplo, que se combinen con circuitos de bicicletas, trenes, tranvías</a:t>
            </a:r>
            <a:r>
              <a:rPr lang="es-MX" sz="1400" dirty="0"/>
              <a:t>, </a:t>
            </a:r>
            <a:r>
              <a:rPr lang="es-MX" sz="1400" dirty="0" smtClean="0"/>
              <a:t>compartición de automóviles, creación de agencias intermodales, integración con la planificación urbana, etc. En síntesis, la innovación de sistemas necesariamente e conecta con cambios institucionales y con elementos de innovación en la planificación de más largo plazo para hacer de un proceso más adaptativo, interactivo y flexible(</a:t>
            </a:r>
            <a:r>
              <a:rPr lang="es-MX" sz="1400" dirty="0" err="1" smtClean="0"/>
              <a:t>Kemp</a:t>
            </a:r>
            <a:r>
              <a:rPr lang="es-MX" sz="1400" dirty="0" smtClean="0"/>
              <a:t> and </a:t>
            </a:r>
            <a:r>
              <a:rPr lang="es-MX" sz="1400" dirty="0" err="1" smtClean="0"/>
              <a:t>Loorbach</a:t>
            </a:r>
            <a:r>
              <a:rPr lang="es-MX" sz="1400" dirty="0" smtClean="0"/>
              <a:t>, 2003).</a:t>
            </a:r>
          </a:p>
          <a:p>
            <a:pPr algn="just"/>
            <a:endParaRPr lang="es-MX" sz="1400" dirty="0" smtClean="0"/>
          </a:p>
          <a:p>
            <a:pPr algn="just"/>
            <a:r>
              <a:rPr lang="es-MX" sz="1400" dirty="0" smtClean="0"/>
              <a:t>En consecuencia, creemos necesario disponer de un modelo que permita integrar las  iniciativas de gobierno electrónico con las de desarrollo sostenible, con ello se tendría un marco de referencia que oriente y asegure a los Gobiernos el alineamientos de ambas temáticas. </a:t>
            </a:r>
            <a:r>
              <a:rPr lang="es-MX" sz="1400" dirty="0" err="1" smtClean="0"/>
              <a:t>Tomasz</a:t>
            </a:r>
            <a:r>
              <a:rPr lang="es-MX" sz="1400" dirty="0" smtClean="0"/>
              <a:t> </a:t>
            </a:r>
            <a:r>
              <a:rPr lang="es-MX" sz="1400" dirty="0" err="1" smtClean="0"/>
              <a:t>Janowski</a:t>
            </a:r>
            <a:r>
              <a:rPr lang="es-MX" sz="1400" dirty="0" smtClean="0"/>
              <a:t> lo ilustro muy bien la siguiente figura:</a:t>
            </a:r>
          </a:p>
          <a:p>
            <a:pPr algn="just"/>
            <a:endParaRPr lang="es-MX" sz="1400" b="1" dirty="0" smtClean="0"/>
          </a:p>
          <a:p>
            <a:pPr algn="just"/>
            <a:endParaRPr lang="es-MX" sz="1400" b="1"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441051"/>
            <a:ext cx="2808312" cy="4076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731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80">
                                          <p:stCondLst>
                                            <p:cond delay="0"/>
                                          </p:stCondLst>
                                        </p:cTn>
                                        <p:tgtEl>
                                          <p:spTgt spid="9218"/>
                                        </p:tgtEl>
                                      </p:cBhvr>
                                    </p:animEffect>
                                    <p:anim calcmode="lin" valueType="num">
                                      <p:cBhvr>
                                        <p:cTn id="8" dur="1822" tmFilter="0,0; 0.14,0.36; 0.43,0.73; 0.71,0.91; 1.0,1.0">
                                          <p:stCondLst>
                                            <p:cond delay="0"/>
                                          </p:stCondLst>
                                        </p:cTn>
                                        <p:tgtEl>
                                          <p:spTgt spid="92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2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2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2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218"/>
                                        </p:tgtEl>
                                        <p:attrNameLst>
                                          <p:attrName>ppt_y</p:attrName>
                                        </p:attrNameLst>
                                      </p:cBhvr>
                                      <p:tavLst>
                                        <p:tav tm="0" fmla="#ppt_y-sin(pi*$)/81">
                                          <p:val>
                                            <p:fltVal val="0"/>
                                          </p:val>
                                        </p:tav>
                                        <p:tav tm="100000">
                                          <p:val>
                                            <p:fltVal val="1"/>
                                          </p:val>
                                        </p:tav>
                                      </p:tavLst>
                                    </p:anim>
                                    <p:animScale>
                                      <p:cBhvr>
                                        <p:cTn id="13" dur="26">
                                          <p:stCondLst>
                                            <p:cond delay="650"/>
                                          </p:stCondLst>
                                        </p:cTn>
                                        <p:tgtEl>
                                          <p:spTgt spid="9218"/>
                                        </p:tgtEl>
                                      </p:cBhvr>
                                      <p:to x="100000" y="60000"/>
                                    </p:animScale>
                                    <p:animScale>
                                      <p:cBhvr>
                                        <p:cTn id="14" dur="166" decel="50000">
                                          <p:stCondLst>
                                            <p:cond delay="676"/>
                                          </p:stCondLst>
                                        </p:cTn>
                                        <p:tgtEl>
                                          <p:spTgt spid="9218"/>
                                        </p:tgtEl>
                                      </p:cBhvr>
                                      <p:to x="100000" y="100000"/>
                                    </p:animScale>
                                    <p:animScale>
                                      <p:cBhvr>
                                        <p:cTn id="15" dur="26">
                                          <p:stCondLst>
                                            <p:cond delay="1312"/>
                                          </p:stCondLst>
                                        </p:cTn>
                                        <p:tgtEl>
                                          <p:spTgt spid="9218"/>
                                        </p:tgtEl>
                                      </p:cBhvr>
                                      <p:to x="100000" y="80000"/>
                                    </p:animScale>
                                    <p:animScale>
                                      <p:cBhvr>
                                        <p:cTn id="16" dur="166" decel="50000">
                                          <p:stCondLst>
                                            <p:cond delay="1338"/>
                                          </p:stCondLst>
                                        </p:cTn>
                                        <p:tgtEl>
                                          <p:spTgt spid="9218"/>
                                        </p:tgtEl>
                                      </p:cBhvr>
                                      <p:to x="100000" y="100000"/>
                                    </p:animScale>
                                    <p:animScale>
                                      <p:cBhvr>
                                        <p:cTn id="17" dur="26">
                                          <p:stCondLst>
                                            <p:cond delay="1642"/>
                                          </p:stCondLst>
                                        </p:cTn>
                                        <p:tgtEl>
                                          <p:spTgt spid="9218"/>
                                        </p:tgtEl>
                                      </p:cBhvr>
                                      <p:to x="100000" y="90000"/>
                                    </p:animScale>
                                    <p:animScale>
                                      <p:cBhvr>
                                        <p:cTn id="18" dur="166" decel="50000">
                                          <p:stCondLst>
                                            <p:cond delay="1668"/>
                                          </p:stCondLst>
                                        </p:cTn>
                                        <p:tgtEl>
                                          <p:spTgt spid="9218"/>
                                        </p:tgtEl>
                                      </p:cBhvr>
                                      <p:to x="100000" y="100000"/>
                                    </p:animScale>
                                    <p:animScale>
                                      <p:cBhvr>
                                        <p:cTn id="19" dur="26">
                                          <p:stCondLst>
                                            <p:cond delay="1808"/>
                                          </p:stCondLst>
                                        </p:cTn>
                                        <p:tgtEl>
                                          <p:spTgt spid="9218"/>
                                        </p:tgtEl>
                                      </p:cBhvr>
                                      <p:to x="100000" y="95000"/>
                                    </p:animScale>
                                    <p:animScale>
                                      <p:cBhvr>
                                        <p:cTn id="20" dur="166" decel="50000">
                                          <p:stCondLst>
                                            <p:cond delay="1834"/>
                                          </p:stCondLst>
                                        </p:cTn>
                                        <p:tgtEl>
                                          <p:spTgt spid="92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20248"/>
            <a:ext cx="8712968" cy="1048512"/>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02" t="10177" r="35523" b="44912"/>
          <a:stretch/>
        </p:blipFill>
        <p:spPr bwMode="auto">
          <a:xfrm>
            <a:off x="251520" y="1376452"/>
            <a:ext cx="8568952" cy="50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599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20248"/>
            <a:ext cx="8712968" cy="1048512"/>
          </a:xfrm>
          <a:prstGeom prst="rect">
            <a:avLst/>
          </a:prstGeom>
        </p:spPr>
      </p:pic>
      <p:sp>
        <p:nvSpPr>
          <p:cNvPr id="2" name="1 CuadroTexto"/>
          <p:cNvSpPr txBox="1"/>
          <p:nvPr/>
        </p:nvSpPr>
        <p:spPr>
          <a:xfrm>
            <a:off x="885292" y="2967642"/>
            <a:ext cx="7452320" cy="2431435"/>
          </a:xfrm>
          <a:prstGeom prst="rect">
            <a:avLst/>
          </a:prstGeom>
          <a:noFill/>
        </p:spPr>
        <p:txBody>
          <a:bodyPr wrap="square" rtlCol="0">
            <a:spAutoFit/>
          </a:bodyPr>
          <a:lstStyle/>
          <a:p>
            <a:pPr algn="ctr"/>
            <a:r>
              <a:rPr lang="es-MX" sz="4400" b="1" dirty="0" smtClean="0"/>
              <a:t>Gracias.</a:t>
            </a:r>
          </a:p>
          <a:p>
            <a:endParaRPr lang="es-MX" dirty="0"/>
          </a:p>
          <a:p>
            <a:endParaRPr lang="es-MX" dirty="0" smtClean="0"/>
          </a:p>
          <a:p>
            <a:pPr algn="ctr"/>
            <a:r>
              <a:rPr lang="es-MX" dirty="0" smtClean="0"/>
              <a:t>Coordinación Estatal de Desarrollo Municipal</a:t>
            </a:r>
          </a:p>
          <a:p>
            <a:pPr algn="ctr"/>
            <a:r>
              <a:rPr lang="es-MX" dirty="0" smtClean="0">
                <a:hlinkClick r:id="rId3"/>
              </a:rPr>
              <a:t>cedemuncol@hotmail.com</a:t>
            </a:r>
            <a:r>
              <a:rPr lang="es-MX" dirty="0" smtClean="0"/>
              <a:t>	</a:t>
            </a:r>
          </a:p>
          <a:p>
            <a:pPr algn="ctr"/>
            <a:r>
              <a:rPr lang="es-MX" dirty="0" err="1" smtClean="0"/>
              <a:t>Tels</a:t>
            </a:r>
            <a:r>
              <a:rPr lang="es-MX" dirty="0" smtClean="0"/>
              <a:t> 3123143607 </a:t>
            </a:r>
          </a:p>
          <a:p>
            <a:pPr algn="ctr"/>
            <a:endParaRPr lang="es-MX" dirty="0"/>
          </a:p>
        </p:txBody>
      </p:sp>
    </p:spTree>
    <p:extLst>
      <p:ext uri="{BB962C8B-B14F-4D97-AF65-F5344CB8AC3E}">
        <p14:creationId xmlns:p14="http://schemas.microsoft.com/office/powerpoint/2010/main" val="4187211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rot="5400000">
            <a:off x="2840656" y="1544345"/>
            <a:ext cx="3463398" cy="640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83568" y="764704"/>
            <a:ext cx="7776508" cy="5724644"/>
          </a:xfrm>
          <a:prstGeom prst="rect">
            <a:avLst/>
          </a:prstGeom>
          <a:noFill/>
        </p:spPr>
        <p:txBody>
          <a:bodyPr wrap="square" rtlCol="0">
            <a:spAutoFit/>
          </a:bodyPr>
          <a:lstStyle/>
          <a:p>
            <a:pPr algn="ctr"/>
            <a:endParaRPr lang="es-MX" sz="3600" dirty="0" smtClean="0"/>
          </a:p>
          <a:p>
            <a:pPr algn="r"/>
            <a:r>
              <a:rPr lang="es-MX" sz="3200" b="1" i="1" u="sng" dirty="0" smtClean="0"/>
              <a:t>Propuesta</a:t>
            </a:r>
          </a:p>
          <a:p>
            <a:pPr algn="ctr"/>
            <a:r>
              <a:rPr lang="es-MX" sz="3600" dirty="0" smtClean="0"/>
              <a:t>Programa Agenda para el Desarrollo Municipal en una </a:t>
            </a:r>
            <a:r>
              <a:rPr lang="es-MX" sz="3600" dirty="0" err="1" smtClean="0"/>
              <a:t>applicación</a:t>
            </a:r>
            <a:endParaRPr lang="es-MX" sz="3600" dirty="0" smtClean="0"/>
          </a:p>
          <a:p>
            <a:pPr algn="ctr"/>
            <a:endParaRPr lang="es-MX" sz="3600" dirty="0"/>
          </a:p>
          <a:p>
            <a:pPr algn="ctr"/>
            <a:r>
              <a:rPr lang="es-MX" sz="4800" dirty="0" smtClean="0"/>
              <a:t>AGENDA DIGITAL</a:t>
            </a:r>
          </a:p>
          <a:p>
            <a:pPr algn="ctr"/>
            <a:endParaRPr lang="es-MX" dirty="0"/>
          </a:p>
          <a:p>
            <a:pPr algn="ctr"/>
            <a:endParaRPr lang="es-MX" dirty="0"/>
          </a:p>
          <a:p>
            <a:pPr algn="ctr"/>
            <a:endParaRPr lang="es-MX" dirty="0" smtClean="0"/>
          </a:p>
          <a:p>
            <a:pPr algn="ctr"/>
            <a:r>
              <a:rPr lang="es-MX" dirty="0" smtClean="0"/>
              <a:t>Lic. </a:t>
            </a:r>
            <a:r>
              <a:rPr lang="es-MX" dirty="0" err="1" smtClean="0"/>
              <a:t>Victor</a:t>
            </a:r>
            <a:r>
              <a:rPr lang="es-MX" dirty="0" smtClean="0"/>
              <a:t> Hugo Villanueva Arceo</a:t>
            </a:r>
          </a:p>
          <a:p>
            <a:pPr algn="ctr"/>
            <a:r>
              <a:rPr lang="es-MX" dirty="0" smtClean="0"/>
              <a:t>Coordinador General de Desarrollo Municipal</a:t>
            </a:r>
          </a:p>
          <a:p>
            <a:pPr algn="ctr"/>
            <a:endParaRPr lang="es-MX" dirty="0" smtClean="0"/>
          </a:p>
          <a:p>
            <a:pPr algn="ctr"/>
            <a:endParaRPr lang="es-MX" dirty="0"/>
          </a:p>
          <a:p>
            <a:r>
              <a:rPr lang="es-MX" sz="1600" dirty="0" smtClean="0"/>
              <a:t>*Centro de Investigaciones para Desarrollo Municipal.</a:t>
            </a:r>
            <a:endParaRPr lang="es-MX" sz="1600" dirty="0"/>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6632"/>
            <a:ext cx="8712968" cy="1048512"/>
          </a:xfrm>
          <a:prstGeom prst="rect">
            <a:avLst/>
          </a:prstGeom>
        </p:spPr>
      </p:pic>
    </p:spTree>
    <p:extLst>
      <p:ext uri="{BB962C8B-B14F-4D97-AF65-F5344CB8AC3E}">
        <p14:creationId xmlns:p14="http://schemas.microsoft.com/office/powerpoint/2010/main" val="2134587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20248"/>
            <a:ext cx="8712968" cy="1048512"/>
          </a:xfrm>
          <a:prstGeom prst="rect">
            <a:avLst/>
          </a:prstGeom>
        </p:spPr>
      </p:pic>
      <p:sp>
        <p:nvSpPr>
          <p:cNvPr id="6" name="5 CuadroTexto"/>
          <p:cNvSpPr txBox="1"/>
          <p:nvPr/>
        </p:nvSpPr>
        <p:spPr>
          <a:xfrm>
            <a:off x="359532" y="1556792"/>
            <a:ext cx="8496944" cy="4462760"/>
          </a:xfrm>
          <a:prstGeom prst="rect">
            <a:avLst/>
          </a:prstGeom>
          <a:noFill/>
        </p:spPr>
        <p:txBody>
          <a:bodyPr wrap="square" rtlCol="0">
            <a:spAutoFit/>
          </a:bodyPr>
          <a:lstStyle/>
          <a:p>
            <a:pPr marL="514350" indent="-514350">
              <a:buAutoNum type="romanUcPeriod"/>
            </a:pPr>
            <a:r>
              <a:rPr lang="es-MX" b="1" dirty="0" smtClean="0"/>
              <a:t>Impacto </a:t>
            </a:r>
            <a:r>
              <a:rPr lang="es-MX" b="1" dirty="0"/>
              <a:t>de las TIC en la planificación y en la </a:t>
            </a:r>
            <a:r>
              <a:rPr lang="es-MX" b="1" dirty="0" smtClean="0"/>
              <a:t>gestión </a:t>
            </a:r>
            <a:r>
              <a:rPr lang="es-MX" b="1" dirty="0"/>
              <a:t>pública para el desarrollo sostenible </a:t>
            </a:r>
            <a:endParaRPr lang="es-MX" b="1" dirty="0" smtClean="0"/>
          </a:p>
          <a:p>
            <a:endParaRPr lang="es-MX" sz="2000" b="1" dirty="0"/>
          </a:p>
          <a:p>
            <a:pPr algn="just"/>
            <a:r>
              <a:rPr lang="es-MX" sz="1400" dirty="0"/>
              <a:t>Es bien conocida la relación entre buen gobierno y el desarrollo de los países, es más, es condición </a:t>
            </a:r>
            <a:r>
              <a:rPr lang="es-MX" sz="1400" dirty="0" smtClean="0"/>
              <a:t>necesaria </a:t>
            </a:r>
            <a:r>
              <a:rPr lang="es-MX" sz="1400" dirty="0"/>
              <a:t>para ello. Si además incorporamos que </a:t>
            </a:r>
            <a:r>
              <a:rPr lang="es-MX" sz="1400" dirty="0" smtClean="0"/>
              <a:t>lo deseable </a:t>
            </a:r>
            <a:r>
              <a:rPr lang="es-MX" sz="1400" dirty="0"/>
              <a:t>no es tener cualquier desarrollo sino que </a:t>
            </a:r>
            <a:r>
              <a:rPr lang="es-MX" sz="1400" dirty="0" smtClean="0"/>
              <a:t>uno </a:t>
            </a:r>
            <a:r>
              <a:rPr lang="es-MX" sz="1400" dirty="0"/>
              <a:t>sostenible, es indispensable que el gobierno integre los diversos </a:t>
            </a:r>
            <a:r>
              <a:rPr lang="es-MX" sz="1400" dirty="0" err="1"/>
              <a:t>stakeholders</a:t>
            </a:r>
            <a:r>
              <a:rPr lang="es-MX" sz="1400" dirty="0"/>
              <a:t> (involucrados), tanto </a:t>
            </a:r>
            <a:r>
              <a:rPr lang="es-MX" sz="1400" dirty="0" smtClean="0"/>
              <a:t>externos </a:t>
            </a:r>
            <a:r>
              <a:rPr lang="es-MX" sz="1400" dirty="0"/>
              <a:t>como internos al propio gobierno </a:t>
            </a:r>
            <a:r>
              <a:rPr lang="es-MX" sz="1400" dirty="0" smtClean="0"/>
              <a:t>incorporando </a:t>
            </a:r>
            <a:r>
              <a:rPr lang="es-MX" sz="1400" dirty="0"/>
              <a:t>naturalmente a la sociedad civil organizada. </a:t>
            </a:r>
            <a:endParaRPr lang="es-MX" sz="1400" dirty="0" smtClean="0"/>
          </a:p>
          <a:p>
            <a:pPr algn="just"/>
            <a:endParaRPr lang="es-MX" sz="1400" dirty="0"/>
          </a:p>
          <a:p>
            <a:pPr algn="just"/>
            <a:r>
              <a:rPr lang="es-MX" sz="1400" dirty="0" smtClean="0"/>
              <a:t>En </a:t>
            </a:r>
            <a:r>
              <a:rPr lang="es-MX" sz="1400" dirty="0"/>
              <a:t>este contexto es importante enfatizar que el gobierno electrónico juega un rol relevante para </a:t>
            </a:r>
            <a:r>
              <a:rPr lang="es-MX" sz="1400" dirty="0" smtClean="0"/>
              <a:t>garantizar </a:t>
            </a:r>
            <a:r>
              <a:rPr lang="es-MX" sz="1400" dirty="0"/>
              <a:t>un uso estratégico de las tecnologías de información, aspecto que a veces se tiende olvidar </a:t>
            </a:r>
            <a:r>
              <a:rPr lang="es-MX" sz="1400" dirty="0" smtClean="0"/>
              <a:t> cuando </a:t>
            </a:r>
            <a:r>
              <a:rPr lang="es-MX" sz="1400" dirty="0"/>
              <a:t>sólo se las ve desde una perspectiva instrumental, subestimando los efectos estratégicos y </a:t>
            </a:r>
            <a:r>
              <a:rPr lang="es-MX" sz="1400" dirty="0" smtClean="0"/>
              <a:t> organizacionales </a:t>
            </a:r>
            <a:r>
              <a:rPr lang="es-MX" sz="1400" dirty="0"/>
              <a:t>de su aplicación. </a:t>
            </a:r>
            <a:r>
              <a:rPr lang="es-MX" sz="1400" dirty="0" smtClean="0"/>
              <a:t>El desafío </a:t>
            </a:r>
            <a:r>
              <a:rPr lang="es-MX" sz="1400" dirty="0"/>
              <a:t>es cómo integrar las </a:t>
            </a:r>
            <a:r>
              <a:rPr lang="es-MX" sz="1400" dirty="0" smtClean="0"/>
              <a:t> tecnologías </a:t>
            </a:r>
            <a:r>
              <a:rPr lang="es-MX" sz="1400" dirty="0"/>
              <a:t>de información en la </a:t>
            </a:r>
            <a:r>
              <a:rPr lang="es-MX" sz="1400" dirty="0" smtClean="0"/>
              <a:t>planificación </a:t>
            </a:r>
            <a:r>
              <a:rPr lang="es-MX" sz="1400" dirty="0"/>
              <a:t>estratégica considerando aspectos sociales, económicos y políticas medioambientales de </a:t>
            </a:r>
            <a:r>
              <a:rPr lang="es-MX" sz="1400" dirty="0" smtClean="0"/>
              <a:t> manera </a:t>
            </a:r>
            <a:r>
              <a:rPr lang="es-MX" sz="1400" dirty="0"/>
              <a:t>de facilitar una adecuada gestión pública y </a:t>
            </a:r>
            <a:r>
              <a:rPr lang="es-MX" sz="1400" dirty="0" smtClean="0"/>
              <a:t>permeando </a:t>
            </a:r>
            <a:r>
              <a:rPr lang="es-MX" sz="1400" dirty="0"/>
              <a:t>los diferentes </a:t>
            </a:r>
            <a:r>
              <a:rPr lang="es-MX" sz="1400" dirty="0" smtClean="0"/>
              <a:t>niveles </a:t>
            </a:r>
            <a:r>
              <a:rPr lang="es-MX" sz="1400" dirty="0"/>
              <a:t>de la administración </a:t>
            </a:r>
            <a:r>
              <a:rPr lang="es-MX" sz="1400" dirty="0" smtClean="0"/>
              <a:t>pública</a:t>
            </a:r>
            <a:r>
              <a:rPr lang="es-MX" sz="1400" dirty="0"/>
              <a:t>. A su turno, también es interesante </a:t>
            </a:r>
            <a:r>
              <a:rPr lang="es-MX" sz="1400" dirty="0" smtClean="0"/>
              <a:t>explorar </a:t>
            </a:r>
            <a:r>
              <a:rPr lang="es-MX" sz="1400" dirty="0"/>
              <a:t>cuáles serían las diferentes herramientas </a:t>
            </a:r>
            <a:r>
              <a:rPr lang="es-MX" sz="1400" dirty="0" smtClean="0"/>
              <a:t>tecnológicas </a:t>
            </a:r>
            <a:r>
              <a:rPr lang="es-MX" sz="1400" dirty="0"/>
              <a:t>que alineadas con los objetivos estratégicos, soportarán esta integración. </a:t>
            </a:r>
            <a:endParaRPr lang="es-MX" sz="1400" dirty="0" smtClean="0"/>
          </a:p>
          <a:p>
            <a:pPr algn="just"/>
            <a:endParaRPr lang="es-MX" sz="1400" dirty="0"/>
          </a:p>
          <a:p>
            <a:pPr algn="just"/>
            <a:r>
              <a:rPr lang="es-MX" sz="1400" dirty="0"/>
              <a:t>Finalmente, un desafío no resuelto del todo es intentar medir los resultados del uso estratégico de las </a:t>
            </a:r>
            <a:r>
              <a:rPr lang="es-MX" sz="1400" dirty="0" smtClean="0"/>
              <a:t>TIC</a:t>
            </a:r>
            <a:r>
              <a:rPr lang="es-MX" sz="1400" dirty="0"/>
              <a:t>, ya sea utilizando métricas cuantitativas o cualitativas en los diferentes ámbitos y horizontes de tiempo, </a:t>
            </a:r>
            <a:r>
              <a:rPr lang="es-MX" sz="1400" dirty="0" smtClean="0"/>
              <a:t>privilegiando</a:t>
            </a:r>
            <a:r>
              <a:rPr lang="es-MX" sz="1400" dirty="0"/>
              <a:t>, por cierto, los impactos de largo plazo que son consustanciales al desarrollo sostenible.</a:t>
            </a:r>
            <a:endParaRPr lang="es-MX" dirty="0"/>
          </a:p>
        </p:txBody>
      </p:sp>
    </p:spTree>
    <p:extLst>
      <p:ext uri="{BB962C8B-B14F-4D97-AF65-F5344CB8AC3E}">
        <p14:creationId xmlns:p14="http://schemas.microsoft.com/office/powerpoint/2010/main" val="1589330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404" y="431812"/>
            <a:ext cx="6639964" cy="58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452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20248"/>
            <a:ext cx="8712968" cy="1048512"/>
          </a:xfrm>
          <a:prstGeom prst="rect">
            <a:avLst/>
          </a:prstGeom>
        </p:spPr>
      </p:pic>
      <p:sp>
        <p:nvSpPr>
          <p:cNvPr id="2" name="1 CuadroTexto"/>
          <p:cNvSpPr txBox="1"/>
          <p:nvPr/>
        </p:nvSpPr>
        <p:spPr>
          <a:xfrm>
            <a:off x="2915816" y="1556792"/>
            <a:ext cx="6048672" cy="3785652"/>
          </a:xfrm>
          <a:prstGeom prst="rect">
            <a:avLst/>
          </a:prstGeom>
          <a:noFill/>
        </p:spPr>
        <p:txBody>
          <a:bodyPr wrap="square" rtlCol="0">
            <a:spAutoFit/>
          </a:bodyPr>
          <a:lstStyle/>
          <a:p>
            <a:pPr marL="342900" indent="-342900" algn="ctr">
              <a:buAutoNum type="alphaUcPeriod"/>
            </a:pPr>
            <a:r>
              <a:rPr lang="es-MX" b="1" dirty="0" smtClean="0"/>
              <a:t>Importancia </a:t>
            </a:r>
            <a:r>
              <a:rPr lang="es-MX" b="1" dirty="0"/>
              <a:t>de las políticas TIC y el avance de la economía </a:t>
            </a:r>
            <a:r>
              <a:rPr lang="es-MX" b="1" dirty="0" smtClean="0"/>
              <a:t>digital </a:t>
            </a:r>
            <a:r>
              <a:rPr lang="es-MX" b="1" dirty="0"/>
              <a:t>en la </a:t>
            </a:r>
            <a:r>
              <a:rPr lang="es-MX" b="1" dirty="0" smtClean="0"/>
              <a:t>región</a:t>
            </a:r>
          </a:p>
          <a:p>
            <a:pPr marL="342900" indent="-342900" algn="ctr">
              <a:buAutoNum type="alphaUcPeriod"/>
            </a:pPr>
            <a:endParaRPr lang="es-MX" b="1" dirty="0"/>
          </a:p>
          <a:p>
            <a:pPr algn="ctr"/>
            <a:r>
              <a:rPr lang="es-MX" sz="1400" dirty="0"/>
              <a:t>En el nuevo sistema económico-tecnológico redefinido por la revolución digital, el conocimiento </a:t>
            </a:r>
            <a:r>
              <a:rPr lang="es-MX" sz="1400" dirty="0" smtClean="0"/>
              <a:t>y </a:t>
            </a:r>
            <a:r>
              <a:rPr lang="es-MX" sz="1400" dirty="0"/>
              <a:t>la información son las fuentes principales de bienestar y de progreso que contribuirán a la </a:t>
            </a:r>
            <a:r>
              <a:rPr lang="es-MX" sz="1400" dirty="0" smtClean="0"/>
              <a:t>profundización </a:t>
            </a:r>
            <a:r>
              <a:rPr lang="es-MX" sz="1400" dirty="0"/>
              <a:t>de las instituciones </a:t>
            </a:r>
            <a:r>
              <a:rPr lang="es-MX" sz="1400" dirty="0" smtClean="0"/>
              <a:t>democráticas </a:t>
            </a:r>
            <a:r>
              <a:rPr lang="es-MX" sz="1400" dirty="0"/>
              <a:t>y a una ampliación de </a:t>
            </a:r>
            <a:r>
              <a:rPr lang="es-MX" sz="1400" dirty="0" smtClean="0"/>
              <a:t>los </a:t>
            </a:r>
            <a:r>
              <a:rPr lang="es-MX" sz="1400" dirty="0"/>
              <a:t>mecanismos de participación </a:t>
            </a:r>
            <a:r>
              <a:rPr lang="es-MX" sz="1400" dirty="0" smtClean="0"/>
              <a:t>y </a:t>
            </a:r>
            <a:r>
              <a:rPr lang="es-MX" sz="1400" dirty="0"/>
              <a:t>control por parte de la </a:t>
            </a:r>
            <a:r>
              <a:rPr lang="es-MX" sz="1400" dirty="0" smtClean="0"/>
              <a:t>ciudadanía.</a:t>
            </a:r>
          </a:p>
          <a:p>
            <a:pPr algn="ctr"/>
            <a:endParaRPr lang="es-MX" sz="1400" dirty="0"/>
          </a:p>
          <a:p>
            <a:pPr algn="ctr"/>
            <a:r>
              <a:rPr lang="es-MX" sz="1400" dirty="0"/>
              <a:t>Maximizar las oportunidades que ofrece la revolución digital y minimizar los riesgos de rezago </a:t>
            </a:r>
            <a:r>
              <a:rPr lang="es-MX" sz="1400" dirty="0" smtClean="0"/>
              <a:t>que </a:t>
            </a:r>
            <a:r>
              <a:rPr lang="es-MX" sz="1400" dirty="0"/>
              <a:t>conlleva para los países de la región, es el desafío de las políticas públicas de los gobiernos.. Por lo </a:t>
            </a:r>
            <a:r>
              <a:rPr lang="es-MX" sz="1400" dirty="0" smtClean="0"/>
              <a:t>tanto</a:t>
            </a:r>
            <a:r>
              <a:rPr lang="es-MX" sz="1400" dirty="0"/>
              <a:t>, el reto no es solamente tecnológico sino </a:t>
            </a:r>
            <a:r>
              <a:rPr lang="es-MX" sz="1400" dirty="0" smtClean="0"/>
              <a:t>también </a:t>
            </a:r>
            <a:r>
              <a:rPr lang="es-MX" sz="1400" dirty="0"/>
              <a:t>político y pasa por la voluntad de implementar </a:t>
            </a:r>
            <a:r>
              <a:rPr lang="es-MX" sz="1400" dirty="0" smtClean="0"/>
              <a:t>estrategias </a:t>
            </a:r>
            <a:r>
              <a:rPr lang="es-MX" sz="1400" dirty="0"/>
              <a:t>de crecimiento y </a:t>
            </a:r>
            <a:r>
              <a:rPr lang="es-MX" sz="1400" dirty="0" smtClean="0"/>
              <a:t>competitividad </a:t>
            </a:r>
            <a:r>
              <a:rPr lang="es-MX" sz="1400" dirty="0"/>
              <a:t>con igualdad social, </a:t>
            </a:r>
            <a:r>
              <a:rPr lang="es-MX" sz="1400" dirty="0" smtClean="0"/>
              <a:t>aprovechando </a:t>
            </a:r>
            <a:r>
              <a:rPr lang="es-MX" sz="1400" dirty="0"/>
              <a:t>las nuevas posibilidades </a:t>
            </a:r>
            <a:r>
              <a:rPr lang="es-MX" sz="1400" dirty="0" smtClean="0"/>
              <a:t>que </a:t>
            </a:r>
            <a:r>
              <a:rPr lang="es-MX" sz="1400" dirty="0"/>
              <a:t>ofrecen las TIC. </a:t>
            </a:r>
          </a:p>
          <a:p>
            <a:pPr algn="ctr"/>
            <a:endParaRPr lang="es-MX" dirty="0" smtClean="0"/>
          </a:p>
        </p:txBody>
      </p:sp>
      <p:pic>
        <p:nvPicPr>
          <p:cNvPr id="4098" name="Picture 2" descr="https://attachment.outlook.office.net/owa/cedemuncol@hotmail.com/service.svc/s/GetAttachmentThumbnail?id=AQMkADAwATZiZmYAZC1lYzI1LWZlYTEtMDACLTAwCgBGAAADSHcmkkXy1EKVkqM%2Bk9Np8QcAPxJ%2BTljX%2BEiOcCPBR%2Fni6AAAAgEMAAAAPxJ%2BTljX%2BEiOcCPBR%2Fni6AAAAHzFYcQAAAABEgAQAKyvBU7uowBJsT4XHaq2lx8%3D&amp;thumbnailType=2&amp;X-OWA-CANARY=bihgw3-BdEWF-YVqPkQPHJBWga4HbtMYGf2FDZkRkXRTOnLDK4nyrnwrGEvmz2Wxq0cb4wDRfwA.&amp;token=148f2926-2def-41e8-8c49-f321fc7770c5&amp;owa=outlook.live.co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67"/>
          <a:stretch/>
        </p:blipFill>
        <p:spPr bwMode="auto">
          <a:xfrm>
            <a:off x="252830" y="1549865"/>
            <a:ext cx="2559643" cy="383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504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20248"/>
            <a:ext cx="8712968" cy="1048512"/>
          </a:xfrm>
          <a:prstGeom prst="rect">
            <a:avLst/>
          </a:prstGeom>
        </p:spPr>
      </p:pic>
      <p:sp>
        <p:nvSpPr>
          <p:cNvPr id="2" name="1 CuadroTexto"/>
          <p:cNvSpPr txBox="1"/>
          <p:nvPr/>
        </p:nvSpPr>
        <p:spPr>
          <a:xfrm>
            <a:off x="251520" y="1556792"/>
            <a:ext cx="8496944" cy="2769989"/>
          </a:xfrm>
          <a:prstGeom prst="rect">
            <a:avLst/>
          </a:prstGeom>
          <a:noFill/>
        </p:spPr>
        <p:txBody>
          <a:bodyPr wrap="square" rtlCol="0">
            <a:spAutoFit/>
          </a:bodyPr>
          <a:lstStyle/>
          <a:p>
            <a:r>
              <a:rPr lang="es-MX" sz="1400" dirty="0" smtClean="0"/>
              <a:t>. </a:t>
            </a:r>
            <a:endParaRPr lang="es-MX" sz="1400" dirty="0"/>
          </a:p>
          <a:p>
            <a:endParaRPr lang="es-MX" dirty="0" smtClean="0"/>
          </a:p>
          <a:p>
            <a:pPr algn="ctr"/>
            <a:r>
              <a:rPr lang="es-MX" b="1" dirty="0" smtClean="0"/>
              <a:t>B. Estrategia tecnológica sostenible</a:t>
            </a:r>
          </a:p>
          <a:p>
            <a:endParaRPr lang="es-MX" b="1" dirty="0" smtClean="0"/>
          </a:p>
          <a:p>
            <a:pPr algn="ctr"/>
            <a:r>
              <a:rPr lang="es-MX" sz="1400" dirty="0" smtClean="0"/>
              <a:t>No podemos olvidar que definir una estrategia significa, en buena medida, establecer las prioridades del desarrollo nacional  y regional y de los diversos programas de la acción gubernamental, de manera que, este plan de acción sirva de hilo conductor y de principio ordenador de las políticas públicas. El proceso de construcción de estas prioridades estratégicas constituye el reto fundamental del Estado democrático, en un contexto de integración creciente a los mercados mundiales (ILPES, 2012).</a:t>
            </a:r>
          </a:p>
          <a:p>
            <a:endParaRPr lang="es-MX" b="1" dirty="0" smtClean="0"/>
          </a:p>
          <a:p>
            <a:endParaRPr lang="es-MX" b="1" dirty="0"/>
          </a:p>
        </p:txBody>
      </p:sp>
    </p:spTree>
    <p:extLst>
      <p:ext uri="{BB962C8B-B14F-4D97-AF65-F5344CB8AC3E}">
        <p14:creationId xmlns:p14="http://schemas.microsoft.com/office/powerpoint/2010/main" val="168739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20248"/>
            <a:ext cx="8712968" cy="1048512"/>
          </a:xfrm>
          <a:prstGeom prst="rect">
            <a:avLst/>
          </a:prstGeom>
        </p:spPr>
      </p:pic>
      <p:sp>
        <p:nvSpPr>
          <p:cNvPr id="2" name="1 CuadroTexto"/>
          <p:cNvSpPr txBox="1"/>
          <p:nvPr/>
        </p:nvSpPr>
        <p:spPr>
          <a:xfrm>
            <a:off x="251520" y="1556792"/>
            <a:ext cx="8712968" cy="4832092"/>
          </a:xfrm>
          <a:prstGeom prst="rect">
            <a:avLst/>
          </a:prstGeom>
          <a:noFill/>
        </p:spPr>
        <p:txBody>
          <a:bodyPr wrap="square" rtlCol="0">
            <a:spAutoFit/>
          </a:bodyPr>
          <a:lstStyle/>
          <a:p>
            <a:pPr marL="342900" indent="-342900">
              <a:buAutoNum type="alphaUcPeriod"/>
            </a:pPr>
            <a:r>
              <a:rPr lang="es-MX" b="1" dirty="0" smtClean="0"/>
              <a:t>Importancia </a:t>
            </a:r>
            <a:r>
              <a:rPr lang="es-MX" b="1" dirty="0"/>
              <a:t>de las políticas TIC y el avance de la economía </a:t>
            </a:r>
            <a:r>
              <a:rPr lang="es-MX" b="1" dirty="0" smtClean="0"/>
              <a:t>digital </a:t>
            </a:r>
            <a:r>
              <a:rPr lang="es-MX" b="1" dirty="0"/>
              <a:t>en la </a:t>
            </a:r>
            <a:r>
              <a:rPr lang="es-MX" b="1" dirty="0" smtClean="0"/>
              <a:t>región</a:t>
            </a:r>
          </a:p>
          <a:p>
            <a:pPr marL="342900" indent="-342900">
              <a:buAutoNum type="alphaUcPeriod"/>
            </a:pPr>
            <a:endParaRPr lang="es-MX" b="1" dirty="0"/>
          </a:p>
          <a:p>
            <a:pPr algn="just"/>
            <a:r>
              <a:rPr lang="es-MX" sz="1400" dirty="0"/>
              <a:t>En el nuevo sistema económico-tecnológico redefinido por la revolución digital, el conocimiento </a:t>
            </a:r>
            <a:r>
              <a:rPr lang="es-MX" sz="1400" dirty="0" smtClean="0"/>
              <a:t>y </a:t>
            </a:r>
            <a:r>
              <a:rPr lang="es-MX" sz="1400" dirty="0"/>
              <a:t>la información son las fuentes principales de bienestar y de progreso que contribuirán a la </a:t>
            </a:r>
            <a:r>
              <a:rPr lang="es-MX" sz="1400" dirty="0" smtClean="0"/>
              <a:t>profundización </a:t>
            </a:r>
            <a:r>
              <a:rPr lang="es-MX" sz="1400" dirty="0"/>
              <a:t>de las instituciones </a:t>
            </a:r>
            <a:r>
              <a:rPr lang="es-MX" sz="1400" dirty="0" smtClean="0"/>
              <a:t>democráticas </a:t>
            </a:r>
            <a:r>
              <a:rPr lang="es-MX" sz="1400" dirty="0"/>
              <a:t>y a una ampliación de </a:t>
            </a:r>
            <a:r>
              <a:rPr lang="es-MX" sz="1400" dirty="0" smtClean="0"/>
              <a:t>los </a:t>
            </a:r>
            <a:r>
              <a:rPr lang="es-MX" sz="1400" dirty="0"/>
              <a:t>mecanismos de participación </a:t>
            </a:r>
            <a:r>
              <a:rPr lang="es-MX" sz="1400" dirty="0" smtClean="0"/>
              <a:t>y </a:t>
            </a:r>
            <a:r>
              <a:rPr lang="es-MX" sz="1400" dirty="0"/>
              <a:t>control por parte de la </a:t>
            </a:r>
            <a:r>
              <a:rPr lang="es-MX" sz="1400" dirty="0" smtClean="0"/>
              <a:t>ciudadanía.</a:t>
            </a:r>
          </a:p>
          <a:p>
            <a:pPr algn="just"/>
            <a:endParaRPr lang="es-MX" sz="1400" dirty="0"/>
          </a:p>
          <a:p>
            <a:pPr algn="just"/>
            <a:r>
              <a:rPr lang="es-MX" sz="1400" dirty="0"/>
              <a:t>Maximizar las oportunidades que ofrece la revolución digital y minimizar los riesgos de rezago </a:t>
            </a:r>
            <a:r>
              <a:rPr lang="es-MX" sz="1400" dirty="0" smtClean="0"/>
              <a:t>que </a:t>
            </a:r>
            <a:r>
              <a:rPr lang="es-MX" sz="1400" dirty="0"/>
              <a:t>conlleva para los países de la región, es el desafío de las políticas públicas de los gobiernos.. Por lo </a:t>
            </a:r>
            <a:r>
              <a:rPr lang="es-MX" sz="1400" dirty="0" smtClean="0"/>
              <a:t>tanto</a:t>
            </a:r>
            <a:r>
              <a:rPr lang="es-MX" sz="1400" dirty="0"/>
              <a:t>, el reto no es solamente tecnológico sino </a:t>
            </a:r>
            <a:r>
              <a:rPr lang="es-MX" sz="1400" dirty="0" smtClean="0"/>
              <a:t>también </a:t>
            </a:r>
            <a:r>
              <a:rPr lang="es-MX" sz="1400" dirty="0"/>
              <a:t>político y pasa por la voluntad de implementar </a:t>
            </a:r>
            <a:r>
              <a:rPr lang="es-MX" sz="1400" dirty="0" smtClean="0"/>
              <a:t>estrategias </a:t>
            </a:r>
            <a:r>
              <a:rPr lang="es-MX" sz="1400" dirty="0"/>
              <a:t>de crecimiento y </a:t>
            </a:r>
            <a:r>
              <a:rPr lang="es-MX" sz="1400" dirty="0" smtClean="0"/>
              <a:t>competitividad </a:t>
            </a:r>
            <a:r>
              <a:rPr lang="es-MX" sz="1400" dirty="0"/>
              <a:t>con igualdad social, </a:t>
            </a:r>
            <a:r>
              <a:rPr lang="es-MX" sz="1400" dirty="0" smtClean="0"/>
              <a:t>aprovechando </a:t>
            </a:r>
            <a:r>
              <a:rPr lang="es-MX" sz="1400" dirty="0"/>
              <a:t>las nuevas posibilidades </a:t>
            </a:r>
            <a:r>
              <a:rPr lang="es-MX" sz="1400" dirty="0" smtClean="0"/>
              <a:t>que </a:t>
            </a:r>
            <a:r>
              <a:rPr lang="es-MX" sz="1400" dirty="0"/>
              <a:t>ofrecen las TIC. </a:t>
            </a:r>
          </a:p>
          <a:p>
            <a:endParaRPr lang="es-MX" dirty="0" smtClean="0"/>
          </a:p>
          <a:p>
            <a:r>
              <a:rPr lang="es-MX" b="1" dirty="0"/>
              <a:t>B. Estrategia tecnológica </a:t>
            </a:r>
            <a:r>
              <a:rPr lang="es-MX" b="1" dirty="0" smtClean="0"/>
              <a:t>sostenible</a:t>
            </a:r>
          </a:p>
          <a:p>
            <a:endParaRPr lang="es-MX" b="1" dirty="0"/>
          </a:p>
          <a:p>
            <a:pPr algn="just"/>
            <a:r>
              <a:rPr lang="es-MX" sz="1400" dirty="0"/>
              <a:t>No podemos olvidar que definir una </a:t>
            </a:r>
            <a:r>
              <a:rPr lang="es-MX" sz="1400" dirty="0" smtClean="0"/>
              <a:t>estrategia significa</a:t>
            </a:r>
            <a:r>
              <a:rPr lang="es-MX" sz="1400" dirty="0"/>
              <a:t>, en buena medida, establecer las </a:t>
            </a:r>
            <a:r>
              <a:rPr lang="es-MX" sz="1400" dirty="0" smtClean="0"/>
              <a:t>prioridades </a:t>
            </a:r>
            <a:r>
              <a:rPr lang="es-MX" sz="1400" dirty="0"/>
              <a:t>del desarrollo nacional </a:t>
            </a:r>
            <a:r>
              <a:rPr lang="es-MX" sz="1400" dirty="0" smtClean="0"/>
              <a:t> y </a:t>
            </a:r>
            <a:r>
              <a:rPr lang="es-MX" sz="1400" dirty="0"/>
              <a:t>regional y de los diversos programas de la acción gubernamental, </a:t>
            </a:r>
            <a:r>
              <a:rPr lang="es-MX" sz="1400" dirty="0" smtClean="0"/>
              <a:t>de </a:t>
            </a:r>
            <a:r>
              <a:rPr lang="es-MX" sz="1400" dirty="0"/>
              <a:t>manera que, este plan de acción sirva de hilo conductor y de principio ordenador de las políticas </a:t>
            </a:r>
            <a:r>
              <a:rPr lang="es-MX" sz="1400" dirty="0" smtClean="0"/>
              <a:t>públicas</a:t>
            </a:r>
            <a:r>
              <a:rPr lang="es-MX" sz="1400" dirty="0"/>
              <a:t>. El proceso de construcción de estas prioridades estratégicas constituye el reto fundamental del </a:t>
            </a:r>
            <a:r>
              <a:rPr lang="es-MX" sz="1400" dirty="0" smtClean="0"/>
              <a:t>Estado </a:t>
            </a:r>
            <a:r>
              <a:rPr lang="es-MX" sz="1400" dirty="0"/>
              <a:t>democrático, en un contexto de integración </a:t>
            </a:r>
            <a:r>
              <a:rPr lang="es-MX" sz="1400" dirty="0" smtClean="0"/>
              <a:t>creciente </a:t>
            </a:r>
            <a:r>
              <a:rPr lang="es-MX" sz="1400" dirty="0"/>
              <a:t>a los mercados mundiales (ILPES, 2012).</a:t>
            </a:r>
          </a:p>
          <a:p>
            <a:endParaRPr lang="es-MX" b="1" dirty="0" smtClean="0"/>
          </a:p>
          <a:p>
            <a:endParaRPr lang="es-MX" b="1" dirty="0"/>
          </a:p>
        </p:txBody>
      </p:sp>
    </p:spTree>
    <p:extLst>
      <p:ext uri="{BB962C8B-B14F-4D97-AF65-F5344CB8AC3E}">
        <p14:creationId xmlns:p14="http://schemas.microsoft.com/office/powerpoint/2010/main" val="1304209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20248"/>
            <a:ext cx="8712968" cy="1048512"/>
          </a:xfrm>
          <a:prstGeom prst="rect">
            <a:avLst/>
          </a:prstGeom>
        </p:spPr>
      </p:pic>
      <p:sp>
        <p:nvSpPr>
          <p:cNvPr id="3" name="2 CuadroTexto"/>
          <p:cNvSpPr txBox="1"/>
          <p:nvPr/>
        </p:nvSpPr>
        <p:spPr>
          <a:xfrm>
            <a:off x="251520" y="1412776"/>
            <a:ext cx="5256584" cy="4370427"/>
          </a:xfrm>
          <a:prstGeom prst="rect">
            <a:avLst/>
          </a:prstGeom>
          <a:noFill/>
        </p:spPr>
        <p:txBody>
          <a:bodyPr wrap="square" rtlCol="0">
            <a:spAutoFit/>
          </a:bodyPr>
          <a:lstStyle/>
          <a:p>
            <a:pPr algn="ctr"/>
            <a:r>
              <a:rPr lang="es-MX" b="1" dirty="0" smtClean="0"/>
              <a:t>C. </a:t>
            </a:r>
            <a:r>
              <a:rPr lang="es-MX" b="1" dirty="0"/>
              <a:t>G</a:t>
            </a:r>
            <a:r>
              <a:rPr lang="es-MX" b="1" dirty="0" smtClean="0"/>
              <a:t>obernanza </a:t>
            </a:r>
            <a:r>
              <a:rPr lang="es-MX" b="1" dirty="0"/>
              <a:t>integrada </a:t>
            </a:r>
            <a:r>
              <a:rPr lang="es-MX" b="1" dirty="0" smtClean="0"/>
              <a:t>para </a:t>
            </a:r>
            <a:r>
              <a:rPr lang="es-MX" b="1" dirty="0"/>
              <a:t>el </a:t>
            </a:r>
            <a:r>
              <a:rPr lang="es-MX" b="1" dirty="0" smtClean="0"/>
              <a:t>desarrollo sostenible.</a:t>
            </a:r>
          </a:p>
          <a:p>
            <a:endParaRPr lang="es-MX" dirty="0"/>
          </a:p>
          <a:p>
            <a:pPr algn="ctr"/>
            <a:r>
              <a:rPr lang="es-MX" sz="1400" dirty="0"/>
              <a:t>Si entendemos gobernanza como una coordinación social (R. </a:t>
            </a:r>
            <a:r>
              <a:rPr lang="es-MX" sz="1400" dirty="0" err="1"/>
              <a:t>Kemp</a:t>
            </a:r>
            <a:r>
              <a:rPr lang="es-MX" sz="1400" dirty="0"/>
              <a:t>, S. Parto and R.B. Gibson, </a:t>
            </a:r>
            <a:r>
              <a:rPr lang="es-MX" sz="1400" dirty="0" smtClean="0"/>
              <a:t>2005) </a:t>
            </a:r>
            <a:r>
              <a:rPr lang="es-MX" sz="1400" dirty="0"/>
              <a:t>se </a:t>
            </a:r>
            <a:r>
              <a:rPr lang="es-MX" sz="1400" dirty="0" smtClean="0"/>
              <a:t>ajusta </a:t>
            </a:r>
            <a:r>
              <a:rPr lang="es-MX" sz="1400" dirty="0"/>
              <a:t>bien con la complejidad del sistema público, y </a:t>
            </a:r>
            <a:r>
              <a:rPr lang="es-MX" sz="1400" dirty="0" smtClean="0"/>
              <a:t>se </a:t>
            </a:r>
            <a:r>
              <a:rPr lang="es-MX" sz="1400" dirty="0"/>
              <a:t>refuerza más aún con la idea de la sostenibilidad </a:t>
            </a:r>
            <a:r>
              <a:rPr lang="es-MX" sz="1400" dirty="0" smtClean="0"/>
              <a:t>pues </a:t>
            </a:r>
            <a:r>
              <a:rPr lang="es-MX" sz="1400" dirty="0"/>
              <a:t>permite ligar, en forma más indisoluble, los aspectos sociales, económicos y medioambientales con </a:t>
            </a:r>
            <a:r>
              <a:rPr lang="es-MX" sz="1400" dirty="0" smtClean="0"/>
              <a:t>el </a:t>
            </a:r>
            <a:r>
              <a:rPr lang="es-MX" sz="1400" dirty="0"/>
              <a:t>uso estratégico de las tecnologías de información. Adicionalmente, el concepto moderno de </a:t>
            </a:r>
            <a:r>
              <a:rPr lang="es-MX" sz="1400" dirty="0" smtClean="0"/>
              <a:t>gobernanza </a:t>
            </a:r>
            <a:r>
              <a:rPr lang="es-MX" sz="1400" dirty="0"/>
              <a:t>(</a:t>
            </a:r>
            <a:r>
              <a:rPr lang="es-MX" sz="1400" dirty="0" err="1"/>
              <a:t>governance</a:t>
            </a:r>
            <a:r>
              <a:rPr lang="es-MX" sz="1400" dirty="0"/>
              <a:t> en Inglés), incluye un mayor </a:t>
            </a:r>
            <a:r>
              <a:rPr lang="es-MX" sz="1400" dirty="0" smtClean="0"/>
              <a:t>involucramiento </a:t>
            </a:r>
            <a:r>
              <a:rPr lang="es-MX" sz="1400" dirty="0"/>
              <a:t>de los ciudadanos en las políticas </a:t>
            </a:r>
            <a:r>
              <a:rPr lang="es-MX" sz="1400" dirty="0" smtClean="0"/>
              <a:t>públicas</a:t>
            </a:r>
            <a:r>
              <a:rPr lang="es-MX" sz="1400" dirty="0"/>
              <a:t>, esto tiene al menos cuatro ventajas: genera un aumento de la legitimidad de las políticas, ayuda </a:t>
            </a:r>
            <a:r>
              <a:rPr lang="es-MX" sz="1400" dirty="0" smtClean="0"/>
              <a:t>a </a:t>
            </a:r>
            <a:r>
              <a:rPr lang="es-MX" sz="1400" dirty="0"/>
              <a:t>disminuir el riesgo de conflictos, ofrece una </a:t>
            </a:r>
            <a:r>
              <a:rPr lang="es-MX" sz="1400" dirty="0" smtClean="0"/>
              <a:t>fuente adicional </a:t>
            </a:r>
            <a:r>
              <a:rPr lang="es-MX" sz="1400" dirty="0"/>
              <a:t>de ideas e información y finalmente su </a:t>
            </a:r>
            <a:r>
              <a:rPr lang="es-MX" sz="1400" dirty="0" smtClean="0"/>
              <a:t>mayor </a:t>
            </a:r>
            <a:r>
              <a:rPr lang="es-MX" sz="1400" dirty="0"/>
              <a:t>involucramiento facilita tanto a las personas como a la organización a aprender más de los </a:t>
            </a:r>
            <a:r>
              <a:rPr lang="es-MX" sz="1400" dirty="0" smtClean="0"/>
              <a:t>impactos </a:t>
            </a:r>
            <a:r>
              <a:rPr lang="es-MX" sz="1400" dirty="0"/>
              <a:t>medioambientales (</a:t>
            </a:r>
            <a:r>
              <a:rPr lang="es-MX" sz="1400" dirty="0" err="1"/>
              <a:t>Coenen</a:t>
            </a:r>
            <a:r>
              <a:rPr lang="es-MX" sz="1400" dirty="0"/>
              <a:t>, 2002). </a:t>
            </a:r>
            <a:endParaRPr lang="es-MX" sz="1400" dirty="0" smtClean="0"/>
          </a:p>
          <a:p>
            <a:pPr algn="just"/>
            <a:endParaRPr lang="es-MX" sz="1400" dirty="0"/>
          </a:p>
        </p:txBody>
      </p:sp>
      <p:pic>
        <p:nvPicPr>
          <p:cNvPr id="6146" name="Picture 2" descr="https://attachment.outlook.office.net/owa/cedemuncol@hotmail.com/service.svc/s/GetAttachmentThumbnail?id=AQMkADAwATZiZmYAZC1lYzI1LWZlYTEtMDACLTAwCgBGAAADSHcmkkXy1EKVkqM%2Bk9Np8QcAPxJ%2BTljX%2BEiOcCPBR%2Fni6AAAAgEMAAAAPxJ%2BTljX%2BEiOcCPBR%2Fni6AAAAHzFYcQAAAABEgAQAFsT8QqbmvNFuctQTDMCVCg%3D&amp;thumbnailType=2&amp;X-OWA-CANARY=bihgw3-BdEWF-YVqPkQPHJBWga4HbtMYGf2FDZkRkXRTOnLDK4nyrnwrGEvmz2Wxq0cb4wDRfwA.&amp;token=148f2926-2def-41e8-8c49-f321fc7770c5&amp;owa=outlook.live.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3" y="1616790"/>
            <a:ext cx="2520280" cy="3945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504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20248"/>
            <a:ext cx="8712968" cy="1048512"/>
          </a:xfrm>
          <a:prstGeom prst="rect">
            <a:avLst/>
          </a:prstGeom>
        </p:spPr>
      </p:pic>
      <p:sp>
        <p:nvSpPr>
          <p:cNvPr id="3" name="2 CuadroTexto"/>
          <p:cNvSpPr txBox="1"/>
          <p:nvPr/>
        </p:nvSpPr>
        <p:spPr>
          <a:xfrm>
            <a:off x="395536" y="1412776"/>
            <a:ext cx="8352928" cy="3108543"/>
          </a:xfrm>
          <a:prstGeom prst="rect">
            <a:avLst/>
          </a:prstGeom>
          <a:noFill/>
        </p:spPr>
        <p:txBody>
          <a:bodyPr wrap="square" rtlCol="0">
            <a:spAutoFit/>
          </a:bodyPr>
          <a:lstStyle/>
          <a:p>
            <a:pPr algn="just"/>
            <a:endParaRPr lang="es-MX" sz="1400" dirty="0"/>
          </a:p>
          <a:p>
            <a:pPr algn="just"/>
            <a:r>
              <a:rPr lang="es-MX" sz="1400" dirty="0" smtClean="0"/>
              <a:t>Tradicionalmente, la noción de integración se traduce en forma práctica con el concepto de ventanilla única, esto implica que todos los servicios se prestan en un sólo lugar o portal de internet, con el consiguiente ahorro de tiempo para el usuario. </a:t>
            </a:r>
          </a:p>
          <a:p>
            <a:pPr algn="just"/>
            <a:endParaRPr lang="es-MX" sz="1400" dirty="0" smtClean="0"/>
          </a:p>
          <a:p>
            <a:pPr algn="just"/>
            <a:r>
              <a:rPr lang="es-MX" sz="1400" dirty="0" smtClean="0"/>
              <a:t>El </a:t>
            </a:r>
            <a:r>
              <a:rPr lang="es-MX" sz="1400" dirty="0" err="1" smtClean="0"/>
              <a:t>backoffice</a:t>
            </a:r>
            <a:r>
              <a:rPr lang="es-MX" sz="1400" dirty="0" smtClean="0"/>
              <a:t> asociado a esta idea es complejo, pues requiere de una plataforma de interoperabilidad para las diferentes agencias y organismos públicos involucrados en otorgar el servicio, especialmente si todas las transacciones asociadas son completamente en línea. Sin embargo, hoy en día el desafío de la sostenibilidad introduce una complejidad adicional, dado que la gobernanza debe procurar que además del gobierno, las empresas, la sociedad civil organizada y los ciudadanos actúen en forma coherente, eficaz y también con alguna eficiencia en la búsqueda de la sostenibilidad. Para ello, existen diversos mecanismos y herramientas, por ejemplo, establecer objetivos comunes, el análisis de múltiples </a:t>
            </a:r>
            <a:r>
              <a:rPr lang="es-MX" sz="1400" dirty="0" err="1" smtClean="0"/>
              <a:t>stakeholders</a:t>
            </a:r>
            <a:r>
              <a:rPr lang="es-MX" sz="1400" dirty="0" smtClean="0"/>
              <a:t>, aplicación creativa de impuestos e instrumentos regulatorios para internalizar costos y otros ajustes para modificar el comportamiento de los consumidores en el mercado.</a:t>
            </a:r>
            <a:endParaRPr lang="es-MX" b="1" dirty="0"/>
          </a:p>
        </p:txBody>
      </p:sp>
    </p:spTree>
    <p:extLst>
      <p:ext uri="{BB962C8B-B14F-4D97-AF65-F5344CB8AC3E}">
        <p14:creationId xmlns:p14="http://schemas.microsoft.com/office/powerpoint/2010/main" val="2666741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79</TotalTime>
  <Words>1407</Words>
  <Application>Microsoft Office PowerPoint</Application>
  <PresentationFormat>Presentación en pantalla (4:3)</PresentationFormat>
  <Paragraphs>57</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Ejecutivo</vt:lpstr>
      <vt:lpstr>APLICARSE EN LA APPLICACIÓN (Una Visión Digital para el Desarrollo Municipal)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APLICARSE EN LA APPICACION (Una visión digital para el Desarrollo Municipal)</dc:title>
  <dc:creator>Pc-Ana Sahara</dc:creator>
  <cp:lastModifiedBy>Pc-Ana Sahara</cp:lastModifiedBy>
  <cp:revision>13</cp:revision>
  <dcterms:created xsi:type="dcterms:W3CDTF">2016-04-26T18:22:58Z</dcterms:created>
  <dcterms:modified xsi:type="dcterms:W3CDTF">2016-04-26T19:43:22Z</dcterms:modified>
</cp:coreProperties>
</file>