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9" r:id="rId11"/>
    <p:sldId id="270" r:id="rId12"/>
    <p:sldId id="271" r:id="rId13"/>
    <p:sldId id="272" r:id="rId14"/>
    <p:sldId id="266" r:id="rId15"/>
    <p:sldId id="267" r:id="rId16"/>
    <p:sldId id="268"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58" r:id="rId3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CC12"/>
    <a:srgbClr val="40ED33"/>
    <a:srgbClr val="892C51"/>
    <a:srgbClr val="A265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59" autoAdjust="0"/>
    <p:restoredTop sz="99806" autoAdjust="0"/>
  </p:normalViewPr>
  <p:slideViewPr>
    <p:cSldViewPr snapToGrid="0" showGuides="1">
      <p:cViewPr varScale="1">
        <p:scale>
          <a:sx n="74" d="100"/>
          <a:sy n="74" d="100"/>
        </p:scale>
        <p:origin x="15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0AEB666-37DC-4406-A09A-45F64CF4A203}" type="datetimeFigureOut">
              <a:rPr lang="es-MX" smtClean="0"/>
              <a:t>29/09/2015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53312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0AEB666-37DC-4406-A09A-45F64CF4A203}" type="datetimeFigureOut">
              <a:rPr lang="es-MX" smtClean="0"/>
              <a:t>29/09/2015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75878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0AEB666-37DC-4406-A09A-45F64CF4A203}" type="datetimeFigureOut">
              <a:rPr lang="es-MX" smtClean="0"/>
              <a:t>29/09/2015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341242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0AEB666-37DC-4406-A09A-45F64CF4A203}" type="datetimeFigureOut">
              <a:rPr lang="es-MX" smtClean="0"/>
              <a:t>29/09/2015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364522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0AEB666-37DC-4406-A09A-45F64CF4A203}" type="datetimeFigureOut">
              <a:rPr lang="es-MX" smtClean="0"/>
              <a:t>29/09/2015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84258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0AEB666-37DC-4406-A09A-45F64CF4A203}" type="datetimeFigureOut">
              <a:rPr lang="es-MX" smtClean="0"/>
              <a:t>29/09/2015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16848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0AEB666-37DC-4406-A09A-45F64CF4A203}" type="datetimeFigureOut">
              <a:rPr lang="es-MX" smtClean="0"/>
              <a:t>29/09/2015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356762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0AEB666-37DC-4406-A09A-45F64CF4A203}" type="datetimeFigureOut">
              <a:rPr lang="es-MX" smtClean="0"/>
              <a:t>29/09/2015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331516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EB666-37DC-4406-A09A-45F64CF4A203}" type="datetimeFigureOut">
              <a:rPr lang="es-MX" smtClean="0"/>
              <a:t>29/09/2015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106920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0AEB666-37DC-4406-A09A-45F64CF4A203}" type="datetimeFigureOut">
              <a:rPr lang="es-MX" smtClean="0"/>
              <a:t>29/09/2015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400925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0AEB666-37DC-4406-A09A-45F64CF4A203}" type="datetimeFigureOut">
              <a:rPr lang="es-MX" smtClean="0"/>
              <a:t>29/09/2015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27528B-EBD0-4082-B4C3-23383A2AAD66}" type="slidenum">
              <a:rPr lang="es-MX" smtClean="0"/>
              <a:t>‹#›</a:t>
            </a:fld>
            <a:endParaRPr lang="es-MX"/>
          </a:p>
        </p:txBody>
      </p:sp>
    </p:spTree>
    <p:extLst>
      <p:ext uri="{BB962C8B-B14F-4D97-AF65-F5344CB8AC3E}">
        <p14:creationId xmlns:p14="http://schemas.microsoft.com/office/powerpoint/2010/main" val="177509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EB666-37DC-4406-A09A-45F64CF4A203}" type="datetimeFigureOut">
              <a:rPr lang="es-MX" smtClean="0"/>
              <a:t>29/09/2015</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7528B-EBD0-4082-B4C3-23383A2AAD66}" type="slidenum">
              <a:rPr lang="es-MX" smtClean="0"/>
              <a:t>‹#›</a:t>
            </a:fld>
            <a:endParaRPr lang="es-MX"/>
          </a:p>
        </p:txBody>
      </p:sp>
    </p:spTree>
    <p:extLst>
      <p:ext uri="{BB962C8B-B14F-4D97-AF65-F5344CB8AC3E}">
        <p14:creationId xmlns:p14="http://schemas.microsoft.com/office/powerpoint/2010/main" val="913282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ángulo 4"/>
          <p:cNvSpPr/>
          <p:nvPr/>
        </p:nvSpPr>
        <p:spPr>
          <a:xfrm>
            <a:off x="0" y="3009419"/>
            <a:ext cx="2419109" cy="1689904"/>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 name="Imagen 3"/>
          <p:cNvPicPr>
            <a:picLocks noChangeAspect="1"/>
          </p:cNvPicPr>
          <p:nvPr/>
        </p:nvPicPr>
        <p:blipFill rotWithShape="1">
          <a:blip r:embed="rId3"/>
          <a:srcRect l="29166" t="20815" r="34167" b="21704"/>
          <a:stretch/>
        </p:blipFill>
        <p:spPr>
          <a:xfrm>
            <a:off x="2667000" y="2919152"/>
            <a:ext cx="3810000" cy="3359727"/>
          </a:xfrm>
          <a:prstGeom prst="rect">
            <a:avLst/>
          </a:prstGeom>
        </p:spPr>
      </p:pic>
      <p:sp>
        <p:nvSpPr>
          <p:cNvPr id="7" name="Rectángulo 6"/>
          <p:cNvSpPr/>
          <p:nvPr/>
        </p:nvSpPr>
        <p:spPr>
          <a:xfrm>
            <a:off x="6724891" y="2969952"/>
            <a:ext cx="2419109" cy="1689904"/>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308327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44500" y="712044"/>
            <a:ext cx="7315200" cy="5355312"/>
          </a:xfrm>
          <a:prstGeom prst="rect">
            <a:avLst/>
          </a:prstGeom>
        </p:spPr>
        <p:txBody>
          <a:bodyPr wrap="square">
            <a:spAutoFit/>
          </a:bodyPr>
          <a:lstStyle/>
          <a:p>
            <a:r>
              <a:rPr lang="es-MX" b="1" dirty="0"/>
              <a:t>ART</a:t>
            </a:r>
            <a:r>
              <a:rPr lang="es-ES_tradnl" b="1" dirty="0"/>
              <a:t>Í</a:t>
            </a:r>
            <a:r>
              <a:rPr lang="pt-PT" b="1" dirty="0"/>
              <a:t>CULO 9. OBLIGACIONES DE LOS ASOCIADOS. </a:t>
            </a:r>
            <a:endParaRPr lang="pt-PT" b="1" dirty="0" smtClean="0"/>
          </a:p>
          <a:p>
            <a:endParaRPr lang="pt-PT" b="1" dirty="0"/>
          </a:p>
          <a:p>
            <a:r>
              <a:rPr lang="es-ES_tradnl" dirty="0" smtClean="0"/>
              <a:t>Son </a:t>
            </a:r>
            <a:r>
              <a:rPr lang="es-ES_tradnl" dirty="0"/>
              <a:t>obligaciones de los asociados:</a:t>
            </a:r>
            <a:endParaRPr lang="es-MX" dirty="0"/>
          </a:p>
          <a:p>
            <a:pPr lvl="0"/>
            <a:endParaRPr lang="es-ES_tradnl" dirty="0" smtClean="0"/>
          </a:p>
          <a:p>
            <a:pPr lvl="0"/>
            <a:r>
              <a:rPr lang="es-ES_tradnl" dirty="0" smtClean="0"/>
              <a:t>I.-Cumplir </a:t>
            </a:r>
            <a:r>
              <a:rPr lang="es-ES_tradnl" dirty="0"/>
              <a:t>con la normativa que regula a la Asociación, y los acuerdos emitidos por Asamblea General;</a:t>
            </a:r>
            <a:endParaRPr lang="es-MX" dirty="0"/>
          </a:p>
          <a:p>
            <a:pPr lvl="0"/>
            <a:endParaRPr lang="es-ES_tradnl" dirty="0" smtClean="0"/>
          </a:p>
          <a:p>
            <a:pPr lvl="0"/>
            <a:r>
              <a:rPr lang="es-ES_tradnl" dirty="0" smtClean="0"/>
              <a:t>II.-Colaborar </a:t>
            </a:r>
            <a:r>
              <a:rPr lang="es-ES_tradnl" dirty="0"/>
              <a:t>en el cumplimiento de los objetivos de la Asociación;</a:t>
            </a:r>
            <a:endParaRPr lang="es-MX" dirty="0"/>
          </a:p>
          <a:p>
            <a:pPr lvl="0"/>
            <a:endParaRPr lang="es-ES_tradnl" dirty="0" smtClean="0"/>
          </a:p>
          <a:p>
            <a:pPr lvl="0"/>
            <a:r>
              <a:rPr lang="es-ES_tradnl" dirty="0" smtClean="0"/>
              <a:t>III.- Participar </a:t>
            </a:r>
            <a:r>
              <a:rPr lang="es-ES_tradnl" dirty="0"/>
              <a:t>en las actividades convocadas por la Asociación;</a:t>
            </a:r>
            <a:endParaRPr lang="es-MX" dirty="0"/>
          </a:p>
          <a:p>
            <a:pPr lvl="0"/>
            <a:endParaRPr lang="es-ES_tradnl" dirty="0" smtClean="0"/>
          </a:p>
          <a:p>
            <a:pPr lvl="0"/>
            <a:r>
              <a:rPr lang="es-ES_tradnl" dirty="0" smtClean="0"/>
              <a:t>IV.-Formar </a:t>
            </a:r>
            <a:r>
              <a:rPr lang="es-ES_tradnl" dirty="0"/>
              <a:t>parte de las comisiones y equipos de trabajo que fueran necesarios;</a:t>
            </a:r>
            <a:endParaRPr lang="es-MX" dirty="0"/>
          </a:p>
          <a:p>
            <a:pPr lvl="0"/>
            <a:endParaRPr lang="es-ES_tradnl" dirty="0" smtClean="0"/>
          </a:p>
          <a:p>
            <a:pPr lvl="0"/>
            <a:r>
              <a:rPr lang="es-ES_tradnl" dirty="0" smtClean="0"/>
              <a:t>V.- Cubrir </a:t>
            </a:r>
            <a:r>
              <a:rPr lang="es-ES_tradnl" dirty="0"/>
              <a:t>puntualmente con las cuotas ordinarias y extraordinarias que establezca la Asamblea General;</a:t>
            </a:r>
            <a:endParaRPr lang="es-MX" dirty="0"/>
          </a:p>
          <a:p>
            <a:pPr lvl="0"/>
            <a:endParaRPr lang="es-ES_tradnl" dirty="0" smtClean="0"/>
          </a:p>
          <a:p>
            <a:pPr lvl="0"/>
            <a:r>
              <a:rPr lang="es-ES_tradnl" dirty="0" smtClean="0"/>
              <a:t>VI.- Las </a:t>
            </a:r>
            <a:r>
              <a:rPr lang="es-ES_tradnl" dirty="0"/>
              <a:t>demás que establezca el presente Estatuto y los acuerdos emitidos por la Asamblea General.</a:t>
            </a:r>
            <a:endParaRPr lang="es-MX" dirty="0"/>
          </a:p>
        </p:txBody>
      </p:sp>
    </p:spTree>
    <p:extLst>
      <p:ext uri="{BB962C8B-B14F-4D97-AF65-F5344CB8AC3E}">
        <p14:creationId xmlns:p14="http://schemas.microsoft.com/office/powerpoint/2010/main" val="4052383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3700" y="1198244"/>
            <a:ext cx="7264400" cy="923330"/>
          </a:xfrm>
          <a:prstGeom prst="rect">
            <a:avLst/>
          </a:prstGeom>
        </p:spPr>
        <p:txBody>
          <a:bodyPr wrap="square">
            <a:spAutoFit/>
          </a:bodyPr>
          <a:lstStyle/>
          <a:p>
            <a:r>
              <a:rPr lang="es-MX" b="1" dirty="0">
                <a:solidFill>
                  <a:srgbClr val="0070C0"/>
                </a:solidFill>
              </a:rPr>
              <a:t>DECIMO PRIMERO</a:t>
            </a:r>
            <a:r>
              <a:rPr lang="es-MX" dirty="0">
                <a:solidFill>
                  <a:srgbClr val="0070C0"/>
                </a:solidFill>
              </a:rPr>
              <a:t>.- Los asociados honorarios y benefactores tienen derecho a concurrir a las asambleas con voz, pero sin voto.</a:t>
            </a:r>
            <a:r>
              <a:rPr lang="es-ES_tradnl" dirty="0">
                <a:solidFill>
                  <a:srgbClr val="0070C0"/>
                </a:solidFill>
              </a:rPr>
              <a:t> (Adición propuesta por el Estado de San Luis Potosí, 27 de julio de 2015)</a:t>
            </a:r>
            <a:endParaRPr lang="es-MX" dirty="0">
              <a:solidFill>
                <a:srgbClr val="0070C0"/>
              </a:solidFill>
            </a:endParaRPr>
          </a:p>
        </p:txBody>
      </p:sp>
      <p:sp>
        <p:nvSpPr>
          <p:cNvPr id="6" name="5 Rectángulo"/>
          <p:cNvSpPr/>
          <p:nvPr/>
        </p:nvSpPr>
        <p:spPr>
          <a:xfrm>
            <a:off x="495300" y="2645539"/>
            <a:ext cx="8013700" cy="3693319"/>
          </a:xfrm>
          <a:prstGeom prst="rect">
            <a:avLst/>
          </a:prstGeom>
        </p:spPr>
        <p:txBody>
          <a:bodyPr wrap="square">
            <a:spAutoFit/>
          </a:bodyPr>
          <a:lstStyle/>
          <a:p>
            <a:pPr algn="ctr"/>
            <a:r>
              <a:rPr lang="es-MX" b="1" dirty="0"/>
              <a:t>CAP</a:t>
            </a:r>
            <a:r>
              <a:rPr lang="es-ES_tradnl" b="1" dirty="0"/>
              <a:t>Í</a:t>
            </a:r>
            <a:r>
              <a:rPr lang="pt-PT" b="1" dirty="0"/>
              <a:t>TULO III</a:t>
            </a:r>
            <a:endParaRPr lang="es-MX" dirty="0"/>
          </a:p>
          <a:p>
            <a:pPr algn="ctr"/>
            <a:r>
              <a:rPr lang="es-MX" b="1" dirty="0"/>
              <a:t>ORGANIZACI</a:t>
            </a:r>
            <a:r>
              <a:rPr lang="es-ES_tradnl" b="1" dirty="0"/>
              <a:t>Ó</a:t>
            </a:r>
            <a:r>
              <a:rPr lang="es-MX" b="1" dirty="0"/>
              <a:t>N Y FUNCIONAMIENTO</a:t>
            </a:r>
            <a:endParaRPr lang="es-MX" dirty="0"/>
          </a:p>
          <a:p>
            <a:pPr algn="ctr"/>
            <a:r>
              <a:rPr lang="es-MX" b="1" dirty="0"/>
              <a:t> </a:t>
            </a:r>
            <a:endParaRPr lang="es-MX" dirty="0"/>
          </a:p>
          <a:p>
            <a:r>
              <a:rPr lang="es-MX" b="1" dirty="0"/>
              <a:t>ART</a:t>
            </a:r>
            <a:r>
              <a:rPr lang="es-ES_tradnl" b="1" dirty="0"/>
              <a:t>Í</a:t>
            </a:r>
            <a:r>
              <a:rPr lang="pt-PT" b="1" dirty="0"/>
              <a:t>CULO 10. ESTRUCTURA ORG</a:t>
            </a:r>
            <a:r>
              <a:rPr lang="es-ES_tradnl" b="1" dirty="0"/>
              <a:t>Á</a:t>
            </a:r>
            <a:r>
              <a:rPr lang="es-MX" b="1" dirty="0"/>
              <a:t>NICA</a:t>
            </a:r>
            <a:r>
              <a:rPr lang="es-MX" dirty="0"/>
              <a:t>. </a:t>
            </a:r>
            <a:r>
              <a:rPr lang="es-ES_tradnl" dirty="0"/>
              <a:t>La Asociación estará estructurada de la siguiente manera:</a:t>
            </a:r>
            <a:endParaRPr lang="es-MX" dirty="0"/>
          </a:p>
          <a:p>
            <a:pPr lvl="0"/>
            <a:endParaRPr lang="es-ES_tradnl" dirty="0" smtClean="0"/>
          </a:p>
          <a:p>
            <a:pPr lvl="0"/>
            <a:r>
              <a:rPr lang="es-ES_tradnl" dirty="0" smtClean="0"/>
              <a:t>I.- La </a:t>
            </a:r>
            <a:r>
              <a:rPr lang="es-ES_tradnl" dirty="0"/>
              <a:t>Asamblea General;</a:t>
            </a:r>
            <a:endParaRPr lang="es-MX" dirty="0"/>
          </a:p>
          <a:p>
            <a:pPr lvl="0"/>
            <a:endParaRPr lang="es-ES_tradnl" dirty="0" smtClean="0"/>
          </a:p>
          <a:p>
            <a:pPr lvl="0"/>
            <a:r>
              <a:rPr lang="es-ES_tradnl" dirty="0" smtClean="0"/>
              <a:t>II.- Un </a:t>
            </a:r>
            <a:r>
              <a:rPr lang="es-ES_tradnl" dirty="0"/>
              <a:t>Consejo Directivo;</a:t>
            </a:r>
            <a:endParaRPr lang="es-MX" dirty="0"/>
          </a:p>
          <a:p>
            <a:pPr lvl="0"/>
            <a:endParaRPr lang="es-ES_tradnl" dirty="0" smtClean="0"/>
          </a:p>
          <a:p>
            <a:pPr lvl="0"/>
            <a:r>
              <a:rPr lang="es-ES_tradnl" dirty="0" smtClean="0"/>
              <a:t>III.- Un </a:t>
            </a:r>
            <a:r>
              <a:rPr lang="es-ES_tradnl" dirty="0"/>
              <a:t>Consejo Consultivo;</a:t>
            </a:r>
            <a:endParaRPr lang="es-MX" dirty="0"/>
          </a:p>
          <a:p>
            <a:pPr lvl="0"/>
            <a:endParaRPr lang="es-ES_tradnl" dirty="0" smtClean="0"/>
          </a:p>
          <a:p>
            <a:pPr lvl="0"/>
            <a:r>
              <a:rPr lang="es-ES_tradnl" dirty="0" smtClean="0"/>
              <a:t>IV.- Comisiones </a:t>
            </a:r>
            <a:r>
              <a:rPr lang="es-ES_tradnl" dirty="0"/>
              <a:t>Temáticas.</a:t>
            </a:r>
            <a:endParaRPr lang="es-MX" dirty="0"/>
          </a:p>
        </p:txBody>
      </p:sp>
    </p:spTree>
    <p:extLst>
      <p:ext uri="{BB962C8B-B14F-4D97-AF65-F5344CB8AC3E}">
        <p14:creationId xmlns:p14="http://schemas.microsoft.com/office/powerpoint/2010/main" val="2643209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2100" y="885736"/>
            <a:ext cx="6819900" cy="1477328"/>
          </a:xfrm>
          <a:prstGeom prst="rect">
            <a:avLst/>
          </a:prstGeom>
        </p:spPr>
        <p:txBody>
          <a:bodyPr wrap="square">
            <a:spAutoFit/>
          </a:bodyPr>
          <a:lstStyle/>
          <a:p>
            <a:r>
              <a:rPr lang="es-ES" b="1" dirty="0"/>
              <a:t>ART</a:t>
            </a:r>
            <a:r>
              <a:rPr lang="es-ES_tradnl" b="1" dirty="0"/>
              <a:t>Í</a:t>
            </a:r>
            <a:r>
              <a:rPr lang="pt-PT" b="1" dirty="0"/>
              <a:t>CULO 11. INTEGRACI</a:t>
            </a:r>
            <a:r>
              <a:rPr lang="es-ES_tradnl" b="1" dirty="0"/>
              <a:t>Ó</a:t>
            </a:r>
            <a:r>
              <a:rPr lang="es-ES" b="1" dirty="0"/>
              <a:t>N DE LA ASAMBLEA DE ASOCIADOS. </a:t>
            </a:r>
            <a:r>
              <a:rPr lang="es-ES_tradnl" dirty="0"/>
              <a:t>La Asamblea General es el ó</a:t>
            </a:r>
            <a:r>
              <a:rPr lang="it-IT" dirty="0"/>
              <a:t>rgano </a:t>
            </a:r>
            <a:r>
              <a:rPr lang="es-ES_tradnl" dirty="0"/>
              <a:t>máximo de gobierno de la Asociación y está integrada por los titulares o representantes de los organismos estatales de desarrollo municipal con la calidad de asociados.</a:t>
            </a:r>
            <a:endParaRPr lang="es-MX" dirty="0"/>
          </a:p>
          <a:p>
            <a:endParaRPr lang="es-MX" dirty="0"/>
          </a:p>
        </p:txBody>
      </p:sp>
      <p:sp>
        <p:nvSpPr>
          <p:cNvPr id="5" name="4 Rectángulo"/>
          <p:cNvSpPr/>
          <p:nvPr/>
        </p:nvSpPr>
        <p:spPr>
          <a:xfrm>
            <a:off x="203200" y="2687241"/>
            <a:ext cx="8191500" cy="2862322"/>
          </a:xfrm>
          <a:prstGeom prst="rect">
            <a:avLst/>
          </a:prstGeom>
        </p:spPr>
        <p:txBody>
          <a:bodyPr wrap="square">
            <a:spAutoFit/>
          </a:bodyPr>
          <a:lstStyle/>
          <a:p>
            <a:r>
              <a:rPr lang="es-MX" b="1" dirty="0"/>
              <a:t>ART</a:t>
            </a:r>
            <a:r>
              <a:rPr lang="es-ES_tradnl" b="1" dirty="0"/>
              <a:t>Í</a:t>
            </a:r>
            <a:r>
              <a:rPr lang="pt-PT" b="1" dirty="0"/>
              <a:t>CULO 12. FACULTADES DE LA ASAMBLEA DE ASOCIADOS. </a:t>
            </a:r>
            <a:r>
              <a:rPr lang="es-ES_tradnl" dirty="0"/>
              <a:t>Los integrantes de la Asamblea General tendrán las siguientes funciones y obligaciones</a:t>
            </a:r>
            <a:r>
              <a:rPr lang="es-ES_tradnl" dirty="0" smtClean="0"/>
              <a:t>:</a:t>
            </a:r>
          </a:p>
          <a:p>
            <a:endParaRPr lang="es-MX" dirty="0"/>
          </a:p>
          <a:p>
            <a:pPr lvl="0"/>
            <a:r>
              <a:rPr lang="es-ES_tradnl" dirty="0" smtClean="0"/>
              <a:t>I.- Acudir </a:t>
            </a:r>
            <a:r>
              <a:rPr lang="es-ES_tradnl" dirty="0"/>
              <a:t>a las sesiones ordinarias y extraordinarias a que sean convocados;</a:t>
            </a:r>
            <a:endParaRPr lang="es-MX" dirty="0"/>
          </a:p>
          <a:p>
            <a:pPr lvl="0"/>
            <a:endParaRPr lang="es-ES_tradnl" dirty="0" smtClean="0"/>
          </a:p>
          <a:p>
            <a:pPr lvl="0"/>
            <a:r>
              <a:rPr lang="es-ES_tradnl" dirty="0" smtClean="0"/>
              <a:t>II.- Asistir </a:t>
            </a:r>
            <a:r>
              <a:rPr lang="es-ES_tradnl" dirty="0"/>
              <a:t>a las sesiones de trabajo, en que contarán con voz y voto. Cada asociado gozará de un voto, que podrá emitir personalmente o a través de su representante;</a:t>
            </a:r>
            <a:endParaRPr lang="es-MX" dirty="0"/>
          </a:p>
          <a:p>
            <a:pPr lvl="0"/>
            <a:endParaRPr lang="es-ES_tradnl" dirty="0" smtClean="0"/>
          </a:p>
          <a:p>
            <a:pPr lvl="0"/>
            <a:r>
              <a:rPr lang="es-ES_tradnl" dirty="0" smtClean="0"/>
              <a:t>III.- Tomar </a:t>
            </a:r>
            <a:r>
              <a:rPr lang="es-ES_tradnl" dirty="0"/>
              <a:t>los acuerdos necesarios para dar cumplimiento a los objetivos de la Asociación y vigilar su cumplimiento.</a:t>
            </a:r>
            <a:endParaRPr lang="es-MX" dirty="0"/>
          </a:p>
        </p:txBody>
      </p:sp>
    </p:spTree>
    <p:extLst>
      <p:ext uri="{BB962C8B-B14F-4D97-AF65-F5344CB8AC3E}">
        <p14:creationId xmlns:p14="http://schemas.microsoft.com/office/powerpoint/2010/main" val="14351874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22300" y="698839"/>
            <a:ext cx="6667500" cy="1477328"/>
          </a:xfrm>
          <a:prstGeom prst="rect">
            <a:avLst/>
          </a:prstGeom>
        </p:spPr>
        <p:txBody>
          <a:bodyPr wrap="square">
            <a:spAutoFit/>
          </a:bodyPr>
          <a:lstStyle/>
          <a:p>
            <a:r>
              <a:rPr lang="es-MX" b="1" dirty="0"/>
              <a:t>ART</a:t>
            </a:r>
            <a:r>
              <a:rPr lang="es-ES_tradnl" b="1" dirty="0"/>
              <a:t>Í</a:t>
            </a:r>
            <a:r>
              <a:rPr lang="pt-PT" b="1" dirty="0"/>
              <a:t>CULO 13. SESIONES DE LA ASAMBLEA. </a:t>
            </a:r>
            <a:r>
              <a:rPr lang="es-ES_tradnl" dirty="0"/>
              <a:t>Las sesiones de la Asamblea serán ordinarias y extraordinarias. </a:t>
            </a:r>
            <a:r>
              <a:rPr lang="es-ES_tradnl" dirty="0" smtClean="0"/>
              <a:t>Estas </a:t>
            </a:r>
            <a:r>
              <a:rPr lang="es-ES_tradnl" dirty="0"/>
              <a:t>se llevarán a cabo en el domicilio de cada una de las sedes de los organismos estatales de desarrollo municipal o en cualquier otro lugar previo acuerdo del Consejo Directivo.</a:t>
            </a:r>
            <a:endParaRPr lang="es-MX" dirty="0"/>
          </a:p>
        </p:txBody>
      </p:sp>
      <p:sp>
        <p:nvSpPr>
          <p:cNvPr id="6" name="5 Rectángulo"/>
          <p:cNvSpPr/>
          <p:nvPr/>
        </p:nvSpPr>
        <p:spPr>
          <a:xfrm>
            <a:off x="628650" y="2404767"/>
            <a:ext cx="8286750" cy="4247317"/>
          </a:xfrm>
          <a:prstGeom prst="rect">
            <a:avLst/>
          </a:prstGeom>
        </p:spPr>
        <p:txBody>
          <a:bodyPr wrap="square">
            <a:spAutoFit/>
          </a:bodyPr>
          <a:lstStyle/>
          <a:p>
            <a:r>
              <a:rPr lang="es-MX" b="1" dirty="0"/>
              <a:t>ART</a:t>
            </a:r>
            <a:r>
              <a:rPr lang="es-ES_tradnl" b="1" dirty="0"/>
              <a:t>Í</a:t>
            </a:r>
            <a:r>
              <a:rPr lang="pt-PT" b="1" dirty="0"/>
              <a:t>CULO 14. SESIONES ORDINARIAS DE LA ASAMBLEA.</a:t>
            </a:r>
            <a:endParaRPr lang="es-MX" dirty="0"/>
          </a:p>
          <a:p>
            <a:r>
              <a:rPr lang="es-MX" dirty="0"/>
              <a:t>La Asamblea General se reunir</a:t>
            </a:r>
            <a:r>
              <a:rPr lang="es-ES_tradnl" dirty="0"/>
              <a:t>á </a:t>
            </a:r>
            <a:r>
              <a:rPr lang="fr-FR" dirty="0"/>
              <a:t>en </a:t>
            </a:r>
            <a:r>
              <a:rPr lang="es-MX" dirty="0"/>
              <a:t>sesión</a:t>
            </a:r>
            <a:r>
              <a:rPr lang="es-ES_tradnl" dirty="0"/>
              <a:t> ordinaria dos veces al año, mismas que deberán observar las siguientes disposiciones</a:t>
            </a:r>
            <a:r>
              <a:rPr lang="es-ES_tradnl" dirty="0" smtClean="0"/>
              <a:t>:</a:t>
            </a:r>
          </a:p>
          <a:p>
            <a:endParaRPr lang="es-MX" dirty="0"/>
          </a:p>
          <a:p>
            <a:pPr lvl="0"/>
            <a:r>
              <a:rPr lang="es-ES_tradnl" dirty="0" smtClean="0"/>
              <a:t>I.- La </a:t>
            </a:r>
            <a:r>
              <a:rPr lang="es-ES_tradnl" dirty="0"/>
              <a:t>primera sesión deberá celebrarse en el primer semestre del año que corresponde a los meses de enero a junio.</a:t>
            </a:r>
            <a:endParaRPr lang="es-MX" dirty="0"/>
          </a:p>
          <a:p>
            <a:pPr lvl="0"/>
            <a:endParaRPr lang="es-ES_tradnl" dirty="0" smtClean="0"/>
          </a:p>
          <a:p>
            <a:pPr lvl="0"/>
            <a:r>
              <a:rPr lang="es-ES_tradnl" dirty="0" smtClean="0"/>
              <a:t>II.- La </a:t>
            </a:r>
            <a:r>
              <a:rPr lang="es-ES_tradnl" dirty="0"/>
              <a:t>segunda sesión deberá celebrarse en el segundo semestre del año que corresponde a los meses de julio a diciembre</a:t>
            </a:r>
            <a:r>
              <a:rPr lang="es-ES_tradnl" dirty="0" smtClean="0"/>
              <a:t>.</a:t>
            </a:r>
          </a:p>
          <a:p>
            <a:pPr lvl="0"/>
            <a:endParaRPr lang="es-ES_tradnl" dirty="0"/>
          </a:p>
          <a:p>
            <a:r>
              <a:rPr lang="es-ES_tradnl" dirty="0" smtClean="0"/>
              <a:t>IV.- Las </a:t>
            </a:r>
            <a:r>
              <a:rPr lang="es-ES_tradnl" dirty="0"/>
              <a:t>sesiones deberán ser comunicadas a los asociados como mínimo con veinte días hábiles de anticipación a través del organismo estatal de desarrollo municipal anfitrión o el Consejo Directivo. La convocatoria será realizada por cualquier medio escrito o electrónico, con el respectivo acuse de recibo y confirmación en su caso.</a:t>
            </a:r>
            <a:endParaRPr lang="es-MX" dirty="0"/>
          </a:p>
          <a:p>
            <a:pPr lvl="0"/>
            <a:endParaRPr lang="es-MX" dirty="0"/>
          </a:p>
        </p:txBody>
      </p:sp>
    </p:spTree>
    <p:extLst>
      <p:ext uri="{BB962C8B-B14F-4D97-AF65-F5344CB8AC3E}">
        <p14:creationId xmlns:p14="http://schemas.microsoft.com/office/powerpoint/2010/main" val="2246881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66700" y="547788"/>
            <a:ext cx="7594600" cy="4247317"/>
          </a:xfrm>
          <a:prstGeom prst="rect">
            <a:avLst/>
          </a:prstGeom>
        </p:spPr>
        <p:txBody>
          <a:bodyPr wrap="square">
            <a:spAutoFit/>
          </a:bodyPr>
          <a:lstStyle/>
          <a:p>
            <a:pPr lvl="0"/>
            <a:r>
              <a:rPr lang="es-ES_tradnl" dirty="0" smtClean="0"/>
              <a:t>V.- La </a:t>
            </a:r>
            <a:r>
              <a:rPr lang="es-ES_tradnl" dirty="0"/>
              <a:t>convocatoria deberá ser emitida por el Presidente de la Asociación a través del Coordinador Técnico o a solicitud del veinte por ciento de los Asociados.</a:t>
            </a:r>
            <a:endParaRPr lang="es-MX" dirty="0"/>
          </a:p>
          <a:p>
            <a:pPr lvl="0"/>
            <a:endParaRPr lang="es-ES_tradnl" dirty="0" smtClean="0"/>
          </a:p>
          <a:p>
            <a:pPr lvl="0"/>
            <a:r>
              <a:rPr lang="es-ES_tradnl" dirty="0" smtClean="0"/>
              <a:t>VI.- La </a:t>
            </a:r>
            <a:r>
              <a:rPr lang="es-ES_tradnl" dirty="0"/>
              <a:t>convocatoria deberá señalar el lugar, la fecha y la hora de la sesión, y se propondrán los puntos del orden del día.</a:t>
            </a:r>
            <a:endParaRPr lang="es-MX" dirty="0"/>
          </a:p>
          <a:p>
            <a:endParaRPr lang="es-ES_tradnl" dirty="0" smtClean="0"/>
          </a:p>
          <a:p>
            <a:r>
              <a:rPr lang="es-ES_tradnl" dirty="0" smtClean="0"/>
              <a:t>VII.- Siempre </a:t>
            </a:r>
            <a:r>
              <a:rPr lang="es-ES_tradnl" dirty="0"/>
              <a:t>deberá incluirse en el orden del día de las sesiones ordinarias, la minuta de la sesión anterior, la fecha para la siguiente sesión y los informes de actividades del Presidente y Coordinador Administrativo.</a:t>
            </a:r>
            <a:endParaRPr lang="es-MX" dirty="0"/>
          </a:p>
          <a:p>
            <a:pPr lvl="0"/>
            <a:endParaRPr lang="es-ES_tradnl" dirty="0" smtClean="0"/>
          </a:p>
          <a:p>
            <a:pPr lvl="0"/>
            <a:r>
              <a:rPr lang="es-ES_tradnl" dirty="0" smtClean="0"/>
              <a:t>VIII.- Para </a:t>
            </a:r>
            <a:r>
              <a:rPr lang="es-ES_tradnl" dirty="0"/>
              <a:t>que una sesión ordinaria de la Asamblea General debidamente convocada se considere legal y estatutariamente reunida en primera convocatoria, será necesario que concurran a ella, por lo menos la mitad más uno de los asociados.</a:t>
            </a:r>
            <a:endParaRPr lang="es-MX" dirty="0"/>
          </a:p>
        </p:txBody>
      </p:sp>
      <p:sp>
        <p:nvSpPr>
          <p:cNvPr id="6" name="5 Rectángulo"/>
          <p:cNvSpPr/>
          <p:nvPr/>
        </p:nvSpPr>
        <p:spPr>
          <a:xfrm>
            <a:off x="266700" y="4860669"/>
            <a:ext cx="8572500" cy="923330"/>
          </a:xfrm>
          <a:prstGeom prst="rect">
            <a:avLst/>
          </a:prstGeom>
        </p:spPr>
        <p:txBody>
          <a:bodyPr wrap="square">
            <a:spAutoFit/>
          </a:bodyPr>
          <a:lstStyle/>
          <a:p>
            <a:r>
              <a:rPr lang="es-ES_tradnl" dirty="0"/>
              <a:t>En caso de no reunirse, se procederá a una segunda convocatoria dentro de los siguientes quince días hábiles, y se requerirá de la asistencia de por lo menos una tercera parte de los asociados activos.</a:t>
            </a:r>
            <a:endParaRPr lang="es-MX" dirty="0"/>
          </a:p>
        </p:txBody>
      </p:sp>
    </p:spTree>
    <p:extLst>
      <p:ext uri="{BB962C8B-B14F-4D97-AF65-F5344CB8AC3E}">
        <p14:creationId xmlns:p14="http://schemas.microsoft.com/office/powerpoint/2010/main" val="978927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44500" y="659537"/>
            <a:ext cx="6845300" cy="1200329"/>
          </a:xfrm>
          <a:prstGeom prst="rect">
            <a:avLst/>
          </a:prstGeom>
        </p:spPr>
        <p:txBody>
          <a:bodyPr wrap="square">
            <a:spAutoFit/>
          </a:bodyPr>
          <a:lstStyle/>
          <a:p>
            <a:r>
              <a:rPr lang="es-ES" dirty="0"/>
              <a:t>En caso de que no se reúnan los asistentes solicitados para la segunda convocatoria, se procederá a hacer una tercera citación dentro de los quince días naturales, esta última se considerará legal y estatutariamente instalada con los asociados que concurran</a:t>
            </a:r>
            <a:endParaRPr lang="es-MX" dirty="0"/>
          </a:p>
        </p:txBody>
      </p:sp>
      <p:sp>
        <p:nvSpPr>
          <p:cNvPr id="5" name="4 Rectángulo"/>
          <p:cNvSpPr/>
          <p:nvPr/>
        </p:nvSpPr>
        <p:spPr>
          <a:xfrm>
            <a:off x="444500" y="2577743"/>
            <a:ext cx="7658100" cy="3139321"/>
          </a:xfrm>
          <a:prstGeom prst="rect">
            <a:avLst/>
          </a:prstGeom>
        </p:spPr>
        <p:txBody>
          <a:bodyPr wrap="square">
            <a:spAutoFit/>
          </a:bodyPr>
          <a:lstStyle/>
          <a:p>
            <a:r>
              <a:rPr lang="es-MX" b="1" dirty="0"/>
              <a:t>ART</a:t>
            </a:r>
            <a:r>
              <a:rPr lang="es-ES_tradnl" b="1" dirty="0"/>
              <a:t>Í</a:t>
            </a:r>
            <a:r>
              <a:rPr lang="pt-PT" b="1" dirty="0"/>
              <a:t>CULO 15. SESIONES EXTRAORDINARIAS DE LA ASAMBLEA. </a:t>
            </a:r>
            <a:r>
              <a:rPr lang="es-ES_tradnl" dirty="0"/>
              <a:t>La Asamblea General podrá sesionar de manera extraordinaria siempre que sea necesario, para tal efecto se deberá convocar bajo el mismo mecanismo que opera para las sesiones ordinarias.</a:t>
            </a:r>
            <a:endParaRPr lang="es-MX" dirty="0"/>
          </a:p>
          <a:p>
            <a:r>
              <a:rPr lang="es-MX" dirty="0"/>
              <a:t> </a:t>
            </a:r>
          </a:p>
          <a:p>
            <a:r>
              <a:rPr lang="es-ES_tradnl" dirty="0"/>
              <a:t>Para que se realice una sesión extraordinaria de la Asamblea General en primera convocatoria será necesaria la asistencia del cincuenta por ciento más uno de los asociados activos. En segunda convocatoria, se considerará legalmente instalada cuando concurran por lo menos una tercera parte de los asociados activos. Los periodos entre convocatoria y convocatoria será</a:t>
            </a:r>
            <a:r>
              <a:rPr lang="es-MX" dirty="0"/>
              <a:t>n id</a:t>
            </a:r>
            <a:r>
              <a:rPr lang="es-ES_tradnl" dirty="0" err="1"/>
              <a:t>énticos</a:t>
            </a:r>
            <a:r>
              <a:rPr lang="es-ES_tradnl" dirty="0"/>
              <a:t> a los establecidos para la sesión</a:t>
            </a:r>
            <a:r>
              <a:rPr lang="it-IT" dirty="0"/>
              <a:t> ordinaria.</a:t>
            </a:r>
            <a:endParaRPr lang="es-MX" dirty="0"/>
          </a:p>
        </p:txBody>
      </p:sp>
    </p:spTree>
    <p:extLst>
      <p:ext uri="{BB962C8B-B14F-4D97-AF65-F5344CB8AC3E}">
        <p14:creationId xmlns:p14="http://schemas.microsoft.com/office/powerpoint/2010/main" val="3292879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3200" y="623988"/>
            <a:ext cx="7086600" cy="1477328"/>
          </a:xfrm>
          <a:prstGeom prst="rect">
            <a:avLst/>
          </a:prstGeom>
        </p:spPr>
        <p:txBody>
          <a:bodyPr wrap="square">
            <a:spAutoFit/>
          </a:bodyPr>
          <a:lstStyle/>
          <a:p>
            <a:r>
              <a:rPr lang="es-MX" b="1" dirty="0"/>
              <a:t>ART</a:t>
            </a:r>
            <a:r>
              <a:rPr lang="es-ES_tradnl" b="1" dirty="0"/>
              <a:t>Í</a:t>
            </a:r>
            <a:r>
              <a:rPr lang="pt-PT" b="1" dirty="0"/>
              <a:t>CULO 16. SUSPENSI</a:t>
            </a:r>
            <a:r>
              <a:rPr lang="es-ES_tradnl" b="1" dirty="0"/>
              <a:t>Ó</a:t>
            </a:r>
            <a:r>
              <a:rPr lang="es-MX" b="1" dirty="0"/>
              <a:t>N DE ASAMBLEA. </a:t>
            </a:r>
            <a:r>
              <a:rPr lang="es-ES_tradnl" dirty="0"/>
              <a:t>Si el día en que se celebre una Asamblea, no se trataron todos los puntos del orden del día, por acuerdo de la mayoría de los asociados presentes, podrá suspenderse para proseguir otro día u otros días sin necesidad de nueva convocatoria.</a:t>
            </a:r>
            <a:endParaRPr lang="es-MX" dirty="0"/>
          </a:p>
          <a:p>
            <a:r>
              <a:rPr lang="es-MX" b="1" dirty="0"/>
              <a:t> </a:t>
            </a:r>
            <a:endParaRPr lang="es-MX" dirty="0"/>
          </a:p>
        </p:txBody>
      </p:sp>
      <p:sp>
        <p:nvSpPr>
          <p:cNvPr id="5" name="4 Rectángulo"/>
          <p:cNvSpPr/>
          <p:nvPr/>
        </p:nvSpPr>
        <p:spPr>
          <a:xfrm>
            <a:off x="203200" y="2246343"/>
            <a:ext cx="7937500" cy="3970318"/>
          </a:xfrm>
          <a:prstGeom prst="rect">
            <a:avLst/>
          </a:prstGeom>
        </p:spPr>
        <p:txBody>
          <a:bodyPr wrap="square">
            <a:spAutoFit/>
          </a:bodyPr>
          <a:lstStyle/>
          <a:p>
            <a:r>
              <a:rPr lang="es-MX" b="1" dirty="0"/>
              <a:t>ART</a:t>
            </a:r>
            <a:r>
              <a:rPr lang="es-ES_tradnl" b="1" dirty="0"/>
              <a:t>Í</a:t>
            </a:r>
            <a:r>
              <a:rPr lang="pt-PT" b="1" dirty="0"/>
              <a:t>CULO 17. ACUERDOS Y ACTAS. </a:t>
            </a:r>
            <a:r>
              <a:rPr lang="es-ES_tradnl" dirty="0"/>
              <a:t>Los acuerdos de la Asamblea General obligan a todos los asociados presentes y ausentes. </a:t>
            </a:r>
            <a:endParaRPr lang="es-MX" dirty="0"/>
          </a:p>
          <a:p>
            <a:r>
              <a:rPr lang="es-MX" dirty="0"/>
              <a:t> </a:t>
            </a:r>
          </a:p>
          <a:p>
            <a:r>
              <a:rPr lang="es-ES_tradnl" dirty="0"/>
              <a:t>Se requiere el voto unánime de los asistentes para tomar decisiones en la Asamblea respecto de los siguientes temas:</a:t>
            </a:r>
            <a:endParaRPr lang="es-MX" dirty="0"/>
          </a:p>
          <a:p>
            <a:pPr lvl="0"/>
            <a:r>
              <a:rPr lang="es-ES_tradnl" dirty="0" smtClean="0"/>
              <a:t>I.- Disolución </a:t>
            </a:r>
            <a:r>
              <a:rPr lang="es-ES_tradnl" dirty="0"/>
              <a:t>de la Asociación;</a:t>
            </a:r>
            <a:endParaRPr lang="es-MX" dirty="0"/>
          </a:p>
          <a:p>
            <a:pPr lvl="0"/>
            <a:endParaRPr lang="es-ES_tradnl" dirty="0" smtClean="0"/>
          </a:p>
          <a:p>
            <a:pPr lvl="0"/>
            <a:r>
              <a:rPr lang="es-ES_tradnl" dirty="0" smtClean="0"/>
              <a:t>II.- Cambio </a:t>
            </a:r>
            <a:r>
              <a:rPr lang="es-ES_tradnl" dirty="0"/>
              <a:t>de objeto de la Asociación;</a:t>
            </a:r>
            <a:endParaRPr lang="es-MX" dirty="0"/>
          </a:p>
          <a:p>
            <a:pPr lvl="0"/>
            <a:endParaRPr lang="es-ES_tradnl" dirty="0" smtClean="0"/>
          </a:p>
          <a:p>
            <a:pPr lvl="0"/>
            <a:r>
              <a:rPr lang="es-ES_tradnl" dirty="0" smtClean="0"/>
              <a:t>III.- Fusión </a:t>
            </a:r>
            <a:r>
              <a:rPr lang="es-ES_tradnl" dirty="0"/>
              <a:t>con otra u otras Asociaciones.</a:t>
            </a:r>
            <a:endParaRPr lang="es-MX" dirty="0"/>
          </a:p>
          <a:p>
            <a:r>
              <a:rPr lang="es-ES_tradnl" dirty="0"/>
              <a:t> </a:t>
            </a:r>
            <a:endParaRPr lang="es-MX" dirty="0"/>
          </a:p>
          <a:p>
            <a:r>
              <a:rPr lang="es-ES_tradnl" dirty="0"/>
              <a:t>Los acuerdos que impliquen un posicionamiento externo y público deberán ser aprobadas por las dos terceras partes de los asociados presentes.</a:t>
            </a:r>
            <a:endParaRPr lang="es-MX" dirty="0"/>
          </a:p>
          <a:p>
            <a:r>
              <a:rPr lang="es-MX" dirty="0"/>
              <a:t> </a:t>
            </a:r>
          </a:p>
        </p:txBody>
      </p:sp>
    </p:spTree>
    <p:extLst>
      <p:ext uri="{BB962C8B-B14F-4D97-AF65-F5344CB8AC3E}">
        <p14:creationId xmlns:p14="http://schemas.microsoft.com/office/powerpoint/2010/main" val="21200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6400" y="531336"/>
            <a:ext cx="6642100" cy="1200329"/>
          </a:xfrm>
          <a:prstGeom prst="rect">
            <a:avLst/>
          </a:prstGeom>
        </p:spPr>
        <p:txBody>
          <a:bodyPr wrap="square">
            <a:spAutoFit/>
          </a:bodyPr>
          <a:lstStyle/>
          <a:p>
            <a:r>
              <a:rPr lang="es-ES_tradnl" dirty="0"/>
              <a:t>Las resoluciones que no requieran una mayoría calificada o</a:t>
            </a:r>
            <a:r>
              <a:rPr lang="es-MX" dirty="0"/>
              <a:t> unánime, se tomarán</a:t>
            </a:r>
            <a:r>
              <a:rPr lang="es-ES_tradnl" dirty="0"/>
              <a:t> por decisión de la mitad más uno de los asociados presente, en caso de empate el Presidente en turno tendrá voto de calidad.</a:t>
            </a:r>
            <a:endParaRPr lang="es-MX" dirty="0"/>
          </a:p>
        </p:txBody>
      </p:sp>
      <p:sp>
        <p:nvSpPr>
          <p:cNvPr id="5" name="4 Rectángulo"/>
          <p:cNvSpPr/>
          <p:nvPr/>
        </p:nvSpPr>
        <p:spPr>
          <a:xfrm>
            <a:off x="406400" y="1927642"/>
            <a:ext cx="8153400" cy="2585323"/>
          </a:xfrm>
          <a:prstGeom prst="rect">
            <a:avLst/>
          </a:prstGeom>
        </p:spPr>
        <p:txBody>
          <a:bodyPr wrap="square">
            <a:spAutoFit/>
          </a:bodyPr>
          <a:lstStyle/>
          <a:p>
            <a:r>
              <a:rPr lang="es-ES_tradnl" dirty="0"/>
              <a:t>Las votaciones será</a:t>
            </a:r>
            <a:r>
              <a:rPr lang="es-MX" dirty="0"/>
              <a:t>n </a:t>
            </a:r>
            <a:r>
              <a:rPr lang="es-ES_tradnl" dirty="0"/>
              <a:t>públicas salvo aquellas que así determine la propia Asamblea. Los asociados que se retiren de una asamblea instalada o que no acudieron a la reanudación de la Asamblea suspendida, se entenderá que emite su voto en el mismo sentido del que manifieste la mayoría</a:t>
            </a:r>
            <a:r>
              <a:rPr lang="es-MX" dirty="0"/>
              <a:t> presente.</a:t>
            </a:r>
          </a:p>
          <a:p>
            <a:r>
              <a:rPr lang="es-MX" dirty="0"/>
              <a:t> </a:t>
            </a:r>
          </a:p>
          <a:p>
            <a:r>
              <a:rPr lang="es-ES_tradnl" dirty="0"/>
              <a:t>De toda sesión de Asamblea General se levantará acta que deberá ser firmada por todos los asistentes y deberá </a:t>
            </a:r>
            <a:r>
              <a:rPr lang="pt-PT" dirty="0"/>
              <a:t>estar acompa</a:t>
            </a:r>
            <a:r>
              <a:rPr lang="es-MX" dirty="0" err="1"/>
              <a:t>ñada</a:t>
            </a:r>
            <a:r>
              <a:rPr lang="es-ES_tradnl" dirty="0"/>
              <a:t> de una copia de la convocatoria, lista de asistencia y los documentos utilizados durante la sesión</a:t>
            </a:r>
            <a:r>
              <a:rPr lang="es-MX" dirty="0"/>
              <a:t>.</a:t>
            </a:r>
          </a:p>
          <a:p>
            <a:r>
              <a:rPr lang="es-MX" b="1" dirty="0"/>
              <a:t> </a:t>
            </a:r>
            <a:endParaRPr lang="es-MX" dirty="0"/>
          </a:p>
        </p:txBody>
      </p:sp>
      <p:sp>
        <p:nvSpPr>
          <p:cNvPr id="6" name="5 Rectángulo"/>
          <p:cNvSpPr/>
          <p:nvPr/>
        </p:nvSpPr>
        <p:spPr>
          <a:xfrm>
            <a:off x="406400" y="4576465"/>
            <a:ext cx="8305800" cy="1200329"/>
          </a:xfrm>
          <a:prstGeom prst="rect">
            <a:avLst/>
          </a:prstGeom>
        </p:spPr>
        <p:txBody>
          <a:bodyPr wrap="square">
            <a:spAutoFit/>
          </a:bodyPr>
          <a:lstStyle/>
          <a:p>
            <a:r>
              <a:rPr lang="es-MX" b="1" dirty="0"/>
              <a:t>ART</a:t>
            </a:r>
            <a:r>
              <a:rPr lang="es-ES_tradnl" b="1" dirty="0"/>
              <a:t>Í</a:t>
            </a:r>
            <a:r>
              <a:rPr lang="pt-PT" b="1" dirty="0"/>
              <a:t>CULO 18. INTEGRACI</a:t>
            </a:r>
            <a:r>
              <a:rPr lang="es-ES_tradnl" b="1" dirty="0"/>
              <a:t>Ó</a:t>
            </a:r>
            <a:r>
              <a:rPr lang="pt-PT" b="1" dirty="0"/>
              <a:t>N DEL CONSEJO DIRECTIVO. </a:t>
            </a:r>
            <a:r>
              <a:rPr lang="es-ES_tradnl" dirty="0"/>
              <a:t>El Consejo Directivo es el órgano de gobierno de la Asociación encargado de dar cumplimiento a los acuerdos emanados de la Asamblea de Asociados, mismo que podrá sesionar cuando lo considere conveniente.</a:t>
            </a:r>
            <a:endParaRPr lang="es-MX" dirty="0"/>
          </a:p>
        </p:txBody>
      </p:sp>
    </p:spTree>
    <p:extLst>
      <p:ext uri="{BB962C8B-B14F-4D97-AF65-F5344CB8AC3E}">
        <p14:creationId xmlns:p14="http://schemas.microsoft.com/office/powerpoint/2010/main" val="346293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20700" y="608737"/>
            <a:ext cx="5219700" cy="2585323"/>
          </a:xfrm>
          <a:prstGeom prst="rect">
            <a:avLst/>
          </a:prstGeom>
        </p:spPr>
        <p:txBody>
          <a:bodyPr wrap="square">
            <a:spAutoFit/>
          </a:bodyPr>
          <a:lstStyle/>
          <a:p>
            <a:r>
              <a:rPr lang="es-ES_tradnl" dirty="0"/>
              <a:t>El Consejo se integra de la siguiente manera:</a:t>
            </a:r>
            <a:endParaRPr lang="es-MX" dirty="0"/>
          </a:p>
          <a:p>
            <a:pPr lvl="0"/>
            <a:r>
              <a:rPr lang="es-ES_tradnl" dirty="0" smtClean="0"/>
              <a:t>I.- La </a:t>
            </a:r>
            <a:r>
              <a:rPr lang="es-ES_tradnl" dirty="0"/>
              <a:t>Presidencia;</a:t>
            </a:r>
            <a:endParaRPr lang="es-MX" dirty="0"/>
          </a:p>
          <a:p>
            <a:pPr lvl="0"/>
            <a:endParaRPr lang="es-ES_tradnl" dirty="0" smtClean="0"/>
          </a:p>
          <a:p>
            <a:pPr lvl="0"/>
            <a:r>
              <a:rPr lang="es-ES_tradnl" dirty="0" smtClean="0"/>
              <a:t>II.- Coordinación </a:t>
            </a:r>
            <a:r>
              <a:rPr lang="es-ES_tradnl" dirty="0"/>
              <a:t>Técnica;</a:t>
            </a:r>
            <a:endParaRPr lang="es-MX" dirty="0"/>
          </a:p>
          <a:p>
            <a:pPr lvl="0"/>
            <a:endParaRPr lang="es-ES_tradnl" dirty="0" smtClean="0"/>
          </a:p>
          <a:p>
            <a:pPr lvl="0"/>
            <a:r>
              <a:rPr lang="es-ES_tradnl" dirty="0" smtClean="0"/>
              <a:t>III.- Coordinación </a:t>
            </a:r>
            <a:r>
              <a:rPr lang="es-ES_tradnl" dirty="0"/>
              <a:t>Administrativa;</a:t>
            </a:r>
            <a:endParaRPr lang="es-MX" dirty="0"/>
          </a:p>
          <a:p>
            <a:pPr lvl="0"/>
            <a:endParaRPr lang="es-ES_tradnl" dirty="0" smtClean="0"/>
          </a:p>
          <a:p>
            <a:pPr lvl="0"/>
            <a:r>
              <a:rPr lang="es-ES_tradnl" dirty="0" smtClean="0"/>
              <a:t>VI.- Las </a:t>
            </a:r>
            <a:r>
              <a:rPr lang="es-ES_tradnl" dirty="0"/>
              <a:t>Coordinaciones Regionales;</a:t>
            </a:r>
            <a:endParaRPr lang="es-MX" dirty="0"/>
          </a:p>
          <a:p>
            <a:r>
              <a:rPr lang="es-MX" b="1" dirty="0"/>
              <a:t> </a:t>
            </a:r>
            <a:endParaRPr lang="es-MX" dirty="0"/>
          </a:p>
        </p:txBody>
      </p:sp>
      <p:sp>
        <p:nvSpPr>
          <p:cNvPr id="5" name="4 Rectángulo"/>
          <p:cNvSpPr/>
          <p:nvPr/>
        </p:nvSpPr>
        <p:spPr>
          <a:xfrm>
            <a:off x="520700" y="3287743"/>
            <a:ext cx="7886700" cy="2862322"/>
          </a:xfrm>
          <a:prstGeom prst="rect">
            <a:avLst/>
          </a:prstGeom>
        </p:spPr>
        <p:txBody>
          <a:bodyPr wrap="square">
            <a:spAutoFit/>
          </a:bodyPr>
          <a:lstStyle/>
          <a:p>
            <a:r>
              <a:rPr lang="es-MX" b="1" dirty="0"/>
              <a:t>ART</a:t>
            </a:r>
            <a:r>
              <a:rPr lang="es-ES_tradnl" b="1" dirty="0"/>
              <a:t>Í</a:t>
            </a:r>
            <a:r>
              <a:rPr lang="pt-PT" b="1" dirty="0"/>
              <a:t>CULO 19. ELECCI</a:t>
            </a:r>
            <a:r>
              <a:rPr lang="es-ES_tradnl" b="1" dirty="0"/>
              <a:t>Ó</a:t>
            </a:r>
            <a:r>
              <a:rPr lang="pt-PT" b="1" dirty="0"/>
              <a:t>N DE LOS MIEMBROS DEL CONSEJO DIRECTIVO. </a:t>
            </a:r>
            <a:r>
              <a:rPr lang="es-ES_tradnl" dirty="0"/>
              <a:t>Para ser miembro del Consejo Directivo será necesario tener la calidad de Asociado. Serán electos en sesión ordinaria de la Asamblea General en votación secreta. Se requiere obtener una votación del cincuenta por ciento más uno de los miembros presentes de la Asociación</a:t>
            </a:r>
            <a:r>
              <a:rPr lang="pt-PT" dirty="0"/>
              <a:t> para ocupar alg</a:t>
            </a:r>
            <a:r>
              <a:rPr lang="es-ES_tradnl" dirty="0" err="1"/>
              <a:t>ún</a:t>
            </a:r>
            <a:r>
              <a:rPr lang="es-ES_tradnl" dirty="0"/>
              <a:t> cargo.</a:t>
            </a:r>
            <a:endParaRPr lang="es-MX" dirty="0"/>
          </a:p>
          <a:p>
            <a:r>
              <a:rPr lang="es-MX" dirty="0"/>
              <a:t> </a:t>
            </a:r>
          </a:p>
          <a:p>
            <a:r>
              <a:rPr lang="es-ES_tradnl" dirty="0"/>
              <a:t>Los cargos del Consejo Directivo son honoríficos y durarán en su encargo hasta seis meses sin posibilidad de reelección inmediata. Lo anterior, sin menoscabo de que una vez concluido su encargo, puedan ser elegidos para desempañar otro dentro de la Asociación</a:t>
            </a:r>
            <a:r>
              <a:rPr lang="es-MX" dirty="0"/>
              <a:t>.</a:t>
            </a:r>
          </a:p>
        </p:txBody>
      </p:sp>
    </p:spTree>
    <p:extLst>
      <p:ext uri="{BB962C8B-B14F-4D97-AF65-F5344CB8AC3E}">
        <p14:creationId xmlns:p14="http://schemas.microsoft.com/office/powerpoint/2010/main" val="2823600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5600" y="556736"/>
            <a:ext cx="6921500" cy="923330"/>
          </a:xfrm>
          <a:prstGeom prst="rect">
            <a:avLst/>
          </a:prstGeom>
        </p:spPr>
        <p:txBody>
          <a:bodyPr wrap="square">
            <a:spAutoFit/>
          </a:bodyPr>
          <a:lstStyle/>
          <a:p>
            <a:r>
              <a:rPr lang="es-ES_tradnl" dirty="0"/>
              <a:t>Si por alguna circunstancia no puedan cumplir con su encargo, será elegido un sustituto para concluir con el periodo estatutario. Dicho sustituto podrá ser elegido en sesión</a:t>
            </a:r>
            <a:r>
              <a:rPr lang="es-MX" dirty="0"/>
              <a:t> extraordinaria.</a:t>
            </a:r>
          </a:p>
        </p:txBody>
      </p:sp>
      <p:sp>
        <p:nvSpPr>
          <p:cNvPr id="5" name="4 Rectángulo"/>
          <p:cNvSpPr/>
          <p:nvPr/>
        </p:nvSpPr>
        <p:spPr>
          <a:xfrm>
            <a:off x="355600" y="1832739"/>
            <a:ext cx="8496300" cy="1477328"/>
          </a:xfrm>
          <a:prstGeom prst="rect">
            <a:avLst/>
          </a:prstGeom>
        </p:spPr>
        <p:txBody>
          <a:bodyPr wrap="square">
            <a:spAutoFit/>
          </a:bodyPr>
          <a:lstStyle/>
          <a:p>
            <a:r>
              <a:rPr lang="es-MX" b="1" dirty="0"/>
              <a:t>ART</a:t>
            </a:r>
            <a:r>
              <a:rPr lang="es-ES_tradnl" b="1" dirty="0"/>
              <a:t>Í</a:t>
            </a:r>
            <a:r>
              <a:rPr lang="pt-PT" b="1" dirty="0"/>
              <a:t>CULO 20. FACULTADES Y OBLIGACIONES DE LA PRESIDENCIA.  </a:t>
            </a:r>
            <a:r>
              <a:rPr lang="es-ES_tradnl" dirty="0"/>
              <a:t>La presidencia se conformará por tres asociados quienes tendrán las facultades y obligaciones siguientes:</a:t>
            </a:r>
            <a:endParaRPr lang="es-MX" dirty="0"/>
          </a:p>
          <a:p>
            <a:r>
              <a:rPr lang="es-ES_tradnl" dirty="0"/>
              <a:t> </a:t>
            </a:r>
            <a:endParaRPr lang="es-MX" dirty="0"/>
          </a:p>
          <a:p>
            <a:pPr lvl="0"/>
            <a:r>
              <a:rPr lang="es-ES_tradnl" dirty="0" smtClean="0"/>
              <a:t>I.- Representar </a:t>
            </a:r>
            <a:r>
              <a:rPr lang="es-ES_tradnl" dirty="0"/>
              <a:t>a la Asociación  con la facultad que ésta le otorgue para realizar convenios y acuerdos que hayan sido sometidos previamente al acuerdo de la misma;</a:t>
            </a:r>
            <a:endParaRPr lang="es-MX" dirty="0"/>
          </a:p>
        </p:txBody>
      </p:sp>
      <p:sp>
        <p:nvSpPr>
          <p:cNvPr id="6" name="5 Rectángulo"/>
          <p:cNvSpPr/>
          <p:nvPr/>
        </p:nvSpPr>
        <p:spPr>
          <a:xfrm>
            <a:off x="355600" y="3361541"/>
            <a:ext cx="8496300" cy="2862322"/>
          </a:xfrm>
          <a:prstGeom prst="rect">
            <a:avLst/>
          </a:prstGeom>
        </p:spPr>
        <p:txBody>
          <a:bodyPr wrap="square">
            <a:spAutoFit/>
          </a:bodyPr>
          <a:lstStyle/>
          <a:p>
            <a:pPr lvl="0"/>
            <a:r>
              <a:rPr lang="es-ES_tradnl" dirty="0" smtClean="0"/>
              <a:t>II.- Presidir </a:t>
            </a:r>
            <a:r>
              <a:rPr lang="es-ES_tradnl" dirty="0"/>
              <a:t>las asambleas ordinarias y extraordinarias , cuidando que se desarrollen conforme al orden del día, con mesura, respeto y corrección;</a:t>
            </a:r>
            <a:endParaRPr lang="es-MX" dirty="0"/>
          </a:p>
          <a:p>
            <a:pPr lvl="0"/>
            <a:endParaRPr lang="es-ES_tradnl" dirty="0" smtClean="0"/>
          </a:p>
          <a:p>
            <a:pPr lvl="0"/>
            <a:r>
              <a:rPr lang="es-ES_tradnl" dirty="0" smtClean="0"/>
              <a:t>III.- Cumplir </a:t>
            </a:r>
            <a:r>
              <a:rPr lang="es-ES_tradnl" dirty="0"/>
              <a:t>y hacer cumplir los acuerdos decretados por la Asamblea General;</a:t>
            </a:r>
            <a:endParaRPr lang="es-MX" dirty="0"/>
          </a:p>
          <a:p>
            <a:pPr lvl="0"/>
            <a:endParaRPr lang="es-ES_tradnl" dirty="0" smtClean="0"/>
          </a:p>
          <a:p>
            <a:pPr lvl="0"/>
            <a:r>
              <a:rPr lang="es-ES_tradnl" dirty="0" smtClean="0"/>
              <a:t>IV.- Ejercer </a:t>
            </a:r>
            <a:r>
              <a:rPr lang="es-ES_tradnl" dirty="0"/>
              <a:t>los presupuestos aprobados por la Asamblea General;</a:t>
            </a:r>
            <a:endParaRPr lang="es-MX" dirty="0"/>
          </a:p>
          <a:p>
            <a:pPr lvl="0"/>
            <a:endParaRPr lang="es-ES_tradnl" dirty="0" smtClean="0"/>
          </a:p>
          <a:p>
            <a:pPr lvl="0"/>
            <a:r>
              <a:rPr lang="es-ES_tradnl" dirty="0" smtClean="0"/>
              <a:t>V.- Otorgar</a:t>
            </a:r>
            <a:r>
              <a:rPr lang="es-ES_tradnl" dirty="0"/>
              <a:t>, junto con la Coordinación Administrativa, el visto bueno de los ingresos y egreso de Asociación;</a:t>
            </a:r>
            <a:endParaRPr lang="es-MX" dirty="0"/>
          </a:p>
          <a:p>
            <a:pPr lvl="0"/>
            <a:endParaRPr lang="es-ES_tradnl" dirty="0" smtClean="0"/>
          </a:p>
        </p:txBody>
      </p:sp>
    </p:spTree>
    <p:extLst>
      <p:ext uri="{BB962C8B-B14F-4D97-AF65-F5344CB8AC3E}">
        <p14:creationId xmlns:p14="http://schemas.microsoft.com/office/powerpoint/2010/main" val="1461580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82600" y="503366"/>
            <a:ext cx="5727700" cy="646331"/>
          </a:xfrm>
          <a:prstGeom prst="rect">
            <a:avLst/>
          </a:prstGeom>
        </p:spPr>
        <p:txBody>
          <a:bodyPr wrap="square">
            <a:spAutoFit/>
          </a:bodyPr>
          <a:lstStyle/>
          <a:p>
            <a:pPr algn="ctr"/>
            <a:r>
              <a:rPr lang="es-MX" b="1" dirty="0"/>
              <a:t>ASOCIACI</a:t>
            </a:r>
            <a:r>
              <a:rPr lang="es-ES_tradnl" b="1" dirty="0"/>
              <a:t>Ó</a:t>
            </a:r>
            <a:r>
              <a:rPr lang="es-MX" b="1" dirty="0"/>
              <a:t>N MEXICANA DE ORGANISMOS ESTATALES DE </a:t>
            </a:r>
            <a:endParaRPr lang="es-MX" dirty="0"/>
          </a:p>
          <a:p>
            <a:pPr algn="ctr"/>
            <a:r>
              <a:rPr lang="pt-PT" b="1" dirty="0"/>
              <a:t>DESARROLLO MUNICIPAL (AMEXMUN).</a:t>
            </a:r>
            <a:endParaRPr lang="es-MX" dirty="0"/>
          </a:p>
        </p:txBody>
      </p:sp>
      <p:sp>
        <p:nvSpPr>
          <p:cNvPr id="3" name="2 Rectángulo"/>
          <p:cNvSpPr/>
          <p:nvPr/>
        </p:nvSpPr>
        <p:spPr>
          <a:xfrm>
            <a:off x="190500" y="1263621"/>
            <a:ext cx="7594600" cy="923330"/>
          </a:xfrm>
          <a:prstGeom prst="rect">
            <a:avLst/>
          </a:prstGeom>
        </p:spPr>
        <p:txBody>
          <a:bodyPr wrap="square">
            <a:spAutoFit/>
          </a:bodyPr>
          <a:lstStyle/>
          <a:p>
            <a:r>
              <a:rPr lang="es-MX" dirty="0"/>
              <a:t>(Las propuestas de adiciones o modificaciones realizadas por los Estados se marcaron con colores diferentes para diferenciarlos, color AZUL para el Estado de San Luis Potosí y VERDE para el Estado de Hidalgo</a:t>
            </a:r>
            <a:r>
              <a:rPr lang="es-MX" dirty="0" smtClean="0"/>
              <a:t>)</a:t>
            </a:r>
            <a:endParaRPr lang="es-MX" dirty="0"/>
          </a:p>
        </p:txBody>
      </p:sp>
      <p:sp>
        <p:nvSpPr>
          <p:cNvPr id="5" name="4 Rectángulo"/>
          <p:cNvSpPr/>
          <p:nvPr/>
        </p:nvSpPr>
        <p:spPr>
          <a:xfrm>
            <a:off x="292100" y="3858905"/>
            <a:ext cx="8661400" cy="2585323"/>
          </a:xfrm>
          <a:prstGeom prst="rect">
            <a:avLst/>
          </a:prstGeom>
        </p:spPr>
        <p:txBody>
          <a:bodyPr wrap="square">
            <a:spAutoFit/>
          </a:bodyPr>
          <a:lstStyle/>
          <a:p>
            <a:r>
              <a:rPr lang="es-MX" dirty="0">
                <a:solidFill>
                  <a:srgbClr val="0070C0"/>
                </a:solidFill>
              </a:rPr>
              <a:t>DENOMINACIÓN, OBJETO, DOMICILIO, DURACIÓN Y NACIONALIDAD </a:t>
            </a:r>
            <a:r>
              <a:rPr lang="es-ES_tradnl" dirty="0">
                <a:solidFill>
                  <a:srgbClr val="0070C0"/>
                </a:solidFill>
              </a:rPr>
              <a:t>(Adición propuesta por el Estado de San Luis Potosí, 27 de julio de 2015).</a:t>
            </a:r>
            <a:endParaRPr lang="es-MX" dirty="0">
              <a:solidFill>
                <a:srgbClr val="0070C0"/>
              </a:solidFill>
            </a:endParaRPr>
          </a:p>
          <a:p>
            <a:r>
              <a:rPr lang="es-MX" b="1" dirty="0"/>
              <a:t> </a:t>
            </a:r>
            <a:endParaRPr lang="es-MX" dirty="0"/>
          </a:p>
          <a:p>
            <a:r>
              <a:rPr lang="es-MX" b="1" dirty="0"/>
              <a:t>ART</a:t>
            </a:r>
            <a:r>
              <a:rPr lang="es-ES_tradnl" b="1" dirty="0"/>
              <a:t>Í</a:t>
            </a:r>
            <a:r>
              <a:rPr lang="pt-PT" b="1" dirty="0"/>
              <a:t>CULO 1. NATURALEZA Y DENOMINACI</a:t>
            </a:r>
            <a:r>
              <a:rPr lang="es-ES_tradnl" b="1" dirty="0"/>
              <a:t>Ó</a:t>
            </a:r>
            <a:r>
              <a:rPr lang="es-MX" b="1" dirty="0"/>
              <a:t>N</a:t>
            </a:r>
            <a:r>
              <a:rPr lang="es-MX" b="1" dirty="0" smtClean="0"/>
              <a:t>.</a:t>
            </a:r>
          </a:p>
          <a:p>
            <a:endParaRPr lang="es-MX" b="1" dirty="0"/>
          </a:p>
          <a:p>
            <a:r>
              <a:rPr lang="es-MX" b="1" dirty="0" smtClean="0"/>
              <a:t> </a:t>
            </a:r>
            <a:r>
              <a:rPr lang="es-ES_tradnl" dirty="0"/>
              <a:t>La Asociación Civil es sin fines de lucro, constituida de manera libre y por voluntad expresa de los titulares de los organismos estatales de desarrollo municipal. Su denominación es “</a:t>
            </a:r>
            <a:r>
              <a:rPr lang="es-MX" dirty="0"/>
              <a:t>Asociación</a:t>
            </a:r>
            <a:r>
              <a:rPr lang="es-ES_tradnl" dirty="0"/>
              <a:t> Mexicana de Organismos Estatales de Desarrollo Municipal A.C. Asimismo podrá utilizarse el nombre “</a:t>
            </a:r>
            <a:r>
              <a:rPr lang="it-IT" dirty="0"/>
              <a:t>AMEXMUN, A.C.</a:t>
            </a:r>
            <a:r>
              <a:rPr lang="es-ES_tradnl" dirty="0"/>
              <a:t>”</a:t>
            </a:r>
            <a:endParaRPr lang="es-MX" dirty="0"/>
          </a:p>
        </p:txBody>
      </p:sp>
      <p:sp>
        <p:nvSpPr>
          <p:cNvPr id="6" name="5 Rectángulo"/>
          <p:cNvSpPr/>
          <p:nvPr/>
        </p:nvSpPr>
        <p:spPr>
          <a:xfrm>
            <a:off x="2616200" y="2371636"/>
            <a:ext cx="4572000" cy="1200329"/>
          </a:xfrm>
          <a:prstGeom prst="rect">
            <a:avLst/>
          </a:prstGeom>
        </p:spPr>
        <p:txBody>
          <a:bodyPr>
            <a:spAutoFit/>
          </a:bodyPr>
          <a:lstStyle/>
          <a:p>
            <a:pPr algn="ctr"/>
            <a:r>
              <a:rPr lang="es-MX" b="1" dirty="0"/>
              <a:t>ESTATUTO</a:t>
            </a:r>
            <a:endParaRPr lang="es-MX" dirty="0"/>
          </a:p>
          <a:p>
            <a:pPr algn="ctr"/>
            <a:r>
              <a:rPr lang="es-MX" b="1" dirty="0"/>
              <a:t> </a:t>
            </a:r>
            <a:endParaRPr lang="es-MX" dirty="0"/>
          </a:p>
          <a:p>
            <a:pPr algn="ctr"/>
            <a:r>
              <a:rPr lang="es-MX" b="1" dirty="0"/>
              <a:t>CAP</a:t>
            </a:r>
            <a:r>
              <a:rPr lang="es-ES_tradnl" b="1" dirty="0"/>
              <a:t>Í</a:t>
            </a:r>
            <a:r>
              <a:rPr lang="pt-PT" b="1" dirty="0"/>
              <a:t>TULO I</a:t>
            </a:r>
            <a:endParaRPr lang="es-MX" dirty="0"/>
          </a:p>
          <a:p>
            <a:pPr algn="ctr"/>
            <a:r>
              <a:rPr lang="es-MX" b="1" dirty="0"/>
              <a:t>DISPOSICIONES GENERALES</a:t>
            </a:r>
            <a:endParaRPr lang="es-MX" dirty="0"/>
          </a:p>
        </p:txBody>
      </p:sp>
    </p:spTree>
    <p:extLst>
      <p:ext uri="{BB962C8B-B14F-4D97-AF65-F5344CB8AC3E}">
        <p14:creationId xmlns:p14="http://schemas.microsoft.com/office/powerpoint/2010/main" val="36028302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7200" y="632748"/>
            <a:ext cx="7010400" cy="5632311"/>
          </a:xfrm>
          <a:prstGeom prst="rect">
            <a:avLst/>
          </a:prstGeom>
        </p:spPr>
        <p:txBody>
          <a:bodyPr wrap="square">
            <a:spAutoFit/>
          </a:bodyPr>
          <a:lstStyle/>
          <a:p>
            <a:r>
              <a:rPr lang="es-ES_tradnl" dirty="0"/>
              <a:t>V.I- Recibir las solicitudes de admisión de nuevos asociados y someterlas a consideración de la Asamblea General;</a:t>
            </a:r>
            <a:endParaRPr lang="es-MX" dirty="0"/>
          </a:p>
          <a:p>
            <a:pPr lvl="0"/>
            <a:endParaRPr lang="es-ES_tradnl" dirty="0" smtClean="0"/>
          </a:p>
          <a:p>
            <a:pPr lvl="0"/>
            <a:r>
              <a:rPr lang="es-ES_tradnl" dirty="0" smtClean="0"/>
              <a:t>VII.- Asistir </a:t>
            </a:r>
            <a:r>
              <a:rPr lang="es-ES_tradnl" dirty="0"/>
              <a:t>a las sesiones de trabajo con voto de calidad, en caso de que se registre un empate en las votaciones;</a:t>
            </a:r>
            <a:endParaRPr lang="es-MX" dirty="0"/>
          </a:p>
          <a:p>
            <a:pPr lvl="0"/>
            <a:endParaRPr lang="es-ES_tradnl" dirty="0" smtClean="0"/>
          </a:p>
          <a:p>
            <a:pPr lvl="0"/>
            <a:r>
              <a:rPr lang="es-ES_tradnl" dirty="0" smtClean="0"/>
              <a:t>VIII.- Elaborar </a:t>
            </a:r>
            <a:r>
              <a:rPr lang="es-ES_tradnl" dirty="0"/>
              <a:t>el informe anual de las acciones realizadas por la Asociación y presentarlo a la Asamblea a General;</a:t>
            </a:r>
            <a:endParaRPr lang="es-MX" dirty="0"/>
          </a:p>
          <a:p>
            <a:pPr lvl="0"/>
            <a:endParaRPr lang="es-ES_tradnl" dirty="0" smtClean="0"/>
          </a:p>
          <a:p>
            <a:pPr lvl="0"/>
            <a:r>
              <a:rPr lang="es-ES_tradnl" dirty="0" smtClean="0"/>
              <a:t>IX.- Requerir </a:t>
            </a:r>
            <a:r>
              <a:rPr lang="es-ES_tradnl" dirty="0"/>
              <a:t>y obtener de la Coordinación Técnica, los informes financieros, documentos contables y comprobantes de gastos de la </a:t>
            </a:r>
            <a:r>
              <a:rPr lang="es-ES_tradnl" dirty="0" smtClean="0"/>
              <a:t> Asociación</a:t>
            </a:r>
            <a:r>
              <a:rPr lang="es-ES_tradnl" dirty="0"/>
              <a:t>, en cualquier momento del ejercicio fiscal;</a:t>
            </a:r>
            <a:endParaRPr lang="es-MX" dirty="0"/>
          </a:p>
          <a:p>
            <a:pPr lvl="0"/>
            <a:endParaRPr lang="es-ES_tradnl" dirty="0" smtClean="0"/>
          </a:p>
          <a:p>
            <a:pPr lvl="0"/>
            <a:r>
              <a:rPr lang="es-ES_tradnl" dirty="0" smtClean="0"/>
              <a:t>X.- Representar  </a:t>
            </a:r>
            <a:r>
              <a:rPr lang="es-ES_tradnl" dirty="0"/>
              <a:t>a la Asociación con poder general para pleitos y cobranzas, con todas las facultades generales y las especiales que requieran cláusula especial conforme a la ley sin limitación alguna. </a:t>
            </a:r>
            <a:endParaRPr lang="es-ES_tradnl" dirty="0" smtClean="0"/>
          </a:p>
          <a:p>
            <a:pPr lvl="0"/>
            <a:r>
              <a:rPr lang="es-ES_tradnl" dirty="0" smtClean="0"/>
              <a:t>En </a:t>
            </a:r>
            <a:r>
              <a:rPr lang="es-ES_tradnl" dirty="0"/>
              <a:t>consecuencia podrá intentar toda clase de procedimientos; excepciones y todo género de defensas civiles, penales, administrativos y de cualquier otro orden ante toda clase de autoridades; funcionarios y oficinas públicas</a:t>
            </a:r>
            <a:r>
              <a:rPr lang="es-ES_tradnl" dirty="0" smtClean="0"/>
              <a:t>.</a:t>
            </a:r>
            <a:endParaRPr lang="es-MX" dirty="0"/>
          </a:p>
        </p:txBody>
      </p:sp>
    </p:spTree>
    <p:extLst>
      <p:ext uri="{BB962C8B-B14F-4D97-AF65-F5344CB8AC3E}">
        <p14:creationId xmlns:p14="http://schemas.microsoft.com/office/powerpoint/2010/main" val="288324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0500" y="886242"/>
            <a:ext cx="7302500" cy="2585323"/>
          </a:xfrm>
          <a:prstGeom prst="rect">
            <a:avLst/>
          </a:prstGeom>
        </p:spPr>
        <p:txBody>
          <a:bodyPr wrap="square">
            <a:spAutoFit/>
          </a:bodyPr>
          <a:lstStyle/>
          <a:p>
            <a:pPr lvl="0"/>
            <a:r>
              <a:rPr lang="es-ES_tradnl" dirty="0" smtClean="0"/>
              <a:t>XI.- Celebrar </a:t>
            </a:r>
            <a:r>
              <a:rPr lang="es-ES_tradnl" dirty="0"/>
              <a:t>acuerdos con instituciones académicas, sociedad civil, organizaciones internacionales y gobiernos nacionales y extranjeros previa autorización de la Asamblea General</a:t>
            </a:r>
            <a:r>
              <a:rPr lang="es-ES_tradnl" dirty="0" smtClean="0"/>
              <a:t>.</a:t>
            </a:r>
          </a:p>
          <a:p>
            <a:pPr lvl="0"/>
            <a:endParaRPr lang="es-MX" dirty="0"/>
          </a:p>
          <a:p>
            <a:pPr lvl="0"/>
            <a:r>
              <a:rPr lang="es-ES_tradnl" dirty="0" smtClean="0"/>
              <a:t>XII.- Escuchar </a:t>
            </a:r>
            <a:r>
              <a:rPr lang="es-ES_tradnl" dirty="0"/>
              <a:t>y, en caso de así considerarlo, acatar las recomendaciones del Consejo Consultivo y</a:t>
            </a:r>
            <a:r>
              <a:rPr lang="es-ES_tradnl" dirty="0" smtClean="0"/>
              <a:t>;</a:t>
            </a:r>
          </a:p>
          <a:p>
            <a:pPr lvl="0"/>
            <a:endParaRPr lang="es-ES_tradnl" dirty="0"/>
          </a:p>
          <a:p>
            <a:r>
              <a:rPr lang="es-ES_tradnl" dirty="0" smtClean="0"/>
              <a:t>XIII.- </a:t>
            </a:r>
            <a:r>
              <a:rPr lang="es-ES_tradnl" dirty="0"/>
              <a:t>Las demás que le encomiende la Asamblea General.</a:t>
            </a:r>
            <a:endParaRPr lang="es-MX" dirty="0"/>
          </a:p>
          <a:p>
            <a:pPr lvl="0"/>
            <a:endParaRPr lang="es-MX" dirty="0"/>
          </a:p>
        </p:txBody>
      </p:sp>
      <p:sp>
        <p:nvSpPr>
          <p:cNvPr id="5" name="4 Rectángulo"/>
          <p:cNvSpPr/>
          <p:nvPr/>
        </p:nvSpPr>
        <p:spPr>
          <a:xfrm>
            <a:off x="190500" y="3446840"/>
            <a:ext cx="8547100" cy="2862322"/>
          </a:xfrm>
          <a:prstGeom prst="rect">
            <a:avLst/>
          </a:prstGeom>
        </p:spPr>
        <p:txBody>
          <a:bodyPr wrap="square">
            <a:spAutoFit/>
          </a:bodyPr>
          <a:lstStyle/>
          <a:p>
            <a:r>
              <a:rPr lang="es-ES_tradnl" dirty="0">
                <a:solidFill>
                  <a:srgbClr val="1FCC12"/>
                </a:solidFill>
              </a:rPr>
              <a:t>Cuando no existiera acuerdo unánime entre los integrantes de la presidencia, las determinaciones, en el ámbito de su competencia, se tomarán por mayoría. (Adición del Estado de Hidalgo, 1º de julio de 2015).</a:t>
            </a:r>
            <a:endParaRPr lang="es-MX" dirty="0">
              <a:solidFill>
                <a:srgbClr val="1FCC12"/>
              </a:solidFill>
            </a:endParaRPr>
          </a:p>
          <a:p>
            <a:r>
              <a:rPr lang="es-ES_tradnl" dirty="0"/>
              <a:t> </a:t>
            </a:r>
            <a:endParaRPr lang="es-MX" dirty="0"/>
          </a:p>
          <a:p>
            <a:r>
              <a:rPr lang="es-ES" b="1" dirty="0">
                <a:solidFill>
                  <a:srgbClr val="0070C0"/>
                </a:solidFill>
              </a:rPr>
              <a:t>VIGÉSIMO TERCERO</a:t>
            </a:r>
            <a:r>
              <a:rPr lang="es-ES" dirty="0">
                <a:solidFill>
                  <a:srgbClr val="0070C0"/>
                </a:solidFill>
              </a:rPr>
              <a:t>.- El Consejo Consultivo podrá nombrar un Vicepresidente, quien sustituirá en las faltas temporales o permanentes al Presidente, gozando para </a:t>
            </a:r>
            <a:r>
              <a:rPr lang="es-MX" dirty="0">
                <a:solidFill>
                  <a:srgbClr val="0070C0"/>
                </a:solidFill>
              </a:rPr>
              <a:t>tal efecto, de todas las facultades, atribuciones y obligaciones del mismo. </a:t>
            </a:r>
            <a:r>
              <a:rPr lang="es-ES_tradnl" dirty="0">
                <a:solidFill>
                  <a:srgbClr val="0070C0"/>
                </a:solidFill>
              </a:rPr>
              <a:t>(Adición propuesta por el Estado de San Luis Potosí, 27 de julio de 2015)</a:t>
            </a:r>
            <a:endParaRPr lang="es-MX" dirty="0">
              <a:solidFill>
                <a:srgbClr val="0070C0"/>
              </a:solidFill>
            </a:endParaRPr>
          </a:p>
          <a:p>
            <a:r>
              <a:rPr lang="es-MX" b="1" dirty="0"/>
              <a:t> </a:t>
            </a:r>
            <a:endParaRPr lang="es-MX" dirty="0"/>
          </a:p>
          <a:p>
            <a:endParaRPr lang="es-MX" dirty="0">
              <a:solidFill>
                <a:srgbClr val="0070C0"/>
              </a:solidFill>
            </a:endParaRPr>
          </a:p>
        </p:txBody>
      </p:sp>
    </p:spTree>
    <p:extLst>
      <p:ext uri="{BB962C8B-B14F-4D97-AF65-F5344CB8AC3E}">
        <p14:creationId xmlns:p14="http://schemas.microsoft.com/office/powerpoint/2010/main" val="976468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7200" y="612845"/>
            <a:ext cx="7175500" cy="5078313"/>
          </a:xfrm>
          <a:prstGeom prst="rect">
            <a:avLst/>
          </a:prstGeom>
        </p:spPr>
        <p:txBody>
          <a:bodyPr wrap="square">
            <a:spAutoFit/>
          </a:bodyPr>
          <a:lstStyle/>
          <a:p>
            <a:r>
              <a:rPr lang="es-MX" b="1" dirty="0"/>
              <a:t>ART</a:t>
            </a:r>
            <a:r>
              <a:rPr lang="es-ES_tradnl" b="1" dirty="0"/>
              <a:t>Í</a:t>
            </a:r>
            <a:r>
              <a:rPr lang="pt-PT" b="1" dirty="0"/>
              <a:t>CULO 21. FACULTADES Y OBLIGACIONES DE LA COORDINACI</a:t>
            </a:r>
            <a:r>
              <a:rPr lang="es-ES_tradnl" b="1" dirty="0"/>
              <a:t>Ó</a:t>
            </a:r>
            <a:r>
              <a:rPr lang="es-MX" b="1" dirty="0"/>
              <a:t>N T</a:t>
            </a:r>
            <a:r>
              <a:rPr lang="es-ES_tradnl" b="1" dirty="0"/>
              <a:t>É</a:t>
            </a:r>
            <a:r>
              <a:rPr lang="es-MX" b="1" dirty="0"/>
              <a:t>CNICA. </a:t>
            </a:r>
            <a:endParaRPr lang="es-MX" dirty="0"/>
          </a:p>
          <a:p>
            <a:r>
              <a:rPr lang="es-MX" b="1" dirty="0"/>
              <a:t> </a:t>
            </a:r>
            <a:endParaRPr lang="es-MX" dirty="0"/>
          </a:p>
          <a:p>
            <a:r>
              <a:rPr lang="es-MX" dirty="0"/>
              <a:t>Elaborar el orden del día de las sesiones de trabajo y darlo a conocer conjuntamente con la convocatoria;</a:t>
            </a:r>
          </a:p>
          <a:p>
            <a:r>
              <a:rPr lang="es-MX" dirty="0"/>
              <a:t> </a:t>
            </a:r>
          </a:p>
          <a:p>
            <a:pPr lvl="0"/>
            <a:r>
              <a:rPr lang="es-ES_tradnl" dirty="0" smtClean="0"/>
              <a:t>I.- Llevar </a:t>
            </a:r>
            <a:r>
              <a:rPr lang="es-ES_tradnl" dirty="0"/>
              <a:t>el registro de asistencia;</a:t>
            </a:r>
            <a:endParaRPr lang="es-MX" dirty="0"/>
          </a:p>
          <a:p>
            <a:r>
              <a:rPr lang="es-ES_tradnl" dirty="0"/>
              <a:t> </a:t>
            </a:r>
            <a:endParaRPr lang="es-MX" dirty="0"/>
          </a:p>
          <a:p>
            <a:pPr lvl="0"/>
            <a:r>
              <a:rPr lang="es-ES_tradnl" dirty="0" smtClean="0"/>
              <a:t>II.- Certificar </a:t>
            </a:r>
            <a:r>
              <a:rPr lang="es-ES_tradnl" dirty="0"/>
              <a:t>la existencia  de los asistentes necesarios para la instalación de las sesiones;</a:t>
            </a:r>
            <a:endParaRPr lang="es-MX" dirty="0"/>
          </a:p>
          <a:p>
            <a:r>
              <a:rPr lang="es-ES_tradnl" dirty="0"/>
              <a:t> </a:t>
            </a:r>
            <a:endParaRPr lang="es-MX" dirty="0"/>
          </a:p>
          <a:p>
            <a:pPr lvl="0"/>
            <a:r>
              <a:rPr lang="es-ES_tradnl" dirty="0" smtClean="0"/>
              <a:t>III.- Hacer </a:t>
            </a:r>
            <a:r>
              <a:rPr lang="es-ES_tradnl" dirty="0"/>
              <a:t>el cómputo de los votos y dar cuenta del resultado a la Asamblea General;</a:t>
            </a:r>
            <a:endParaRPr lang="es-MX" dirty="0"/>
          </a:p>
          <a:p>
            <a:r>
              <a:rPr lang="es-ES_tradnl" dirty="0"/>
              <a:t> </a:t>
            </a:r>
            <a:endParaRPr lang="es-MX" dirty="0"/>
          </a:p>
          <a:p>
            <a:pPr lvl="0"/>
            <a:r>
              <a:rPr lang="es-ES_tradnl" dirty="0" smtClean="0"/>
              <a:t>IV.- Asentar </a:t>
            </a:r>
            <a:r>
              <a:rPr lang="es-ES_tradnl" dirty="0"/>
              <a:t>en una minuta los acuerdos tomados durante las sesiones de la Asamblea General; y,</a:t>
            </a:r>
            <a:endParaRPr lang="es-MX" dirty="0"/>
          </a:p>
          <a:p>
            <a:r>
              <a:rPr lang="es-ES_tradnl" dirty="0"/>
              <a:t> </a:t>
            </a:r>
            <a:endParaRPr lang="es-MX" dirty="0"/>
          </a:p>
          <a:p>
            <a:pPr lvl="0"/>
            <a:r>
              <a:rPr lang="es-ES_tradnl" dirty="0" smtClean="0"/>
              <a:t>V.- Las </a:t>
            </a:r>
            <a:r>
              <a:rPr lang="es-ES_tradnl" dirty="0"/>
              <a:t>demás que le confiera la Asamblea General y la Presidencia.</a:t>
            </a:r>
            <a:endParaRPr lang="es-MX" dirty="0"/>
          </a:p>
        </p:txBody>
      </p:sp>
    </p:spTree>
    <p:extLst>
      <p:ext uri="{BB962C8B-B14F-4D97-AF65-F5344CB8AC3E}">
        <p14:creationId xmlns:p14="http://schemas.microsoft.com/office/powerpoint/2010/main" val="2003911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4800" y="482243"/>
            <a:ext cx="7264400" cy="1477328"/>
          </a:xfrm>
          <a:prstGeom prst="rect">
            <a:avLst/>
          </a:prstGeom>
        </p:spPr>
        <p:txBody>
          <a:bodyPr wrap="square">
            <a:spAutoFit/>
          </a:bodyPr>
          <a:lstStyle/>
          <a:p>
            <a:r>
              <a:rPr lang="es-MX" b="1" dirty="0"/>
              <a:t>ART</a:t>
            </a:r>
            <a:r>
              <a:rPr lang="es-ES_tradnl" b="1" dirty="0"/>
              <a:t>Í</a:t>
            </a:r>
            <a:r>
              <a:rPr lang="pt-PT" b="1" dirty="0"/>
              <a:t>CULO 22. FACULTADES Y OBLIGACIONES DE LA COORDINACI</a:t>
            </a:r>
            <a:r>
              <a:rPr lang="es-ES_tradnl" b="1" dirty="0"/>
              <a:t>Ó</a:t>
            </a:r>
            <a:r>
              <a:rPr lang="es-MX" b="1" dirty="0"/>
              <a:t>N ADMINISTRATIVA.</a:t>
            </a:r>
            <a:endParaRPr lang="es-MX" dirty="0"/>
          </a:p>
          <a:p>
            <a:r>
              <a:rPr lang="es-MX" b="1" dirty="0"/>
              <a:t> </a:t>
            </a:r>
            <a:endParaRPr lang="es-MX" dirty="0"/>
          </a:p>
          <a:p>
            <a:pPr lvl="0"/>
            <a:r>
              <a:rPr lang="es-ES_tradnl" dirty="0" smtClean="0"/>
              <a:t>I.- Administrar </a:t>
            </a:r>
            <a:r>
              <a:rPr lang="es-ES_tradnl" dirty="0"/>
              <a:t>los fondos de la Asociación, de acuerdo a las facultades otorgadas por la Asamblea </a:t>
            </a:r>
            <a:r>
              <a:rPr lang="es-ES_tradnl" dirty="0" smtClean="0"/>
              <a:t>General.</a:t>
            </a:r>
          </a:p>
        </p:txBody>
      </p:sp>
      <p:sp>
        <p:nvSpPr>
          <p:cNvPr id="5" name="4 Rectángulo"/>
          <p:cNvSpPr/>
          <p:nvPr/>
        </p:nvSpPr>
        <p:spPr>
          <a:xfrm>
            <a:off x="304800" y="1803043"/>
            <a:ext cx="8585200" cy="1754326"/>
          </a:xfrm>
          <a:prstGeom prst="rect">
            <a:avLst/>
          </a:prstGeom>
        </p:spPr>
        <p:txBody>
          <a:bodyPr wrap="square">
            <a:spAutoFit/>
          </a:bodyPr>
          <a:lstStyle/>
          <a:p>
            <a:r>
              <a:rPr lang="es-ES_tradnl" dirty="0">
                <a:solidFill>
                  <a:srgbClr val="0070C0"/>
                </a:solidFill>
              </a:rPr>
              <a:t> </a:t>
            </a:r>
            <a:endParaRPr lang="es-MX" dirty="0">
              <a:solidFill>
                <a:srgbClr val="0070C0"/>
              </a:solidFill>
            </a:endParaRPr>
          </a:p>
          <a:p>
            <a:r>
              <a:rPr lang="es-ES" dirty="0">
                <a:solidFill>
                  <a:srgbClr val="0070C0"/>
                </a:solidFill>
              </a:rPr>
              <a:t>Encargarse</a:t>
            </a:r>
            <a:r>
              <a:rPr lang="es-MX" dirty="0">
                <a:solidFill>
                  <a:srgbClr val="0070C0"/>
                </a:solidFill>
              </a:rPr>
              <a:t> de las finanzas y situación fiscal y económica de la Asociación en general, debiendo en todo caso tomar en cuenta las políticas contables más estrictas a efecto de que se dé cumplimiento a las disposiciones fiscales vigentes con la finalidad de que la Asociación pueda hacer uso de sus recursos de la mejor manera posible. </a:t>
            </a:r>
            <a:r>
              <a:rPr lang="es-ES_tradnl" dirty="0">
                <a:solidFill>
                  <a:srgbClr val="0070C0"/>
                </a:solidFill>
              </a:rPr>
              <a:t>(Adición propuesta por el Estado de San Luis Potosí, 27 de julio de 2015)</a:t>
            </a:r>
            <a:endParaRPr lang="es-MX" dirty="0">
              <a:solidFill>
                <a:srgbClr val="0070C0"/>
              </a:solidFill>
            </a:endParaRPr>
          </a:p>
        </p:txBody>
      </p:sp>
      <p:sp>
        <p:nvSpPr>
          <p:cNvPr id="6" name="5 Rectángulo"/>
          <p:cNvSpPr/>
          <p:nvPr/>
        </p:nvSpPr>
        <p:spPr>
          <a:xfrm>
            <a:off x="304800" y="3728641"/>
            <a:ext cx="8585200" cy="2308324"/>
          </a:xfrm>
          <a:prstGeom prst="rect">
            <a:avLst/>
          </a:prstGeom>
        </p:spPr>
        <p:txBody>
          <a:bodyPr wrap="square">
            <a:spAutoFit/>
          </a:bodyPr>
          <a:lstStyle/>
          <a:p>
            <a:pPr lvl="0"/>
            <a:r>
              <a:rPr lang="es-ES_tradnl" dirty="0" smtClean="0"/>
              <a:t>II.- Rendir </a:t>
            </a:r>
            <a:r>
              <a:rPr lang="es-ES_tradnl" dirty="0"/>
              <a:t>a la Asamblea General un informe  semestral respeto de los recursos de la Asociación. </a:t>
            </a:r>
            <a:endParaRPr lang="es-MX" dirty="0"/>
          </a:p>
          <a:p>
            <a:pPr lvl="0"/>
            <a:endParaRPr lang="es-ES_tradnl" dirty="0" smtClean="0"/>
          </a:p>
          <a:p>
            <a:pPr lvl="0"/>
            <a:r>
              <a:rPr lang="es-ES_tradnl" dirty="0" smtClean="0"/>
              <a:t>III.- Solicitar  </a:t>
            </a:r>
            <a:r>
              <a:rPr lang="es-ES_tradnl" dirty="0"/>
              <a:t>a los asociados que cumplan puntualmente con sus cuotas;</a:t>
            </a:r>
            <a:endParaRPr lang="es-MX" dirty="0"/>
          </a:p>
          <a:p>
            <a:pPr lvl="0"/>
            <a:endParaRPr lang="es-ES_tradnl" dirty="0" smtClean="0"/>
          </a:p>
          <a:p>
            <a:pPr lvl="0"/>
            <a:r>
              <a:rPr lang="es-ES_tradnl" dirty="0" smtClean="0"/>
              <a:t>IV.- Elaborar </a:t>
            </a:r>
            <a:r>
              <a:rPr lang="es-ES_tradnl" dirty="0"/>
              <a:t>el anteproyecto de presupuesto anual de ingresos y egresos necesarios para el mantenimiento de la Asociación  y someterlo a la aprobación de la Asamblea General;</a:t>
            </a:r>
            <a:endParaRPr lang="es-MX" dirty="0"/>
          </a:p>
          <a:p>
            <a:pPr lvl="0"/>
            <a:endParaRPr lang="es-MX" dirty="0"/>
          </a:p>
        </p:txBody>
      </p:sp>
    </p:spTree>
    <p:extLst>
      <p:ext uri="{BB962C8B-B14F-4D97-AF65-F5344CB8AC3E}">
        <p14:creationId xmlns:p14="http://schemas.microsoft.com/office/powerpoint/2010/main" val="3235408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6400" y="481737"/>
            <a:ext cx="7048500" cy="1477328"/>
          </a:xfrm>
          <a:prstGeom prst="rect">
            <a:avLst/>
          </a:prstGeom>
        </p:spPr>
        <p:txBody>
          <a:bodyPr wrap="square">
            <a:spAutoFit/>
          </a:bodyPr>
          <a:lstStyle/>
          <a:p>
            <a:pPr lvl="0"/>
            <a:r>
              <a:rPr lang="es-ES_tradnl" dirty="0" smtClean="0"/>
              <a:t>VII.- Presentar </a:t>
            </a:r>
            <a:r>
              <a:rPr lang="es-ES_tradnl" dirty="0"/>
              <a:t>a la Asamblea General los informes financieros, documentos contables y comprobantes de gastos que se requiera; y,</a:t>
            </a:r>
            <a:endParaRPr lang="es-MX" dirty="0"/>
          </a:p>
          <a:p>
            <a:pPr lvl="0"/>
            <a:endParaRPr lang="es-ES_tradnl" dirty="0" smtClean="0"/>
          </a:p>
          <a:p>
            <a:pPr lvl="0"/>
            <a:r>
              <a:rPr lang="es-ES_tradnl" dirty="0" smtClean="0"/>
              <a:t>VIII.- Las </a:t>
            </a:r>
            <a:r>
              <a:rPr lang="es-ES_tradnl" dirty="0"/>
              <a:t>demás que le encomiende la Asamblea General y recuerde con el Coordinador Ejecutivo.</a:t>
            </a:r>
            <a:endParaRPr lang="es-MX" dirty="0"/>
          </a:p>
        </p:txBody>
      </p:sp>
      <p:sp>
        <p:nvSpPr>
          <p:cNvPr id="5" name="4 Rectángulo"/>
          <p:cNvSpPr/>
          <p:nvPr/>
        </p:nvSpPr>
        <p:spPr>
          <a:xfrm>
            <a:off x="406400" y="2240846"/>
            <a:ext cx="8534400" cy="3970318"/>
          </a:xfrm>
          <a:prstGeom prst="rect">
            <a:avLst/>
          </a:prstGeom>
        </p:spPr>
        <p:txBody>
          <a:bodyPr wrap="square">
            <a:spAutoFit/>
          </a:bodyPr>
          <a:lstStyle/>
          <a:p>
            <a:r>
              <a:rPr lang="es-MX" b="1" dirty="0"/>
              <a:t>ART</a:t>
            </a:r>
            <a:r>
              <a:rPr lang="es-ES_tradnl" b="1" dirty="0"/>
              <a:t>Í</a:t>
            </a:r>
            <a:r>
              <a:rPr lang="pt-PT" b="1" dirty="0"/>
              <a:t>CULO 23. FACULTADES Y OBLIGACIONES DE LAS COORDINACIONES REGIONALES. </a:t>
            </a:r>
            <a:endParaRPr lang="pt-PT" b="1" dirty="0" smtClean="0"/>
          </a:p>
          <a:p>
            <a:r>
              <a:rPr lang="es-ES_tradnl" dirty="0" smtClean="0"/>
              <a:t>Las </a:t>
            </a:r>
            <a:r>
              <a:rPr lang="es-ES_tradnl" dirty="0"/>
              <a:t>Coordinaciones Regionales son órganos de coordinación de trabajo regional, serán integradas por los asociados de una zona territorial y presididas por uno de sus integrantes. Estas zonas territoriales son las siguientes:</a:t>
            </a:r>
            <a:endParaRPr lang="es-MX" dirty="0"/>
          </a:p>
          <a:p>
            <a:r>
              <a:rPr lang="es-MX" dirty="0"/>
              <a:t> </a:t>
            </a:r>
          </a:p>
          <a:p>
            <a:pPr lvl="0"/>
            <a:r>
              <a:rPr lang="es-ES_tradnl" dirty="0" smtClean="0"/>
              <a:t>I.- Coordinación </a:t>
            </a:r>
            <a:r>
              <a:rPr lang="es-ES_tradnl" dirty="0"/>
              <a:t>Norte: Baja California, Baja California Sur, Sonora, Sinaloa, Chihuahua, Coahuila, Nuevo León, Tamaulipas y Durango.</a:t>
            </a:r>
            <a:endParaRPr lang="es-MX" dirty="0"/>
          </a:p>
          <a:p>
            <a:pPr lvl="0"/>
            <a:r>
              <a:rPr lang="es-ES_tradnl" dirty="0" smtClean="0"/>
              <a:t>II.- Coordinación </a:t>
            </a:r>
            <a:r>
              <a:rPr lang="es-ES_tradnl" dirty="0"/>
              <a:t>Sur: Guerrero, Tabasco, Chiapas, Campeche, Quintan Roo, Yucatán y Oaxaca</a:t>
            </a:r>
            <a:endParaRPr lang="es-MX" dirty="0"/>
          </a:p>
          <a:p>
            <a:pPr lvl="0"/>
            <a:r>
              <a:rPr lang="es-ES_tradnl" dirty="0" smtClean="0"/>
              <a:t>III.- Coordinación </a:t>
            </a:r>
            <a:r>
              <a:rPr lang="es-ES_tradnl" dirty="0"/>
              <a:t>Centro: Hidalgo, Veracruz, Tlaxcala, Puebla, Estado de México, Morelos, Distrito Federal.</a:t>
            </a:r>
            <a:endParaRPr lang="es-MX" dirty="0"/>
          </a:p>
          <a:p>
            <a:r>
              <a:rPr lang="es-ES_tradnl" dirty="0"/>
              <a:t> </a:t>
            </a:r>
            <a:endParaRPr lang="es-MX" dirty="0"/>
          </a:p>
          <a:p>
            <a:pPr lvl="0"/>
            <a:r>
              <a:rPr lang="es-ES_tradnl" dirty="0" smtClean="0"/>
              <a:t>IV.- Coordinación </a:t>
            </a:r>
            <a:r>
              <a:rPr lang="es-ES_tradnl" dirty="0"/>
              <a:t>Centro Occidente: Zacatecas, Aguascalientes, Jalisco, Michoacán, San Luis Potosí, Querétaro, Colima, Nayarit y Guanajuato</a:t>
            </a:r>
            <a:endParaRPr lang="es-MX" dirty="0"/>
          </a:p>
        </p:txBody>
      </p:sp>
    </p:spTree>
    <p:extLst>
      <p:ext uri="{BB962C8B-B14F-4D97-AF65-F5344CB8AC3E}">
        <p14:creationId xmlns:p14="http://schemas.microsoft.com/office/powerpoint/2010/main" val="3437409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1300" y="299641"/>
            <a:ext cx="7454900" cy="3693319"/>
          </a:xfrm>
          <a:prstGeom prst="rect">
            <a:avLst/>
          </a:prstGeom>
        </p:spPr>
        <p:txBody>
          <a:bodyPr wrap="square">
            <a:spAutoFit/>
          </a:bodyPr>
          <a:lstStyle/>
          <a:p>
            <a:r>
              <a:rPr lang="es-ES_tradnl" dirty="0"/>
              <a:t>Para el cumplimiento de su objetivo las coordinaciones regionales tendrán las siguientes facultades y obligaciones:</a:t>
            </a:r>
            <a:endParaRPr lang="es-MX" dirty="0"/>
          </a:p>
          <a:p>
            <a:r>
              <a:rPr lang="es-MX" dirty="0"/>
              <a:t> </a:t>
            </a:r>
          </a:p>
          <a:p>
            <a:pPr lvl="0"/>
            <a:r>
              <a:rPr lang="es-ES_tradnl" dirty="0" smtClean="0"/>
              <a:t>I.- Elaborar </a:t>
            </a:r>
            <a:r>
              <a:rPr lang="es-ES_tradnl" dirty="0"/>
              <a:t>un programa de trabajo;</a:t>
            </a:r>
            <a:endParaRPr lang="es-MX" dirty="0"/>
          </a:p>
          <a:p>
            <a:pPr lvl="0"/>
            <a:endParaRPr lang="es-ES_tradnl" dirty="0" smtClean="0"/>
          </a:p>
          <a:p>
            <a:pPr lvl="0"/>
            <a:r>
              <a:rPr lang="es-ES_tradnl" dirty="0" smtClean="0"/>
              <a:t>II.- Convocar </a:t>
            </a:r>
            <a:r>
              <a:rPr lang="es-ES_tradnl" dirty="0"/>
              <a:t>a sesiones de trabajo cuando lo considere conveniente;</a:t>
            </a:r>
            <a:endParaRPr lang="es-MX" dirty="0"/>
          </a:p>
          <a:p>
            <a:pPr lvl="0"/>
            <a:endParaRPr lang="es-ES_tradnl" dirty="0" smtClean="0"/>
          </a:p>
          <a:p>
            <a:pPr lvl="0"/>
            <a:r>
              <a:rPr lang="es-ES_tradnl" dirty="0" smtClean="0"/>
              <a:t>III.- Presentar </a:t>
            </a:r>
            <a:r>
              <a:rPr lang="es-ES_tradnl" dirty="0"/>
              <a:t>a la Asamblea General un reporte de actividades semestrales;</a:t>
            </a:r>
            <a:endParaRPr lang="es-MX" dirty="0"/>
          </a:p>
          <a:p>
            <a:pPr lvl="0"/>
            <a:endParaRPr lang="es-ES_tradnl" dirty="0" smtClean="0"/>
          </a:p>
          <a:p>
            <a:pPr lvl="0"/>
            <a:r>
              <a:rPr lang="es-ES_tradnl" dirty="0" smtClean="0"/>
              <a:t>IV.- Formular </a:t>
            </a:r>
            <a:r>
              <a:rPr lang="es-ES_tradnl" dirty="0"/>
              <a:t>propuestas que coadyuven con el objetivo de su coordinación; y,</a:t>
            </a:r>
            <a:endParaRPr lang="es-MX" dirty="0"/>
          </a:p>
          <a:p>
            <a:pPr lvl="0"/>
            <a:endParaRPr lang="es-ES_tradnl" dirty="0" smtClean="0"/>
          </a:p>
          <a:p>
            <a:pPr lvl="0"/>
            <a:r>
              <a:rPr lang="es-ES_tradnl" dirty="0" smtClean="0"/>
              <a:t>V.- Las </a:t>
            </a:r>
            <a:r>
              <a:rPr lang="es-ES_tradnl" dirty="0"/>
              <a:t>demás que se asigne la Asamblea General y los que se acuerden con el Presidente.</a:t>
            </a:r>
            <a:endParaRPr lang="es-MX" dirty="0"/>
          </a:p>
        </p:txBody>
      </p:sp>
      <p:sp>
        <p:nvSpPr>
          <p:cNvPr id="6" name="5 Rectángulo"/>
          <p:cNvSpPr/>
          <p:nvPr/>
        </p:nvSpPr>
        <p:spPr>
          <a:xfrm>
            <a:off x="241300" y="4196140"/>
            <a:ext cx="8724900" cy="1754326"/>
          </a:xfrm>
          <a:prstGeom prst="rect">
            <a:avLst/>
          </a:prstGeom>
        </p:spPr>
        <p:txBody>
          <a:bodyPr wrap="square">
            <a:spAutoFit/>
          </a:bodyPr>
          <a:lstStyle/>
          <a:p>
            <a:r>
              <a:rPr lang="es-MX" b="1" dirty="0"/>
              <a:t>ART</a:t>
            </a:r>
            <a:r>
              <a:rPr lang="es-ES_tradnl" b="1" dirty="0"/>
              <a:t>Í</a:t>
            </a:r>
            <a:r>
              <a:rPr lang="pt-PT" b="1" dirty="0"/>
              <a:t>CULO 24. INTEGRACI</a:t>
            </a:r>
            <a:r>
              <a:rPr lang="es-ES_tradnl" b="1" dirty="0"/>
              <a:t>Ó</a:t>
            </a:r>
            <a:r>
              <a:rPr lang="pt-PT" b="1" dirty="0"/>
              <a:t>N DEL CONSEJO CONSULTIVO. </a:t>
            </a:r>
            <a:r>
              <a:rPr lang="es-ES_tradnl" dirty="0"/>
              <a:t>El Consejo Consultivo se integrará por consejeros honorarios, reconocidos por su experiencia en los ámbitos relacionados con los objetivos de la Asociación, </a:t>
            </a:r>
            <a:r>
              <a:rPr lang="es-ES_tradnl" dirty="0">
                <a:solidFill>
                  <a:srgbClr val="1FCC12"/>
                </a:solidFill>
              </a:rPr>
              <a:t>de entre los cuales podrán ser miembros de la academia, de la sociedad civil, de las instancias gubernamentales federal, estatal y municipal, y ex titulares de organismos estatales de desarrollo municipal. (Adición del Estado de Hidalgo, 1 de julio de 2015)</a:t>
            </a:r>
            <a:endParaRPr lang="es-MX" dirty="0">
              <a:solidFill>
                <a:srgbClr val="1FCC12"/>
              </a:solidFill>
            </a:endParaRPr>
          </a:p>
        </p:txBody>
      </p:sp>
    </p:spTree>
    <p:extLst>
      <p:ext uri="{BB962C8B-B14F-4D97-AF65-F5344CB8AC3E}">
        <p14:creationId xmlns:p14="http://schemas.microsoft.com/office/powerpoint/2010/main" val="2961616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5600" y="646837"/>
            <a:ext cx="6896100" cy="1200329"/>
          </a:xfrm>
          <a:prstGeom prst="rect">
            <a:avLst/>
          </a:prstGeom>
        </p:spPr>
        <p:txBody>
          <a:bodyPr wrap="square">
            <a:spAutoFit/>
          </a:bodyPr>
          <a:lstStyle/>
          <a:p>
            <a:r>
              <a:rPr lang="es-MX" dirty="0"/>
              <a:t>La Asamblea General determinar</a:t>
            </a:r>
            <a:r>
              <a:rPr lang="es-ES_tradnl" dirty="0"/>
              <a:t>á </a:t>
            </a:r>
            <a:r>
              <a:rPr lang="es-MX" dirty="0"/>
              <a:t>el </a:t>
            </a:r>
            <a:r>
              <a:rPr lang="es-ES_tradnl" dirty="0"/>
              <a:t>número de consejeros y realizará la elección de los mismos que durarán en su encargo dos años, con la posibilidad de ser reelectos, salvo aquellos que la propia Asamblea elija como permanentes.</a:t>
            </a:r>
            <a:endParaRPr lang="es-MX" dirty="0"/>
          </a:p>
        </p:txBody>
      </p:sp>
      <p:sp>
        <p:nvSpPr>
          <p:cNvPr id="5" name="4 Rectángulo"/>
          <p:cNvSpPr/>
          <p:nvPr/>
        </p:nvSpPr>
        <p:spPr>
          <a:xfrm>
            <a:off x="355600" y="2229535"/>
            <a:ext cx="7302500" cy="369332"/>
          </a:xfrm>
          <a:prstGeom prst="rect">
            <a:avLst/>
          </a:prstGeom>
        </p:spPr>
        <p:txBody>
          <a:bodyPr wrap="square">
            <a:spAutoFit/>
          </a:bodyPr>
          <a:lstStyle/>
          <a:p>
            <a:r>
              <a:rPr lang="es-MX" b="1" dirty="0"/>
              <a:t>ART</a:t>
            </a:r>
            <a:r>
              <a:rPr lang="es-ES_tradnl" b="1" dirty="0"/>
              <a:t>Í</a:t>
            </a:r>
            <a:r>
              <a:rPr lang="pt-PT" b="1" dirty="0"/>
              <a:t>CULO 25. FACULTADES Y OBLIGACIONES DEL CONSEJO CONSULTIVO.</a:t>
            </a:r>
            <a:endParaRPr lang="es-MX" dirty="0"/>
          </a:p>
        </p:txBody>
      </p:sp>
      <p:sp>
        <p:nvSpPr>
          <p:cNvPr id="6" name="5 Rectángulo"/>
          <p:cNvSpPr/>
          <p:nvPr/>
        </p:nvSpPr>
        <p:spPr>
          <a:xfrm>
            <a:off x="355600" y="2598867"/>
            <a:ext cx="8610600" cy="2031325"/>
          </a:xfrm>
          <a:prstGeom prst="rect">
            <a:avLst/>
          </a:prstGeom>
        </p:spPr>
        <p:txBody>
          <a:bodyPr wrap="square">
            <a:spAutoFit/>
          </a:bodyPr>
          <a:lstStyle/>
          <a:p>
            <a:pPr lvl="0"/>
            <a:r>
              <a:rPr lang="es-ES_tradnl" dirty="0" smtClean="0"/>
              <a:t>I.-Emitir</a:t>
            </a:r>
            <a:r>
              <a:rPr lang="es-ES_tradnl" dirty="0"/>
              <a:t>, de manera individual o colegiada, opiniones que le permitan a la Asociación, cumplir adecuadamente con los objetivos planeados para la asociación;</a:t>
            </a:r>
            <a:endParaRPr lang="es-MX" dirty="0"/>
          </a:p>
          <a:p>
            <a:pPr lvl="0"/>
            <a:endParaRPr lang="es-ES_tradnl" dirty="0" smtClean="0"/>
          </a:p>
          <a:p>
            <a:pPr lvl="0"/>
            <a:r>
              <a:rPr lang="es-ES_tradnl" dirty="0" smtClean="0"/>
              <a:t>II.- Asistir </a:t>
            </a:r>
            <a:r>
              <a:rPr lang="es-ES_tradnl" dirty="0"/>
              <a:t>a las sesiones ordinarias y extraordinarias a las que sean convocados expresamente;</a:t>
            </a:r>
            <a:endParaRPr lang="es-MX" dirty="0"/>
          </a:p>
          <a:p>
            <a:pPr lvl="0"/>
            <a:endParaRPr lang="es-ES_tradnl" dirty="0" smtClean="0"/>
          </a:p>
          <a:p>
            <a:pPr lvl="0"/>
            <a:r>
              <a:rPr lang="es-ES_tradnl" dirty="0" smtClean="0"/>
              <a:t>III.- Ejercer </a:t>
            </a:r>
            <a:r>
              <a:rPr lang="es-ES_tradnl" dirty="0"/>
              <a:t>su derecho de voz sin voto, en las asambleas a las que sean convocados.</a:t>
            </a:r>
            <a:endParaRPr lang="es-MX" dirty="0"/>
          </a:p>
        </p:txBody>
      </p:sp>
    </p:spTree>
    <p:extLst>
      <p:ext uri="{BB962C8B-B14F-4D97-AF65-F5344CB8AC3E}">
        <p14:creationId xmlns:p14="http://schemas.microsoft.com/office/powerpoint/2010/main" val="21700092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6400" y="379443"/>
            <a:ext cx="7010400" cy="3970318"/>
          </a:xfrm>
          <a:prstGeom prst="rect">
            <a:avLst/>
          </a:prstGeom>
        </p:spPr>
        <p:txBody>
          <a:bodyPr wrap="square">
            <a:spAutoFit/>
          </a:bodyPr>
          <a:lstStyle/>
          <a:p>
            <a:r>
              <a:rPr lang="es-MX" b="1" dirty="0"/>
              <a:t>ART</a:t>
            </a:r>
            <a:r>
              <a:rPr lang="es-ES_tradnl" b="1" dirty="0"/>
              <a:t>Í</a:t>
            </a:r>
            <a:r>
              <a:rPr lang="pt-PT" b="1" dirty="0"/>
              <a:t>CULO 26. COMISIONES TEM</a:t>
            </a:r>
            <a:r>
              <a:rPr lang="es-ES_tradnl" b="1" dirty="0"/>
              <a:t>Á</a:t>
            </a:r>
            <a:r>
              <a:rPr lang="es-MX" b="1" dirty="0"/>
              <a:t>TICAS. </a:t>
            </a:r>
            <a:r>
              <a:rPr lang="es-ES_tradnl" dirty="0"/>
              <a:t>Para el cumplimiento de su objetivo la Asociación</a:t>
            </a:r>
            <a:r>
              <a:rPr lang="es-MX" dirty="0"/>
              <a:t> contar</a:t>
            </a:r>
            <a:r>
              <a:rPr lang="es-ES_tradnl" dirty="0"/>
              <a:t>á con las siguientes comisiones </a:t>
            </a:r>
            <a:r>
              <a:rPr lang="es-ES_tradnl" dirty="0" err="1"/>
              <a:t>temá</a:t>
            </a:r>
            <a:r>
              <a:rPr lang="pt-PT" dirty="0"/>
              <a:t>ticas:</a:t>
            </a:r>
            <a:endParaRPr lang="es-MX" dirty="0"/>
          </a:p>
          <a:p>
            <a:r>
              <a:rPr lang="es-MX" dirty="0"/>
              <a:t> </a:t>
            </a:r>
          </a:p>
          <a:p>
            <a:pPr lvl="0"/>
            <a:r>
              <a:rPr lang="es-ES_tradnl" dirty="0" smtClean="0"/>
              <a:t>I.- De </a:t>
            </a:r>
            <a:r>
              <a:rPr lang="es-ES_tradnl" dirty="0"/>
              <a:t>Vinculación con el Gobierno Federal;</a:t>
            </a:r>
            <a:endParaRPr lang="es-MX" dirty="0"/>
          </a:p>
          <a:p>
            <a:pPr lvl="0"/>
            <a:r>
              <a:rPr lang="es-ES_tradnl" dirty="0" smtClean="0"/>
              <a:t>II.- De </a:t>
            </a:r>
            <a:r>
              <a:rPr lang="es-ES_tradnl" dirty="0"/>
              <a:t>Vinculación con los Gobiernos Municipales;</a:t>
            </a:r>
            <a:endParaRPr lang="es-MX" dirty="0"/>
          </a:p>
          <a:p>
            <a:pPr lvl="0"/>
            <a:r>
              <a:rPr lang="es-ES_tradnl" dirty="0" smtClean="0"/>
              <a:t>III.- De </a:t>
            </a:r>
            <a:r>
              <a:rPr lang="es-ES_tradnl" dirty="0"/>
              <a:t>Vinculación con el Congreso de la Unión;</a:t>
            </a:r>
            <a:endParaRPr lang="es-MX" dirty="0"/>
          </a:p>
          <a:p>
            <a:pPr lvl="0"/>
            <a:r>
              <a:rPr lang="es-ES_tradnl" dirty="0" smtClean="0"/>
              <a:t>IV.- De </a:t>
            </a:r>
            <a:r>
              <a:rPr lang="es-ES_tradnl" dirty="0"/>
              <a:t>Vinculación con los Congresos Locales;</a:t>
            </a:r>
            <a:endParaRPr lang="es-MX" dirty="0"/>
          </a:p>
          <a:p>
            <a:pPr lvl="0"/>
            <a:r>
              <a:rPr lang="es-ES_tradnl" dirty="0" smtClean="0"/>
              <a:t>V.- De </a:t>
            </a:r>
            <a:r>
              <a:rPr lang="es-ES_tradnl" dirty="0"/>
              <a:t>Planeación del Territorio;</a:t>
            </a:r>
            <a:endParaRPr lang="es-MX" dirty="0"/>
          </a:p>
          <a:p>
            <a:pPr lvl="0"/>
            <a:r>
              <a:rPr lang="es-ES_tradnl" dirty="0" smtClean="0"/>
              <a:t>VI.- De </a:t>
            </a:r>
            <a:r>
              <a:rPr lang="es-ES_tradnl" dirty="0"/>
              <a:t>Servicios Públicos Municipales;</a:t>
            </a:r>
            <a:endParaRPr lang="es-MX" dirty="0"/>
          </a:p>
          <a:p>
            <a:pPr lvl="0"/>
            <a:r>
              <a:rPr lang="es-ES_tradnl" dirty="0" smtClean="0"/>
              <a:t>VII.- De </a:t>
            </a:r>
            <a:r>
              <a:rPr lang="es-ES_tradnl" dirty="0"/>
              <a:t>Seguridad Pública;</a:t>
            </a:r>
            <a:endParaRPr lang="es-MX" dirty="0"/>
          </a:p>
          <a:p>
            <a:pPr lvl="0"/>
            <a:r>
              <a:rPr lang="es-ES_tradnl" dirty="0" smtClean="0"/>
              <a:t>VIII.- De </a:t>
            </a:r>
            <a:r>
              <a:rPr lang="es-ES_tradnl" dirty="0"/>
              <a:t>Desarrollo Institucional;</a:t>
            </a:r>
            <a:endParaRPr lang="es-MX" dirty="0"/>
          </a:p>
          <a:p>
            <a:pPr lvl="0"/>
            <a:r>
              <a:rPr lang="es-ES_tradnl" dirty="0" smtClean="0"/>
              <a:t>IX.- De </a:t>
            </a:r>
            <a:r>
              <a:rPr lang="es-ES_tradnl" dirty="0"/>
              <a:t>Desarrollo Económico;</a:t>
            </a:r>
            <a:endParaRPr lang="es-MX" dirty="0"/>
          </a:p>
          <a:p>
            <a:pPr lvl="0"/>
            <a:r>
              <a:rPr lang="es-ES_tradnl" dirty="0" smtClean="0"/>
              <a:t>X.- De </a:t>
            </a:r>
            <a:r>
              <a:rPr lang="es-ES_tradnl" dirty="0"/>
              <a:t>Desarrollo Social;</a:t>
            </a:r>
            <a:endParaRPr lang="es-MX" dirty="0"/>
          </a:p>
          <a:p>
            <a:pPr lvl="0"/>
            <a:r>
              <a:rPr lang="es-ES_tradnl" dirty="0" smtClean="0"/>
              <a:t>XI.- De </a:t>
            </a:r>
            <a:r>
              <a:rPr lang="es-ES_tradnl" dirty="0"/>
              <a:t>Desarrollo Ambiental.</a:t>
            </a:r>
            <a:endParaRPr lang="es-MX" dirty="0"/>
          </a:p>
        </p:txBody>
      </p:sp>
      <p:sp>
        <p:nvSpPr>
          <p:cNvPr id="5" name="4 Rectángulo"/>
          <p:cNvSpPr/>
          <p:nvPr/>
        </p:nvSpPr>
        <p:spPr>
          <a:xfrm>
            <a:off x="406400" y="4707235"/>
            <a:ext cx="8305800" cy="646331"/>
          </a:xfrm>
          <a:prstGeom prst="rect">
            <a:avLst/>
          </a:prstGeom>
        </p:spPr>
        <p:txBody>
          <a:bodyPr wrap="square">
            <a:spAutoFit/>
          </a:bodyPr>
          <a:lstStyle/>
          <a:p>
            <a:r>
              <a:rPr lang="es-MX" dirty="0"/>
              <a:t>Además</a:t>
            </a:r>
            <a:r>
              <a:rPr lang="es-ES_tradnl" dirty="0"/>
              <a:t> por acuerdo de la Asamblea General se podrán crear nuevas o eliminar las comisiones </a:t>
            </a:r>
            <a:r>
              <a:rPr lang="es-ES_tradnl" dirty="0" err="1"/>
              <a:t>temá</a:t>
            </a:r>
            <a:r>
              <a:rPr lang="pt-PT" dirty="0"/>
              <a:t>ticas existentes. </a:t>
            </a:r>
            <a:endParaRPr lang="es-MX" dirty="0"/>
          </a:p>
        </p:txBody>
      </p:sp>
    </p:spTree>
    <p:extLst>
      <p:ext uri="{BB962C8B-B14F-4D97-AF65-F5344CB8AC3E}">
        <p14:creationId xmlns:p14="http://schemas.microsoft.com/office/powerpoint/2010/main" val="281022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71500" y="679440"/>
            <a:ext cx="6705600" cy="4247317"/>
          </a:xfrm>
          <a:prstGeom prst="rect">
            <a:avLst/>
          </a:prstGeom>
        </p:spPr>
        <p:txBody>
          <a:bodyPr wrap="square">
            <a:spAutoFit/>
          </a:bodyPr>
          <a:lstStyle/>
          <a:p>
            <a:r>
              <a:rPr lang="es-MX" b="1" dirty="0"/>
              <a:t>ART</a:t>
            </a:r>
            <a:r>
              <a:rPr lang="es-ES_tradnl" b="1" dirty="0"/>
              <a:t>Í</a:t>
            </a:r>
            <a:r>
              <a:rPr lang="pt-PT" b="1" dirty="0"/>
              <a:t>CULO 27. DE LAS FACULTADES Y OBLIGACIONES DE LAS COMISIONES TEM</a:t>
            </a:r>
            <a:r>
              <a:rPr lang="es-ES_tradnl" b="1" dirty="0"/>
              <a:t>Á</a:t>
            </a:r>
            <a:r>
              <a:rPr lang="es-MX" b="1" dirty="0"/>
              <a:t>TICAS</a:t>
            </a:r>
            <a:r>
              <a:rPr lang="es-MX" b="1" dirty="0" smtClean="0"/>
              <a:t>.</a:t>
            </a:r>
          </a:p>
          <a:p>
            <a:endParaRPr lang="es-MX" dirty="0"/>
          </a:p>
          <a:p>
            <a:pPr lvl="0"/>
            <a:r>
              <a:rPr lang="es-ES_tradnl" dirty="0" smtClean="0"/>
              <a:t>I.- Elaborar </a:t>
            </a:r>
            <a:r>
              <a:rPr lang="es-ES_tradnl" dirty="0"/>
              <a:t>un programa de trabajo;</a:t>
            </a:r>
            <a:endParaRPr lang="es-MX" dirty="0"/>
          </a:p>
          <a:p>
            <a:pPr lvl="0"/>
            <a:endParaRPr lang="es-ES_tradnl" dirty="0" smtClean="0"/>
          </a:p>
          <a:p>
            <a:pPr lvl="0"/>
            <a:r>
              <a:rPr lang="es-ES_tradnl" dirty="0" smtClean="0"/>
              <a:t>II.- Convocar </a:t>
            </a:r>
            <a:r>
              <a:rPr lang="es-ES_tradnl" dirty="0"/>
              <a:t>a sesiones de trabajo cuando lo considere conveniente;</a:t>
            </a:r>
            <a:endParaRPr lang="es-MX" dirty="0"/>
          </a:p>
          <a:p>
            <a:pPr lvl="0"/>
            <a:endParaRPr lang="es-ES_tradnl" dirty="0" smtClean="0"/>
          </a:p>
          <a:p>
            <a:pPr lvl="0"/>
            <a:r>
              <a:rPr lang="es-ES_tradnl" dirty="0" smtClean="0"/>
              <a:t>III.- Presentar </a:t>
            </a:r>
            <a:r>
              <a:rPr lang="es-ES_tradnl" dirty="0"/>
              <a:t>a la Asamblea General un reporte de actividades semestrales;</a:t>
            </a:r>
            <a:endParaRPr lang="es-MX" dirty="0"/>
          </a:p>
          <a:p>
            <a:pPr lvl="0"/>
            <a:endParaRPr lang="es-ES_tradnl" dirty="0" smtClean="0"/>
          </a:p>
          <a:p>
            <a:pPr lvl="0"/>
            <a:r>
              <a:rPr lang="es-ES_tradnl" dirty="0" smtClean="0"/>
              <a:t>IV.- Formular </a:t>
            </a:r>
            <a:r>
              <a:rPr lang="es-ES_tradnl" dirty="0"/>
              <a:t>propuestas que coadyuven con el objetivo de su comisión; y,</a:t>
            </a:r>
            <a:endParaRPr lang="es-MX" dirty="0"/>
          </a:p>
          <a:p>
            <a:pPr lvl="0"/>
            <a:endParaRPr lang="es-ES_tradnl" dirty="0" smtClean="0"/>
          </a:p>
          <a:p>
            <a:pPr lvl="0"/>
            <a:r>
              <a:rPr lang="es-ES_tradnl" dirty="0" smtClean="0"/>
              <a:t>V.- Las </a:t>
            </a:r>
            <a:r>
              <a:rPr lang="es-ES_tradnl" dirty="0"/>
              <a:t>demás que se asigne la Asamblea General y los que se acuerden con el Presidente.</a:t>
            </a:r>
            <a:endParaRPr lang="es-MX" dirty="0"/>
          </a:p>
        </p:txBody>
      </p:sp>
    </p:spTree>
    <p:extLst>
      <p:ext uri="{BB962C8B-B14F-4D97-AF65-F5344CB8AC3E}">
        <p14:creationId xmlns:p14="http://schemas.microsoft.com/office/powerpoint/2010/main" val="38098991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68300" y="673438"/>
            <a:ext cx="7073900" cy="1477328"/>
          </a:xfrm>
          <a:prstGeom prst="rect">
            <a:avLst/>
          </a:prstGeom>
        </p:spPr>
        <p:txBody>
          <a:bodyPr wrap="square">
            <a:spAutoFit/>
          </a:bodyPr>
          <a:lstStyle/>
          <a:p>
            <a:pPr algn="ctr"/>
            <a:r>
              <a:rPr lang="es-MX" b="1" dirty="0"/>
              <a:t>CAP</a:t>
            </a:r>
            <a:r>
              <a:rPr lang="es-ES_tradnl" b="1" dirty="0"/>
              <a:t>Í</a:t>
            </a:r>
            <a:r>
              <a:rPr lang="pt-PT" b="1" dirty="0"/>
              <a:t>TULO CUARTO</a:t>
            </a:r>
            <a:endParaRPr lang="es-MX" dirty="0"/>
          </a:p>
          <a:p>
            <a:pPr algn="ctr"/>
            <a:r>
              <a:rPr lang="pt-PT" b="1" dirty="0"/>
              <a:t>PATRIMONIO DE LA ASOCIACI</a:t>
            </a:r>
            <a:r>
              <a:rPr lang="es-ES_tradnl" b="1" dirty="0"/>
              <a:t>Ó</a:t>
            </a:r>
            <a:r>
              <a:rPr lang="es-MX" b="1" dirty="0"/>
              <a:t>N</a:t>
            </a:r>
            <a:endParaRPr lang="es-MX" dirty="0"/>
          </a:p>
          <a:p>
            <a:pPr algn="ctr"/>
            <a:r>
              <a:rPr lang="es-MX" b="1" dirty="0"/>
              <a:t> </a:t>
            </a:r>
            <a:endParaRPr lang="es-MX" dirty="0"/>
          </a:p>
          <a:p>
            <a:r>
              <a:rPr lang="es-MX" b="1" dirty="0"/>
              <a:t>ART</a:t>
            </a:r>
            <a:r>
              <a:rPr lang="es-ES_tradnl" b="1" dirty="0"/>
              <a:t>Í</a:t>
            </a:r>
            <a:r>
              <a:rPr lang="pt-PT" b="1" dirty="0"/>
              <a:t>CULO 28. INTEGRACI</a:t>
            </a:r>
            <a:r>
              <a:rPr lang="es-ES_tradnl" b="1" dirty="0"/>
              <a:t>Ó</a:t>
            </a:r>
            <a:r>
              <a:rPr lang="es-MX" b="1" dirty="0"/>
              <a:t>N DEL PATRIMONIO. </a:t>
            </a:r>
            <a:r>
              <a:rPr lang="es-ES_tradnl" dirty="0"/>
              <a:t>El Patrimonio de la Asociación estará integrado por</a:t>
            </a:r>
            <a:r>
              <a:rPr lang="es-ES_tradnl" dirty="0" smtClean="0"/>
              <a:t>:</a:t>
            </a:r>
            <a:endParaRPr lang="es-MX" dirty="0"/>
          </a:p>
        </p:txBody>
      </p:sp>
      <p:sp>
        <p:nvSpPr>
          <p:cNvPr id="6" name="5 Rectángulo"/>
          <p:cNvSpPr/>
          <p:nvPr/>
        </p:nvSpPr>
        <p:spPr>
          <a:xfrm>
            <a:off x="368300" y="2301945"/>
            <a:ext cx="8293100" cy="3139321"/>
          </a:xfrm>
          <a:prstGeom prst="rect">
            <a:avLst/>
          </a:prstGeom>
        </p:spPr>
        <p:txBody>
          <a:bodyPr wrap="square">
            <a:spAutoFit/>
          </a:bodyPr>
          <a:lstStyle/>
          <a:p>
            <a:r>
              <a:rPr lang="es-ES_tradnl" dirty="0" smtClean="0"/>
              <a:t>I</a:t>
            </a:r>
            <a:r>
              <a:rPr lang="es-ES_tradnl" dirty="0"/>
              <a:t>.- Las aportaciones iniciales de los Asociados;</a:t>
            </a:r>
            <a:endParaRPr lang="es-MX" dirty="0"/>
          </a:p>
          <a:p>
            <a:pPr lvl="0"/>
            <a:r>
              <a:rPr lang="es-ES_tradnl" dirty="0" smtClean="0"/>
              <a:t>II.- Las </a:t>
            </a:r>
            <a:r>
              <a:rPr lang="es-ES_tradnl" dirty="0"/>
              <a:t>cuotas que determine la Asamblea General;</a:t>
            </a:r>
            <a:endParaRPr lang="es-MX" dirty="0"/>
          </a:p>
          <a:p>
            <a:r>
              <a:rPr lang="es-ES_tradnl" dirty="0" smtClean="0"/>
              <a:t>III.-</a:t>
            </a:r>
            <a:r>
              <a:rPr lang="es-ES_tradnl" dirty="0"/>
              <a:t> </a:t>
            </a:r>
            <a:r>
              <a:rPr lang="es-ES_tradnl" dirty="0" smtClean="0"/>
              <a:t>Las </a:t>
            </a:r>
            <a:r>
              <a:rPr lang="es-ES_tradnl" dirty="0"/>
              <a:t>donaciones, las cesiones de derechos, los subsidios, los bienes en comodato, y en general, las aportaciones en efectivo o en especie, que realicen los asociados, oficinas, agencias, representaciones o terceros para coadyuvar al  sostenimiento de la Asociación;</a:t>
            </a:r>
            <a:endParaRPr lang="es-MX" dirty="0"/>
          </a:p>
          <a:p>
            <a:r>
              <a:rPr lang="es-ES_tradnl" dirty="0" smtClean="0"/>
              <a:t>IV.- Los </a:t>
            </a:r>
            <a:r>
              <a:rPr lang="es-ES_tradnl" dirty="0"/>
              <a:t>ingresos que la Asociación perciba en virtud de actividades relacionadas de forma directa o indirecta con su objetivo;</a:t>
            </a:r>
            <a:endParaRPr lang="es-MX" dirty="0"/>
          </a:p>
          <a:p>
            <a:r>
              <a:rPr lang="es-ES_tradnl" dirty="0"/>
              <a:t> </a:t>
            </a:r>
            <a:r>
              <a:rPr lang="es-ES_tradnl" dirty="0" smtClean="0"/>
              <a:t>V.- Los </a:t>
            </a:r>
            <a:r>
              <a:rPr lang="es-ES_tradnl" dirty="0"/>
              <a:t>remanentes que resulten del ejercicio;</a:t>
            </a:r>
            <a:endParaRPr lang="es-MX" dirty="0"/>
          </a:p>
          <a:p>
            <a:r>
              <a:rPr lang="es-ES_tradnl" dirty="0"/>
              <a:t> </a:t>
            </a:r>
            <a:r>
              <a:rPr lang="es-ES_tradnl" dirty="0" smtClean="0"/>
              <a:t>VI.- Los </a:t>
            </a:r>
            <a:r>
              <a:rPr lang="es-ES_tradnl" dirty="0"/>
              <a:t>activos que reflejan los estados financieros. (Estado de San Luis Potosí, 27 de julio de 2015, propone reforma y ubicar este tema en el capítulo II, arriba transcrito)</a:t>
            </a:r>
            <a:endParaRPr lang="es-MX" dirty="0"/>
          </a:p>
        </p:txBody>
      </p:sp>
    </p:spTree>
    <p:extLst>
      <p:ext uri="{BB962C8B-B14F-4D97-AF65-F5344CB8AC3E}">
        <p14:creationId xmlns:p14="http://schemas.microsoft.com/office/powerpoint/2010/main" val="776059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4000" y="1116488"/>
            <a:ext cx="8636000" cy="5355312"/>
          </a:xfrm>
          <a:prstGeom prst="rect">
            <a:avLst/>
          </a:prstGeom>
        </p:spPr>
        <p:txBody>
          <a:bodyPr wrap="square">
            <a:spAutoFit/>
          </a:bodyPr>
          <a:lstStyle/>
          <a:p>
            <a:r>
              <a:rPr lang="es-MX" b="1" dirty="0"/>
              <a:t>ART</a:t>
            </a:r>
            <a:r>
              <a:rPr lang="es-ES_tradnl" b="1" dirty="0"/>
              <a:t>Í</a:t>
            </a:r>
            <a:r>
              <a:rPr lang="pt-PT" b="1" dirty="0"/>
              <a:t>CULO 2. OBJETO. </a:t>
            </a:r>
            <a:endParaRPr lang="pt-PT" b="1" dirty="0" smtClean="0"/>
          </a:p>
          <a:p>
            <a:endParaRPr lang="es-MX" dirty="0"/>
          </a:p>
          <a:p>
            <a:r>
              <a:rPr lang="es-ES_tradnl" dirty="0"/>
              <a:t>La Asociación tiene como objeto:</a:t>
            </a:r>
            <a:endParaRPr lang="es-MX" dirty="0"/>
          </a:p>
          <a:p>
            <a:pPr lvl="0"/>
            <a:r>
              <a:rPr lang="es-ES_tradnl" dirty="0" smtClean="0"/>
              <a:t>I.- Impulsar </a:t>
            </a:r>
            <a:r>
              <a:rPr lang="es-ES_tradnl" dirty="0"/>
              <a:t>el desarrollo de los Municipios de la República Mexicana de manera coordinada con sus autoridades, y con pleno respeto a su autonomía constitucional</a:t>
            </a:r>
            <a:r>
              <a:rPr lang="es-ES_tradnl" dirty="0" smtClean="0"/>
              <a:t>;</a:t>
            </a:r>
          </a:p>
          <a:p>
            <a:pPr lvl="0"/>
            <a:endParaRPr lang="es-MX" dirty="0"/>
          </a:p>
          <a:p>
            <a:pPr lvl="0"/>
            <a:r>
              <a:rPr lang="es-ES_tradnl" dirty="0" smtClean="0"/>
              <a:t>II.- Fortalecer </a:t>
            </a:r>
            <a:r>
              <a:rPr lang="es-ES_tradnl" dirty="0"/>
              <a:t>el federalismo mexicano con la participación activa y coordinada de los diferentes órdenes de gobierno</a:t>
            </a:r>
            <a:r>
              <a:rPr lang="es-ES_tradnl" dirty="0" smtClean="0"/>
              <a:t>;</a:t>
            </a:r>
          </a:p>
          <a:p>
            <a:pPr lvl="0"/>
            <a:endParaRPr lang="es-MX" dirty="0"/>
          </a:p>
          <a:p>
            <a:pPr lvl="0"/>
            <a:r>
              <a:rPr lang="es-ES_tradnl" dirty="0" smtClean="0"/>
              <a:t>III.- Fungir </a:t>
            </a:r>
            <a:r>
              <a:rPr lang="es-ES_tradnl" dirty="0"/>
              <a:t>como un espacio de coordinación y deliberación de los organismos estatales de desarrollo municipal para la ejecución de acciones y presentación de propuestas  orientadas al fortalecimiento de los Municipios</a:t>
            </a:r>
            <a:r>
              <a:rPr lang="es-ES_tradnl" dirty="0" smtClean="0"/>
              <a:t>;</a:t>
            </a:r>
          </a:p>
          <a:p>
            <a:pPr lvl="0"/>
            <a:endParaRPr lang="es-MX" dirty="0"/>
          </a:p>
          <a:p>
            <a:pPr lvl="0"/>
            <a:r>
              <a:rPr lang="es-ES_tradnl" dirty="0" smtClean="0"/>
              <a:t>IV.- Establecer </a:t>
            </a:r>
            <a:r>
              <a:rPr lang="es-ES_tradnl" dirty="0"/>
              <a:t>y promover vínculos de colaboración con instituciones nacionales y extranjeras para el intercambio de información en materia de prácticas exitosas municipales.</a:t>
            </a:r>
            <a:endParaRPr lang="es-MX" dirty="0"/>
          </a:p>
          <a:p>
            <a:r>
              <a:rPr lang="es-MX" b="1" dirty="0"/>
              <a:t> </a:t>
            </a:r>
            <a:endParaRPr lang="es-MX" b="1" dirty="0" smtClean="0"/>
          </a:p>
          <a:p>
            <a:endParaRPr lang="es-MX" dirty="0"/>
          </a:p>
          <a:p>
            <a:endParaRPr lang="es-MX" dirty="0"/>
          </a:p>
        </p:txBody>
      </p:sp>
    </p:spTree>
    <p:extLst>
      <p:ext uri="{BB962C8B-B14F-4D97-AF65-F5344CB8AC3E}">
        <p14:creationId xmlns:p14="http://schemas.microsoft.com/office/powerpoint/2010/main" val="16040278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03200" y="461139"/>
            <a:ext cx="7099300" cy="1754326"/>
          </a:xfrm>
          <a:prstGeom prst="rect">
            <a:avLst/>
          </a:prstGeom>
        </p:spPr>
        <p:txBody>
          <a:bodyPr wrap="square">
            <a:spAutoFit/>
          </a:bodyPr>
          <a:lstStyle/>
          <a:p>
            <a:r>
              <a:rPr lang="es-ES" b="1" dirty="0">
                <a:solidFill>
                  <a:srgbClr val="0070C0"/>
                </a:solidFill>
              </a:rPr>
              <a:t>TRIGÉSIMO PRIMERO</a:t>
            </a:r>
            <a:r>
              <a:rPr lang="es-MX" dirty="0">
                <a:solidFill>
                  <a:srgbClr val="0070C0"/>
                </a:solidFill>
              </a:rPr>
              <a:t>.- Para la administración y dirección de la Asociación y en todo lo que a ella se refiere directa o indirectamente, El Consejo Consultivo tendrá las más amplias facultades que le corresponden de acuerdo con las leyes, como apoderada jurídica y representante legal de la asociación, pero para mayor claridad, se le inviste expresamente de todas las correspondientes a un apoderado con: </a:t>
            </a:r>
          </a:p>
        </p:txBody>
      </p:sp>
      <p:sp>
        <p:nvSpPr>
          <p:cNvPr id="5" name="4 Rectángulo"/>
          <p:cNvSpPr/>
          <p:nvPr/>
        </p:nvSpPr>
        <p:spPr>
          <a:xfrm>
            <a:off x="203200" y="2353251"/>
            <a:ext cx="8547100" cy="3693319"/>
          </a:xfrm>
          <a:prstGeom prst="rect">
            <a:avLst/>
          </a:prstGeom>
        </p:spPr>
        <p:txBody>
          <a:bodyPr wrap="square">
            <a:spAutoFit/>
          </a:bodyPr>
          <a:lstStyle/>
          <a:p>
            <a:r>
              <a:rPr lang="es-MX" dirty="0">
                <a:solidFill>
                  <a:srgbClr val="0070C0"/>
                </a:solidFill>
              </a:rPr>
              <a:t>I.- Poder General para pleitos y cobranzas con la amplitud del primer párrafo del Artículo dos mil quinientos cincuenta y cuatro del Código Civil para el Distrito Federal vigente, con todas las facultades generales y con las especiales que requieran mención o cláusula especial conforme a la Ley sin limitación alguna e inclusive con las facultades a que se refiere el artículo dos mil quinientos ochenta y dos, y aún las enumeradas en el artículo dos mil quinientos ochenta y siete del mismo Código y sus correlativos de cualquier lugar, que se tienen aquí por mencionados, y reproducidos, y de una manera enunciativa pero no limitativa, expresamente tendrá las </a:t>
            </a:r>
            <a:r>
              <a:rPr lang="es-MX" dirty="0" smtClean="0">
                <a:solidFill>
                  <a:srgbClr val="0070C0"/>
                </a:solidFill>
              </a:rPr>
              <a:t>siguientes:</a:t>
            </a:r>
          </a:p>
          <a:p>
            <a:endParaRPr lang="es-MX" dirty="0" smtClean="0">
              <a:solidFill>
                <a:srgbClr val="0070C0"/>
              </a:solidFill>
            </a:endParaRPr>
          </a:p>
          <a:p>
            <a:r>
              <a:rPr lang="es-MX" dirty="0">
                <a:solidFill>
                  <a:srgbClr val="0070C0"/>
                </a:solidFill>
              </a:rPr>
              <a:t>Desistirse del juicio de amparo, otorgar y suscribir toda clase de documentos, públicos y privados, para articular y absolver posiciones, hacer manifestaciones, renuncias, protestas, aún las establecidas por la Constitución Política de los Estados Unidos Mexicanos,</a:t>
            </a:r>
          </a:p>
        </p:txBody>
      </p:sp>
    </p:spTree>
    <p:extLst>
      <p:ext uri="{BB962C8B-B14F-4D97-AF65-F5344CB8AC3E}">
        <p14:creationId xmlns:p14="http://schemas.microsoft.com/office/powerpoint/2010/main" val="22147905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68300" y="315943"/>
            <a:ext cx="7035800" cy="2031325"/>
          </a:xfrm>
          <a:prstGeom prst="rect">
            <a:avLst/>
          </a:prstGeom>
        </p:spPr>
        <p:txBody>
          <a:bodyPr wrap="square">
            <a:spAutoFit/>
          </a:bodyPr>
          <a:lstStyle/>
          <a:p>
            <a:r>
              <a:rPr lang="es-MX" dirty="0" smtClean="0">
                <a:solidFill>
                  <a:srgbClr val="0070C0"/>
                </a:solidFill>
              </a:rPr>
              <a:t>con </a:t>
            </a:r>
            <a:r>
              <a:rPr lang="es-MX" dirty="0">
                <a:solidFill>
                  <a:srgbClr val="0070C0"/>
                </a:solidFill>
              </a:rPr>
              <a:t>la mayor amplitud posible y expresamente: presentar quejas, querellas y denuncias, ratificarlas y ampliarlas, desistirse de las mismas y constituirse en tercero coadyuvante del ministerio público, otorgar perdón judicial en su caso, aportar pruebas y en general, para iniciar, proseguir y dar término en cualquier forma a toda clase de recursos, arbitrajes, y procedimientos de cualquier orden, inclusive desistirse de instancias y procedimientos.</a:t>
            </a:r>
          </a:p>
        </p:txBody>
      </p:sp>
      <p:sp>
        <p:nvSpPr>
          <p:cNvPr id="5" name="4 Rectángulo"/>
          <p:cNvSpPr/>
          <p:nvPr/>
        </p:nvSpPr>
        <p:spPr>
          <a:xfrm>
            <a:off x="368300" y="2630590"/>
            <a:ext cx="7937500" cy="3139321"/>
          </a:xfrm>
          <a:prstGeom prst="rect">
            <a:avLst/>
          </a:prstGeom>
        </p:spPr>
        <p:txBody>
          <a:bodyPr wrap="square">
            <a:spAutoFit/>
          </a:bodyPr>
          <a:lstStyle/>
          <a:p>
            <a:r>
              <a:rPr lang="es-MX" dirty="0">
                <a:solidFill>
                  <a:srgbClr val="0070C0"/>
                </a:solidFill>
              </a:rPr>
              <a:t>II.- Poder General para administrar bienes en los términos del párrafo segundo del mismo artículo dos mil quinientos cincuenta  y cuatro mencionado</a:t>
            </a:r>
            <a:r>
              <a:rPr lang="es-MX" dirty="0" smtClean="0">
                <a:solidFill>
                  <a:srgbClr val="0070C0"/>
                </a:solidFill>
              </a:rPr>
              <a:t>.</a:t>
            </a:r>
          </a:p>
          <a:p>
            <a:endParaRPr lang="es-MX" dirty="0">
              <a:solidFill>
                <a:srgbClr val="0070C0"/>
              </a:solidFill>
            </a:endParaRPr>
          </a:p>
          <a:p>
            <a:r>
              <a:rPr lang="es-MX" dirty="0">
                <a:solidFill>
                  <a:srgbClr val="0070C0"/>
                </a:solidFill>
              </a:rPr>
              <a:t>III.- Poder general para actuar</a:t>
            </a:r>
            <a:r>
              <a:rPr lang="es-ES" dirty="0">
                <a:solidFill>
                  <a:srgbClr val="0070C0"/>
                </a:solidFill>
              </a:rPr>
              <a:t> como responsable de los actos de administración en lo relativo a las relaciones obrero patronales, comparecer en representación legal de la Asociación ante las Autoridades del Trabajo, Juntas de Conciliación y Arbitraje, tanto Federales como Locales, y ante las Autoridades Administrativas del Trabajo, y en los juicios de amparo a que se refieren los conflictos laborales, a efecto de que, por lo que toca a la etapa de Avenencia y Conciliación, con las facultades de administración necesarias para comprometer y concurrir representando a la Asociación, </a:t>
            </a:r>
            <a:endParaRPr lang="es-MX" dirty="0">
              <a:solidFill>
                <a:srgbClr val="0070C0"/>
              </a:solidFill>
            </a:endParaRPr>
          </a:p>
        </p:txBody>
      </p:sp>
    </p:spTree>
    <p:extLst>
      <p:ext uri="{BB962C8B-B14F-4D97-AF65-F5344CB8AC3E}">
        <p14:creationId xmlns:p14="http://schemas.microsoft.com/office/powerpoint/2010/main" val="5197455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 y="382351"/>
            <a:ext cx="7239000" cy="3970318"/>
          </a:xfrm>
          <a:prstGeom prst="rect">
            <a:avLst/>
          </a:prstGeom>
        </p:spPr>
        <p:txBody>
          <a:bodyPr wrap="square">
            <a:spAutoFit/>
          </a:bodyPr>
          <a:lstStyle/>
          <a:p>
            <a:r>
              <a:rPr lang="es-ES" dirty="0">
                <a:solidFill>
                  <a:srgbClr val="0070C0"/>
                </a:solidFill>
              </a:rPr>
              <a:t>llegando en su caso a los acuerdos, interviniendo en las pláticas directas y con los funcionarios respectivos, con facultades especiales para transigir y convenir dentro del proceso o etapa del Arbitraje, contestar la demanda, oponiendo las excepciones y defensas, en su caso reconviniendo, ofreciendo y rindiendo pruebas; y como mandataria especial en representación legal de la Asociación para absolver posiciones, teniendo las facultades que establecen los artículos dos mil quinientos cincuenta y cuatro, primero y segundo párrafos, y dos mil quinientos ochenta y siete del Código Civil del Distrito Federal y los artículos once, seiscientos noventa y dos, fracciones II y III, setecientos ochenta y seis, ochocientos setenta y seis, ochocientos setenta y ocho, ochocientos setenta y nueve, y demás relativos y aplicables de la Ley Federal del Trabajo, bien entendido que deberá rendir cuenta del ejercicio de este mandato a la Asamblea de Asociados, cuya política e instrucciones invariablemente deben seguir. </a:t>
            </a:r>
            <a:endParaRPr lang="es-MX" dirty="0">
              <a:solidFill>
                <a:srgbClr val="0070C0"/>
              </a:solidFill>
            </a:endParaRPr>
          </a:p>
        </p:txBody>
      </p:sp>
      <p:sp>
        <p:nvSpPr>
          <p:cNvPr id="5" name="4 Rectángulo"/>
          <p:cNvSpPr/>
          <p:nvPr/>
        </p:nvSpPr>
        <p:spPr>
          <a:xfrm>
            <a:off x="228600" y="4594136"/>
            <a:ext cx="8636000" cy="646331"/>
          </a:xfrm>
          <a:prstGeom prst="rect">
            <a:avLst/>
          </a:prstGeom>
        </p:spPr>
        <p:txBody>
          <a:bodyPr wrap="square">
            <a:spAutoFit/>
          </a:bodyPr>
          <a:lstStyle/>
          <a:p>
            <a:r>
              <a:rPr lang="es-MX" dirty="0">
                <a:solidFill>
                  <a:srgbClr val="0070C0"/>
                </a:solidFill>
              </a:rPr>
              <a:t>IV.- Poder General para actos de dominio, sin limitación alguna, con la amplitud del tercer párrafo del mismo artículo dos mil quinientos cincuenta y cuatro antes mencionado. </a:t>
            </a:r>
          </a:p>
        </p:txBody>
      </p:sp>
    </p:spTree>
    <p:extLst>
      <p:ext uri="{BB962C8B-B14F-4D97-AF65-F5344CB8AC3E}">
        <p14:creationId xmlns:p14="http://schemas.microsoft.com/office/powerpoint/2010/main" val="10086669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81000" y="462846"/>
            <a:ext cx="6934200" cy="1477328"/>
          </a:xfrm>
          <a:prstGeom prst="rect">
            <a:avLst/>
          </a:prstGeom>
        </p:spPr>
        <p:txBody>
          <a:bodyPr wrap="square">
            <a:spAutoFit/>
          </a:bodyPr>
          <a:lstStyle/>
          <a:p>
            <a:r>
              <a:rPr lang="es-MX" dirty="0">
                <a:solidFill>
                  <a:srgbClr val="0070C0"/>
                </a:solidFill>
              </a:rPr>
              <a:t>V.- Poder General para suscribir títulos de crédito en los  términos del artículo noveno de la Ley General de Títulos y Operaciones de Crédito, con las siguientes facultades: </a:t>
            </a:r>
          </a:p>
          <a:p>
            <a:r>
              <a:rPr lang="es-MX" dirty="0">
                <a:solidFill>
                  <a:srgbClr val="0070C0"/>
                </a:solidFill>
              </a:rPr>
              <a:t> </a:t>
            </a:r>
          </a:p>
          <a:p>
            <a:r>
              <a:rPr lang="es-MX" dirty="0">
                <a:solidFill>
                  <a:srgbClr val="0070C0"/>
                </a:solidFill>
              </a:rPr>
              <a:t>a).- Manejar cuentas de cheques de la Asociación. </a:t>
            </a:r>
          </a:p>
        </p:txBody>
      </p:sp>
      <p:sp>
        <p:nvSpPr>
          <p:cNvPr id="6" name="5 Rectángulo"/>
          <p:cNvSpPr/>
          <p:nvPr/>
        </p:nvSpPr>
        <p:spPr>
          <a:xfrm>
            <a:off x="381000" y="2159337"/>
            <a:ext cx="8585200" cy="2308324"/>
          </a:xfrm>
          <a:prstGeom prst="rect">
            <a:avLst/>
          </a:prstGeom>
        </p:spPr>
        <p:txBody>
          <a:bodyPr wrap="square">
            <a:spAutoFit/>
          </a:bodyPr>
          <a:lstStyle/>
          <a:p>
            <a:r>
              <a:rPr lang="es-MX" dirty="0">
                <a:solidFill>
                  <a:srgbClr val="0070C0"/>
                </a:solidFill>
              </a:rPr>
              <a:t>b).- Otorgar, suscribir, emitir, endosar, negociar y en cualquier forma operar con títulos de crédito de toda clase, así como obligar cambiariamente a la Asociación.</a:t>
            </a:r>
          </a:p>
          <a:p>
            <a:r>
              <a:rPr lang="es-MX" dirty="0">
                <a:solidFill>
                  <a:srgbClr val="0070C0"/>
                </a:solidFill>
              </a:rPr>
              <a:t> </a:t>
            </a:r>
          </a:p>
          <a:p>
            <a:r>
              <a:rPr lang="es-MX" dirty="0">
                <a:solidFill>
                  <a:srgbClr val="0070C0"/>
                </a:solidFill>
              </a:rPr>
              <a:t>VI.- Nombrar y remover toda clase de funcionarios y empleados, señalándoles sus facultades y remuneraciones, ejecutar los acuerdos de la Asamblea de Asociados, aunque no tenga facultad expresa y firmar por medio de las personas que al efecto designen, toda clase de documentos relacionados directa o indirectamente con los objetos de la Asociación. </a:t>
            </a:r>
          </a:p>
        </p:txBody>
      </p:sp>
      <p:sp>
        <p:nvSpPr>
          <p:cNvPr id="7" name="6 Rectángulo"/>
          <p:cNvSpPr/>
          <p:nvPr/>
        </p:nvSpPr>
        <p:spPr>
          <a:xfrm>
            <a:off x="381000" y="4597212"/>
            <a:ext cx="6934200" cy="1477328"/>
          </a:xfrm>
          <a:prstGeom prst="rect">
            <a:avLst/>
          </a:prstGeom>
        </p:spPr>
        <p:txBody>
          <a:bodyPr wrap="square">
            <a:spAutoFit/>
          </a:bodyPr>
          <a:lstStyle/>
          <a:p>
            <a:r>
              <a:rPr lang="es-MX" dirty="0">
                <a:solidFill>
                  <a:srgbClr val="0070C0"/>
                </a:solidFill>
              </a:rPr>
              <a:t>VII.- Otorgar toda clase de poderes generales y especiales y revocarlos. Asimismo podrán delegar sus facultades de otorgamiento de poderes a los apoderados que designen, facultándolos para que, a su vez, éstos puedan delegar dichas facultades en los poderes que otorguen. </a:t>
            </a:r>
            <a:r>
              <a:rPr lang="es-ES_tradnl" dirty="0">
                <a:solidFill>
                  <a:srgbClr val="0070C0"/>
                </a:solidFill>
              </a:rPr>
              <a:t>(Adición propuesta por el Estado de San Luis Potosí, 27 de julio de 2015).</a:t>
            </a:r>
            <a:endParaRPr lang="es-MX" dirty="0">
              <a:solidFill>
                <a:srgbClr val="0070C0"/>
              </a:solidFill>
            </a:endParaRPr>
          </a:p>
        </p:txBody>
      </p:sp>
    </p:spTree>
    <p:extLst>
      <p:ext uri="{BB962C8B-B14F-4D97-AF65-F5344CB8AC3E}">
        <p14:creationId xmlns:p14="http://schemas.microsoft.com/office/powerpoint/2010/main" val="5546088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4000" y="600840"/>
            <a:ext cx="7950200" cy="3693319"/>
          </a:xfrm>
          <a:prstGeom prst="rect">
            <a:avLst/>
          </a:prstGeom>
        </p:spPr>
        <p:txBody>
          <a:bodyPr wrap="square">
            <a:spAutoFit/>
          </a:bodyPr>
          <a:lstStyle/>
          <a:p>
            <a:pPr algn="ctr"/>
            <a:r>
              <a:rPr lang="es-MX" b="1" dirty="0">
                <a:solidFill>
                  <a:srgbClr val="0070C0"/>
                </a:solidFill>
              </a:rPr>
              <a:t>CAPITULO V</a:t>
            </a:r>
            <a:endParaRPr lang="es-MX" dirty="0">
              <a:solidFill>
                <a:srgbClr val="0070C0"/>
              </a:solidFill>
            </a:endParaRPr>
          </a:p>
          <a:p>
            <a:pPr algn="ctr"/>
            <a:r>
              <a:rPr lang="es-MX" b="1" dirty="0">
                <a:solidFill>
                  <a:srgbClr val="0070C0"/>
                </a:solidFill>
              </a:rPr>
              <a:t>DISOLUCIÓN Y </a:t>
            </a:r>
            <a:r>
              <a:rPr lang="es-MX" b="1" dirty="0" smtClean="0">
                <a:solidFill>
                  <a:srgbClr val="0070C0"/>
                </a:solidFill>
              </a:rPr>
              <a:t>LIQUIDACIÓN</a:t>
            </a:r>
          </a:p>
          <a:p>
            <a:pPr algn="ctr"/>
            <a:endParaRPr lang="es-MX" dirty="0">
              <a:solidFill>
                <a:srgbClr val="0070C0"/>
              </a:solidFill>
            </a:endParaRPr>
          </a:p>
          <a:p>
            <a:r>
              <a:rPr lang="es-MX" b="1" dirty="0">
                <a:solidFill>
                  <a:srgbClr val="0070C0"/>
                </a:solidFill>
              </a:rPr>
              <a:t>TRIGESIMO SEGUNDO</a:t>
            </a:r>
            <a:r>
              <a:rPr lang="es-MX" dirty="0">
                <a:solidFill>
                  <a:srgbClr val="0070C0"/>
                </a:solidFill>
              </a:rPr>
              <a:t>.- La asociación podrá disolverse anticipadamente en cualquiera de los casos previstos por el artículo dos mil seiscientos ochenta y cinco del Código Civil o de alguno de los siguientes: </a:t>
            </a:r>
          </a:p>
          <a:p>
            <a:endParaRPr lang="es-MX" dirty="0" smtClean="0">
              <a:solidFill>
                <a:srgbClr val="0070C0"/>
              </a:solidFill>
            </a:endParaRPr>
          </a:p>
          <a:p>
            <a:r>
              <a:rPr lang="es-MX" dirty="0" smtClean="0">
                <a:solidFill>
                  <a:srgbClr val="0070C0"/>
                </a:solidFill>
              </a:rPr>
              <a:t>a</a:t>
            </a:r>
            <a:r>
              <a:rPr lang="es-MX" dirty="0">
                <a:solidFill>
                  <a:srgbClr val="0070C0"/>
                </a:solidFill>
              </a:rPr>
              <a:t>).- Por consentimiento de la asamblea general; </a:t>
            </a:r>
          </a:p>
          <a:p>
            <a:r>
              <a:rPr lang="es-MX" dirty="0">
                <a:solidFill>
                  <a:srgbClr val="0070C0"/>
                </a:solidFill>
              </a:rPr>
              <a:t>b).- Por haber concluido el término fijado para su duración o por haber conseguido totalmente el objeto de su constitución;  </a:t>
            </a:r>
          </a:p>
          <a:p>
            <a:r>
              <a:rPr lang="es-MX" dirty="0">
                <a:solidFill>
                  <a:srgbClr val="0070C0"/>
                </a:solidFill>
              </a:rPr>
              <a:t>c).- Por haberse vuelto incapaz de realizar el fin para el que fue creada;</a:t>
            </a:r>
          </a:p>
          <a:p>
            <a:r>
              <a:rPr lang="es-MX" dirty="0">
                <a:solidFill>
                  <a:srgbClr val="0070C0"/>
                </a:solidFill>
              </a:rPr>
              <a:t>d).- Por resolución dictada por autoridad competente. </a:t>
            </a:r>
            <a:r>
              <a:rPr lang="es-ES_tradnl" dirty="0">
                <a:solidFill>
                  <a:srgbClr val="0070C0"/>
                </a:solidFill>
              </a:rPr>
              <a:t>(Adición propuesta por el Estado de San Luis Potosí, 27 de julio de 2015)</a:t>
            </a:r>
            <a:endParaRPr lang="es-MX" dirty="0">
              <a:solidFill>
                <a:srgbClr val="0070C0"/>
              </a:solidFill>
            </a:endParaRPr>
          </a:p>
        </p:txBody>
      </p:sp>
      <p:sp>
        <p:nvSpPr>
          <p:cNvPr id="6" name="5 Rectángulo"/>
          <p:cNvSpPr/>
          <p:nvPr/>
        </p:nvSpPr>
        <p:spPr>
          <a:xfrm>
            <a:off x="304800" y="4438304"/>
            <a:ext cx="8686800" cy="1754326"/>
          </a:xfrm>
          <a:prstGeom prst="rect">
            <a:avLst/>
          </a:prstGeom>
        </p:spPr>
        <p:txBody>
          <a:bodyPr wrap="square">
            <a:spAutoFit/>
          </a:bodyPr>
          <a:lstStyle/>
          <a:p>
            <a:r>
              <a:rPr lang="es-MX" b="1" dirty="0">
                <a:solidFill>
                  <a:srgbClr val="0070C0"/>
                </a:solidFill>
              </a:rPr>
              <a:t>TRIGÉSIMO TERCERO</a:t>
            </a:r>
            <a:r>
              <a:rPr lang="es-MX" dirty="0">
                <a:solidFill>
                  <a:srgbClr val="0070C0"/>
                </a:solidFill>
              </a:rPr>
              <a:t>.- Disuelta la asociación, se pondrá en estado de liquidación.</a:t>
            </a:r>
          </a:p>
          <a:p>
            <a:r>
              <a:rPr lang="es-MX" dirty="0">
                <a:solidFill>
                  <a:srgbClr val="0070C0"/>
                </a:solidFill>
              </a:rPr>
              <a:t>Liquidada la asociación, la totalidad de su patrimonio, incluyendo los apoyos y estímulos públicos, se destinaran a personas morales autorizadas para recibir donativos deducibles del impuesto sobre la renta, que se encuentren inscritas en el Registro Federal de las Organizaciones de la Sociedad Civil. </a:t>
            </a:r>
            <a:r>
              <a:rPr lang="es-ES_tradnl" dirty="0">
                <a:solidFill>
                  <a:srgbClr val="0070C0"/>
                </a:solidFill>
              </a:rPr>
              <a:t>(Adición propuesta por el Estado de San Luis Potosí, 27 de julio de 2015)</a:t>
            </a:r>
            <a:endParaRPr lang="es-MX" dirty="0">
              <a:solidFill>
                <a:srgbClr val="0070C0"/>
              </a:solidFill>
            </a:endParaRPr>
          </a:p>
        </p:txBody>
      </p:sp>
    </p:spTree>
    <p:extLst>
      <p:ext uri="{BB962C8B-B14F-4D97-AF65-F5344CB8AC3E}">
        <p14:creationId xmlns:p14="http://schemas.microsoft.com/office/powerpoint/2010/main" val="1279779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42900" y="493069"/>
            <a:ext cx="6946900" cy="1477328"/>
          </a:xfrm>
          <a:prstGeom prst="rect">
            <a:avLst/>
          </a:prstGeom>
        </p:spPr>
        <p:txBody>
          <a:bodyPr wrap="square">
            <a:spAutoFit/>
          </a:bodyPr>
          <a:lstStyle/>
          <a:p>
            <a:r>
              <a:rPr lang="es-MX" b="1" dirty="0"/>
              <a:t>ART</a:t>
            </a:r>
            <a:r>
              <a:rPr lang="es-ES_tradnl" b="1" dirty="0"/>
              <a:t>Í</a:t>
            </a:r>
            <a:r>
              <a:rPr lang="pt-PT" b="1" dirty="0"/>
              <a:t>CULO 29. RESPONSABILIDAD. </a:t>
            </a:r>
            <a:r>
              <a:rPr lang="es-ES_tradnl" dirty="0"/>
              <a:t>La Asociación</a:t>
            </a:r>
            <a:r>
              <a:rPr lang="nl-NL" dirty="0"/>
              <a:t> responder</a:t>
            </a:r>
            <a:r>
              <a:rPr lang="es-ES_tradnl" dirty="0"/>
              <a:t>á  de las obligaciones  contraídas por ella soló con el patrimonio de la misma; en virtud de lo anterior, ninguno de los miembros de la Asociación</a:t>
            </a:r>
            <a:r>
              <a:rPr lang="es-MX" dirty="0"/>
              <a:t> podrá</a:t>
            </a:r>
            <a:r>
              <a:rPr lang="es-ES_tradnl" dirty="0"/>
              <a:t> ser obligado personalmente por actos y contratos celebrados en nombre de la Asociación</a:t>
            </a:r>
            <a:endParaRPr lang="es-MX" dirty="0"/>
          </a:p>
        </p:txBody>
      </p:sp>
      <p:sp>
        <p:nvSpPr>
          <p:cNvPr id="6" name="5 Rectángulo"/>
          <p:cNvSpPr/>
          <p:nvPr/>
        </p:nvSpPr>
        <p:spPr>
          <a:xfrm>
            <a:off x="342900" y="2414538"/>
            <a:ext cx="8509000" cy="1754326"/>
          </a:xfrm>
          <a:prstGeom prst="rect">
            <a:avLst/>
          </a:prstGeom>
        </p:spPr>
        <p:txBody>
          <a:bodyPr wrap="square">
            <a:spAutoFit/>
          </a:bodyPr>
          <a:lstStyle/>
          <a:p>
            <a:pPr algn="ctr"/>
            <a:r>
              <a:rPr lang="es-MX" b="1" dirty="0"/>
              <a:t>CAP</a:t>
            </a:r>
            <a:r>
              <a:rPr lang="es-ES_tradnl" b="1" dirty="0"/>
              <a:t>Í</a:t>
            </a:r>
            <a:r>
              <a:rPr lang="pt-PT" b="1" dirty="0"/>
              <a:t>TULO QUINTO</a:t>
            </a:r>
            <a:endParaRPr lang="es-MX" dirty="0"/>
          </a:p>
          <a:p>
            <a:pPr algn="ctr"/>
            <a:r>
              <a:rPr lang="es-MX" b="1" dirty="0"/>
              <a:t>CONTROVERSIAS</a:t>
            </a:r>
            <a:endParaRPr lang="es-MX" dirty="0"/>
          </a:p>
          <a:p>
            <a:r>
              <a:rPr lang="es-MX" b="1" dirty="0"/>
              <a:t> </a:t>
            </a:r>
            <a:endParaRPr lang="es-MX" dirty="0"/>
          </a:p>
          <a:p>
            <a:r>
              <a:rPr lang="es-MX" b="1" dirty="0"/>
              <a:t>ART</a:t>
            </a:r>
            <a:r>
              <a:rPr lang="es-ES_tradnl" b="1" dirty="0"/>
              <a:t>Í</a:t>
            </a:r>
            <a:r>
              <a:rPr lang="pt-PT" b="1" dirty="0"/>
              <a:t>CULO 30. SOLUCI</a:t>
            </a:r>
            <a:r>
              <a:rPr lang="es-ES_tradnl" b="1" dirty="0"/>
              <a:t>Ó</a:t>
            </a:r>
            <a:r>
              <a:rPr lang="es-MX" b="1" dirty="0"/>
              <a:t>N DE CONTROVERSIAS. </a:t>
            </a:r>
            <a:r>
              <a:rPr lang="es-MX" dirty="0"/>
              <a:t>La Asamblea General resolver</a:t>
            </a:r>
            <a:r>
              <a:rPr lang="es-ES_tradnl" dirty="0"/>
              <a:t>á sobre la interpretación, cumplimiento y ejecución de los presentes estatutos; definiendo incluso lo no previsto por ellos.</a:t>
            </a:r>
            <a:endParaRPr lang="es-MX" dirty="0"/>
          </a:p>
        </p:txBody>
      </p:sp>
      <p:sp>
        <p:nvSpPr>
          <p:cNvPr id="7" name="6 Rectángulo"/>
          <p:cNvSpPr/>
          <p:nvPr/>
        </p:nvSpPr>
        <p:spPr>
          <a:xfrm>
            <a:off x="342900" y="4621937"/>
            <a:ext cx="8382000" cy="1200329"/>
          </a:xfrm>
          <a:prstGeom prst="rect">
            <a:avLst/>
          </a:prstGeom>
        </p:spPr>
        <p:txBody>
          <a:bodyPr wrap="square">
            <a:spAutoFit/>
          </a:bodyPr>
          <a:lstStyle/>
          <a:p>
            <a:r>
              <a:rPr lang="es-ES" b="1" dirty="0"/>
              <a:t>ART</a:t>
            </a:r>
            <a:r>
              <a:rPr lang="es-ES_tradnl" b="1" dirty="0"/>
              <a:t>Í</a:t>
            </a:r>
            <a:r>
              <a:rPr lang="pt-PT" b="1" dirty="0"/>
              <a:t>CULO 31. JURISDICCI</a:t>
            </a:r>
            <a:r>
              <a:rPr lang="es-ES_tradnl" b="1" dirty="0"/>
              <a:t>Ó</a:t>
            </a:r>
            <a:r>
              <a:rPr lang="es-ES" b="1" dirty="0"/>
              <a:t>N. </a:t>
            </a:r>
            <a:r>
              <a:rPr lang="es-ES_tradnl" dirty="0"/>
              <a:t>Se somete los asociados a los Jueces y Tribunales competentes del Estado de </a:t>
            </a:r>
            <a:r>
              <a:rPr lang="es-ES_tradnl" dirty="0" err="1"/>
              <a:t>xxxxxxx</a:t>
            </a:r>
            <a:r>
              <a:rPr lang="es-ES_tradnl" dirty="0"/>
              <a:t>, para toda controversia relativa  a la Asociación y los Estatutos que la rigen, con renuncia expresa de cualquier fuero que pudiera corresponderles</a:t>
            </a:r>
            <a:endParaRPr lang="es-MX" dirty="0"/>
          </a:p>
        </p:txBody>
      </p:sp>
    </p:spTree>
    <p:extLst>
      <p:ext uri="{BB962C8B-B14F-4D97-AF65-F5344CB8AC3E}">
        <p14:creationId xmlns:p14="http://schemas.microsoft.com/office/powerpoint/2010/main" val="9053055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0500" y="433338"/>
            <a:ext cx="7277100" cy="1754326"/>
          </a:xfrm>
          <a:prstGeom prst="rect">
            <a:avLst/>
          </a:prstGeom>
        </p:spPr>
        <p:txBody>
          <a:bodyPr wrap="square">
            <a:spAutoFit/>
          </a:bodyPr>
          <a:lstStyle/>
          <a:p>
            <a:pPr algn="ctr"/>
            <a:r>
              <a:rPr lang="es-MX" b="1" dirty="0"/>
              <a:t>COMENTARIOS GENERALES:</a:t>
            </a:r>
            <a:endParaRPr lang="es-MX" dirty="0"/>
          </a:p>
          <a:p>
            <a:r>
              <a:rPr lang="es-MX" dirty="0"/>
              <a:t> </a:t>
            </a:r>
          </a:p>
          <a:p>
            <a:r>
              <a:rPr lang="es-MX" dirty="0"/>
              <a:t>Con fecha 29 de julio de 2015, Aguascalientes envía sugerencia de reducir las Comisiones Temáticas de la Asociación Mexicana de Organismos Estatales de Desarrollo Municipal, a no más de tres.</a:t>
            </a:r>
          </a:p>
          <a:p>
            <a:r>
              <a:rPr lang="es-MX" b="1" dirty="0"/>
              <a:t> </a:t>
            </a:r>
            <a:endParaRPr lang="es-MX" dirty="0"/>
          </a:p>
        </p:txBody>
      </p:sp>
      <p:sp>
        <p:nvSpPr>
          <p:cNvPr id="5" name="4 Rectángulo"/>
          <p:cNvSpPr/>
          <p:nvPr/>
        </p:nvSpPr>
        <p:spPr>
          <a:xfrm>
            <a:off x="228600" y="2175829"/>
            <a:ext cx="7810500" cy="3970318"/>
          </a:xfrm>
          <a:prstGeom prst="rect">
            <a:avLst/>
          </a:prstGeom>
        </p:spPr>
        <p:txBody>
          <a:bodyPr wrap="square">
            <a:spAutoFit/>
          </a:bodyPr>
          <a:lstStyle/>
          <a:p>
            <a:r>
              <a:rPr lang="es-MX" b="1" dirty="0"/>
              <a:t>Comentarios del Estado de Jalisco</a:t>
            </a:r>
            <a:endParaRPr lang="es-MX" dirty="0"/>
          </a:p>
          <a:p>
            <a:r>
              <a:rPr lang="es-MX" b="1" dirty="0"/>
              <a:t> </a:t>
            </a:r>
            <a:endParaRPr lang="es-MX" dirty="0"/>
          </a:p>
          <a:p>
            <a:r>
              <a:rPr lang="es-MX" dirty="0"/>
              <a:t>1.- Se ve complicado que los Gobiernos Estatales hagan aportaciones a la Asociación Civil para realizar los trabajos que son propios de los OEDM´S. </a:t>
            </a:r>
          </a:p>
          <a:p>
            <a:r>
              <a:rPr lang="es-MX" dirty="0"/>
              <a:t> </a:t>
            </a:r>
          </a:p>
          <a:p>
            <a:r>
              <a:rPr lang="es-MX" dirty="0"/>
              <a:t>2.- De los objetivos que pretende desarrollar la A.C. se deriva una probable duplicidad de funciones de los OEDM´S dentro de la RC, por lo que en todo caso su objetivo debería enfocarse un poco más a fungir como una herramienta complementaria y de apoyo a los OEDM´S en sus actividades dentro de la RC.</a:t>
            </a:r>
          </a:p>
          <a:p>
            <a:r>
              <a:rPr lang="es-MX" dirty="0"/>
              <a:t> </a:t>
            </a:r>
          </a:p>
          <a:p>
            <a:r>
              <a:rPr lang="es-MX" dirty="0"/>
              <a:t>3.- El D.F. actualmente NO participa en la Región Centro, por lo cual mantener el domicilio social de la A.C. en el DF resultará en costos adicionales, como son pago de renta, empleados, luz, teléfono, etc., lo que se sugiere es que el domicilio social sea en alguno de los Estados Asociados.</a:t>
            </a:r>
          </a:p>
        </p:txBody>
      </p:sp>
    </p:spTree>
    <p:extLst>
      <p:ext uri="{BB962C8B-B14F-4D97-AF65-F5344CB8AC3E}">
        <p14:creationId xmlns:p14="http://schemas.microsoft.com/office/powerpoint/2010/main" val="31437691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ángulo 3"/>
          <p:cNvSpPr/>
          <p:nvPr/>
        </p:nvSpPr>
        <p:spPr>
          <a:xfrm>
            <a:off x="509830" y="3082773"/>
            <a:ext cx="8124340" cy="1107996"/>
          </a:xfrm>
          <a:prstGeom prst="rect">
            <a:avLst/>
          </a:prstGeom>
          <a:noFill/>
        </p:spPr>
        <p:txBody>
          <a:bodyPr wrap="none" lIns="91440" tIns="45720" rIns="91440" bIns="45720">
            <a:spAutoFit/>
          </a:bodyPr>
          <a:lstStyle/>
          <a:p>
            <a:pPr algn="ctr"/>
            <a:r>
              <a:rPr lang="es-ES" sz="6600" b="1" spc="50" dirty="0" smtClean="0">
                <a:ln w="0"/>
                <a:solidFill>
                  <a:schemeClr val="bg2"/>
                </a:solidFill>
                <a:effectLst>
                  <a:innerShdw blurRad="63500" dist="50800" dir="13500000">
                    <a:srgbClr val="000000">
                      <a:alpha val="50000"/>
                    </a:srgbClr>
                  </a:innerShdw>
                </a:effectLst>
                <a:latin typeface="Arial" panose="020B0604020202020204" pitchFamily="34" charset="0"/>
                <a:cs typeface="Arial" panose="020B0604020202020204" pitchFamily="34" charset="0"/>
              </a:rPr>
              <a:t>MUCHAS GRACIAS</a:t>
            </a:r>
            <a:endParaRPr lang="es-ES" sz="6600" b="1" cap="none" spc="50" dirty="0">
              <a:ln w="0"/>
              <a:solidFill>
                <a:schemeClr val="bg2"/>
              </a:solidFill>
              <a:effectLst>
                <a:innerShdw blurRad="63500" dist="50800" dir="13500000">
                  <a:srgbClr val="000000">
                    <a:alpha val="50000"/>
                  </a:srgbClr>
                </a:innerShdw>
              </a:effectLst>
              <a:latin typeface="Arial" panose="020B0604020202020204" pitchFamily="34" charset="0"/>
              <a:cs typeface="Arial" panose="020B0604020202020204" pitchFamily="34" charset="0"/>
            </a:endParaRPr>
          </a:p>
        </p:txBody>
      </p:sp>
      <p:sp>
        <p:nvSpPr>
          <p:cNvPr id="5" name="Rectángulo 4"/>
          <p:cNvSpPr/>
          <p:nvPr/>
        </p:nvSpPr>
        <p:spPr>
          <a:xfrm>
            <a:off x="692458" y="4243526"/>
            <a:ext cx="7759084" cy="115410"/>
          </a:xfrm>
          <a:prstGeom prst="rect">
            <a:avLst/>
          </a:prstGeom>
          <a:solidFill>
            <a:srgbClr val="892C5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3947580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9145" y="3155434"/>
            <a:ext cx="4333109" cy="369332"/>
          </a:xfrm>
          <a:prstGeom prst="rect">
            <a:avLst/>
          </a:prstGeom>
        </p:spPr>
        <p:txBody>
          <a:bodyPr wrap="none">
            <a:spAutoFit/>
          </a:bodyPr>
          <a:lstStyle/>
          <a:p>
            <a:r>
              <a:rPr lang="es-MX" b="1" dirty="0"/>
              <a:t>ART</a:t>
            </a:r>
            <a:r>
              <a:rPr lang="es-ES_tradnl" b="1" dirty="0"/>
              <a:t>Í</a:t>
            </a:r>
            <a:r>
              <a:rPr lang="pt-PT" b="1" dirty="0"/>
              <a:t>CULO 4. </a:t>
            </a:r>
            <a:r>
              <a:rPr lang="es-MX" b="1" dirty="0"/>
              <a:t>NACIONALIDAD Y DOMICILIO. </a:t>
            </a:r>
            <a:endParaRPr lang="es-MX" dirty="0"/>
          </a:p>
        </p:txBody>
      </p:sp>
      <p:sp>
        <p:nvSpPr>
          <p:cNvPr id="5" name="4 Rectángulo"/>
          <p:cNvSpPr/>
          <p:nvPr/>
        </p:nvSpPr>
        <p:spPr>
          <a:xfrm>
            <a:off x="259145" y="3746312"/>
            <a:ext cx="7747000" cy="2308324"/>
          </a:xfrm>
          <a:prstGeom prst="rect">
            <a:avLst/>
          </a:prstGeom>
        </p:spPr>
        <p:txBody>
          <a:bodyPr wrap="square">
            <a:spAutoFit/>
          </a:bodyPr>
          <a:lstStyle/>
          <a:p>
            <a:r>
              <a:rPr lang="es-ES_tradnl" dirty="0"/>
              <a:t>La Asociación</a:t>
            </a:r>
            <a:r>
              <a:rPr lang="es-MX" dirty="0"/>
              <a:t> ser</a:t>
            </a:r>
            <a:r>
              <a:rPr lang="es-ES_tradnl" dirty="0"/>
              <a:t>á de nacionalidad mexicana y se regirá por las leyes y tribunales mexicanos.</a:t>
            </a:r>
            <a:endParaRPr lang="es-MX" dirty="0"/>
          </a:p>
          <a:p>
            <a:r>
              <a:rPr lang="es-MX" dirty="0"/>
              <a:t> </a:t>
            </a:r>
          </a:p>
          <a:p>
            <a:r>
              <a:rPr lang="es-ES_tradnl" dirty="0"/>
              <a:t>La Asociación </a:t>
            </a:r>
            <a:r>
              <a:rPr lang="fr-FR" dirty="0"/>
              <a:t>tendra</a:t>
            </a:r>
            <a:r>
              <a:rPr lang="es-ES_tradnl" dirty="0"/>
              <a:t> su domicilio en la ciudad de México, Distrito Federal, pudiendo establecer una oficina administrativa en la Entidad Federativa, durante el periodo que dure la presidencia del titular del organismo estatal de desarrollo municipal, que corresponda.</a:t>
            </a:r>
            <a:endParaRPr lang="es-MX" dirty="0"/>
          </a:p>
          <a:p>
            <a:r>
              <a:rPr lang="es-ES" b="1" dirty="0"/>
              <a:t> </a:t>
            </a:r>
            <a:endParaRPr lang="es-MX" dirty="0"/>
          </a:p>
        </p:txBody>
      </p:sp>
      <p:sp>
        <p:nvSpPr>
          <p:cNvPr id="6" name="5 Rectángulo"/>
          <p:cNvSpPr/>
          <p:nvPr/>
        </p:nvSpPr>
        <p:spPr>
          <a:xfrm>
            <a:off x="259144" y="880744"/>
            <a:ext cx="6890955" cy="1477328"/>
          </a:xfrm>
          <a:prstGeom prst="rect">
            <a:avLst/>
          </a:prstGeom>
        </p:spPr>
        <p:txBody>
          <a:bodyPr wrap="square">
            <a:spAutoFit/>
          </a:bodyPr>
          <a:lstStyle/>
          <a:p>
            <a:r>
              <a:rPr lang="es-MX" b="1" dirty="0"/>
              <a:t>ART</a:t>
            </a:r>
            <a:r>
              <a:rPr lang="es-ES_tradnl" b="1" dirty="0"/>
              <a:t>Í</a:t>
            </a:r>
            <a:r>
              <a:rPr lang="pt-PT" b="1" dirty="0"/>
              <a:t>CULO 3. DURACI</a:t>
            </a:r>
            <a:r>
              <a:rPr lang="es-ES_tradnl" b="1" dirty="0"/>
              <a:t>Ó</a:t>
            </a:r>
            <a:r>
              <a:rPr lang="es-MX" b="1" dirty="0"/>
              <a:t>N. </a:t>
            </a:r>
            <a:endParaRPr lang="es-MX" b="1" dirty="0" smtClean="0"/>
          </a:p>
          <a:p>
            <a:endParaRPr lang="es-MX" dirty="0"/>
          </a:p>
          <a:p>
            <a:r>
              <a:rPr lang="es-ES_tradnl" dirty="0"/>
              <a:t>La Asociación </a:t>
            </a:r>
            <a:r>
              <a:rPr lang="fr-FR" dirty="0"/>
              <a:t>tendra</a:t>
            </a:r>
            <a:r>
              <a:rPr lang="es-ES_tradnl" dirty="0"/>
              <a:t> una vigencia de noventa y nueve años a partir de la fecha de su constitución. La vigencia podrá ser prorrogable por el tiempo que acuerde la Asamblea</a:t>
            </a:r>
            <a:endParaRPr lang="es-MX" dirty="0"/>
          </a:p>
        </p:txBody>
      </p:sp>
    </p:spTree>
    <p:extLst>
      <p:ext uri="{BB962C8B-B14F-4D97-AF65-F5344CB8AC3E}">
        <p14:creationId xmlns:p14="http://schemas.microsoft.com/office/powerpoint/2010/main" val="372955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6400" y="868740"/>
            <a:ext cx="7797800" cy="2308324"/>
          </a:xfrm>
          <a:prstGeom prst="rect">
            <a:avLst/>
          </a:prstGeom>
        </p:spPr>
        <p:txBody>
          <a:bodyPr wrap="square">
            <a:spAutoFit/>
          </a:bodyPr>
          <a:lstStyle/>
          <a:p>
            <a:pPr algn="ctr"/>
            <a:r>
              <a:rPr lang="es-ES" b="1" dirty="0">
                <a:solidFill>
                  <a:srgbClr val="0070C0"/>
                </a:solidFill>
              </a:rPr>
              <a:t>CAPITULO II</a:t>
            </a:r>
            <a:endParaRPr lang="es-MX" dirty="0">
              <a:solidFill>
                <a:srgbClr val="0070C0"/>
              </a:solidFill>
            </a:endParaRPr>
          </a:p>
          <a:p>
            <a:pPr algn="ctr"/>
            <a:r>
              <a:rPr lang="es-MX" b="1" dirty="0">
                <a:solidFill>
                  <a:srgbClr val="0070C0"/>
                </a:solidFill>
              </a:rPr>
              <a:t>PATRIMONIO</a:t>
            </a:r>
            <a:endParaRPr lang="es-MX" dirty="0">
              <a:solidFill>
                <a:srgbClr val="0070C0"/>
              </a:solidFill>
            </a:endParaRPr>
          </a:p>
          <a:p>
            <a:r>
              <a:rPr lang="es-ES" b="1" dirty="0">
                <a:solidFill>
                  <a:srgbClr val="0070C0"/>
                </a:solidFill>
              </a:rPr>
              <a:t> </a:t>
            </a:r>
            <a:endParaRPr lang="es-MX" dirty="0">
              <a:solidFill>
                <a:srgbClr val="0070C0"/>
              </a:solidFill>
            </a:endParaRPr>
          </a:p>
          <a:p>
            <a:r>
              <a:rPr lang="es-ES" b="1" dirty="0">
                <a:solidFill>
                  <a:srgbClr val="0070C0"/>
                </a:solidFill>
              </a:rPr>
              <a:t>QUINTO</a:t>
            </a:r>
            <a:r>
              <a:rPr lang="es-ES" dirty="0">
                <a:solidFill>
                  <a:srgbClr val="0070C0"/>
                </a:solidFill>
              </a:rPr>
              <a:t>.- La Asociación se constituye sin capital social y su patrimonio se integrará con los bienes, las donaciones, las cesiones de derechos, los subsidios y en general, las aportaciones en efectivo o en especie, que realicen los asociados, oficinas, agencias, representaciones o terceros para coadyuvar al  sostenimiento de la Asociación.</a:t>
            </a:r>
            <a:endParaRPr lang="es-MX" dirty="0">
              <a:solidFill>
                <a:srgbClr val="0070C0"/>
              </a:solidFill>
            </a:endParaRPr>
          </a:p>
        </p:txBody>
      </p:sp>
      <p:sp>
        <p:nvSpPr>
          <p:cNvPr id="5" name="4 Rectángulo"/>
          <p:cNvSpPr/>
          <p:nvPr/>
        </p:nvSpPr>
        <p:spPr>
          <a:xfrm>
            <a:off x="431800" y="3562340"/>
            <a:ext cx="7975600" cy="2031325"/>
          </a:xfrm>
          <a:prstGeom prst="rect">
            <a:avLst/>
          </a:prstGeom>
        </p:spPr>
        <p:txBody>
          <a:bodyPr wrap="square">
            <a:spAutoFit/>
          </a:bodyPr>
          <a:lstStyle/>
          <a:p>
            <a:r>
              <a:rPr lang="es-ES" dirty="0">
                <a:solidFill>
                  <a:srgbClr val="0070C0"/>
                </a:solidFill>
              </a:rPr>
              <a:t>El patrimonio de la asociación, incluyendo los apoyos y estímulos públicos que reciba, se destinaran exclusivamente a los fines propios de su objeto social, no pudiendo otorgar beneficios sobre el remanente distribuible a persona física alguna o a sus integrantes personas físicas o morales, salvo que se trate, en este último caso, de alguna persona moral autorizada para recibir donativos deducibles en términos de la Ley del Impuesto Sobre la Renta o se trate de la remuneración de servicios efectivamente recibidos.</a:t>
            </a:r>
            <a:endParaRPr lang="es-MX" dirty="0">
              <a:solidFill>
                <a:srgbClr val="0070C0"/>
              </a:solidFill>
            </a:endParaRPr>
          </a:p>
        </p:txBody>
      </p:sp>
    </p:spTree>
    <p:extLst>
      <p:ext uri="{BB962C8B-B14F-4D97-AF65-F5344CB8AC3E}">
        <p14:creationId xmlns:p14="http://schemas.microsoft.com/office/powerpoint/2010/main" val="3890736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190500" y="516741"/>
            <a:ext cx="7226300" cy="3139321"/>
          </a:xfrm>
          <a:prstGeom prst="rect">
            <a:avLst/>
          </a:prstGeom>
        </p:spPr>
        <p:txBody>
          <a:bodyPr wrap="square">
            <a:spAutoFit/>
          </a:bodyPr>
          <a:lstStyle/>
          <a:p>
            <a:r>
              <a:rPr lang="es-ES" dirty="0">
                <a:solidFill>
                  <a:srgbClr val="0070C0"/>
                </a:solidFill>
              </a:rPr>
              <a:t>Los ingresos que la Asociación perciba en virtud de actividades relacionadas de forma directa o indirecta con su objetivo;</a:t>
            </a:r>
            <a:endParaRPr lang="es-MX" dirty="0">
              <a:solidFill>
                <a:srgbClr val="0070C0"/>
              </a:solidFill>
            </a:endParaRPr>
          </a:p>
          <a:p>
            <a:r>
              <a:rPr lang="es-ES" dirty="0">
                <a:solidFill>
                  <a:srgbClr val="0070C0"/>
                </a:solidFill>
              </a:rPr>
              <a:t> </a:t>
            </a:r>
            <a:endParaRPr lang="es-MX" dirty="0">
              <a:solidFill>
                <a:srgbClr val="0070C0"/>
              </a:solidFill>
            </a:endParaRPr>
          </a:p>
          <a:p>
            <a:r>
              <a:rPr lang="es-ES" dirty="0">
                <a:solidFill>
                  <a:srgbClr val="0070C0"/>
                </a:solidFill>
              </a:rPr>
              <a:t>Los remanentes que resulten del ejercicio;</a:t>
            </a:r>
            <a:endParaRPr lang="es-MX" dirty="0">
              <a:solidFill>
                <a:srgbClr val="0070C0"/>
              </a:solidFill>
            </a:endParaRPr>
          </a:p>
          <a:p>
            <a:r>
              <a:rPr lang="es-ES" dirty="0">
                <a:solidFill>
                  <a:srgbClr val="0070C0"/>
                </a:solidFill>
              </a:rPr>
              <a:t> </a:t>
            </a:r>
            <a:endParaRPr lang="es-MX" dirty="0">
              <a:solidFill>
                <a:srgbClr val="0070C0"/>
              </a:solidFill>
            </a:endParaRPr>
          </a:p>
          <a:p>
            <a:r>
              <a:rPr lang="es-ES" dirty="0">
                <a:solidFill>
                  <a:srgbClr val="0070C0"/>
                </a:solidFill>
              </a:rPr>
              <a:t>Los activos que reflejan los estados financieros.</a:t>
            </a:r>
            <a:endParaRPr lang="es-MX" dirty="0">
              <a:solidFill>
                <a:srgbClr val="0070C0"/>
              </a:solidFill>
            </a:endParaRPr>
          </a:p>
          <a:p>
            <a:r>
              <a:rPr lang="es-MX" dirty="0">
                <a:solidFill>
                  <a:srgbClr val="0070C0"/>
                </a:solidFill>
              </a:rPr>
              <a:t> </a:t>
            </a:r>
          </a:p>
          <a:p>
            <a:r>
              <a:rPr lang="es-MX" dirty="0">
                <a:solidFill>
                  <a:srgbClr val="0070C0"/>
                </a:solidFill>
              </a:rPr>
              <a:t>La asociación no deberá de distribuir entre sus asociados, remanentes de los apoyos y estímulos públicos que reciba. Lo estipulado en el presente artículo es de carácter irrevocable. </a:t>
            </a:r>
            <a:r>
              <a:rPr lang="es-ES_tradnl" dirty="0">
                <a:solidFill>
                  <a:srgbClr val="0070C0"/>
                </a:solidFill>
              </a:rPr>
              <a:t>(Reforma propuesta por el Estado de San Luis Potosí, 27 de julio de 2015)</a:t>
            </a:r>
            <a:endParaRPr lang="es-MX" dirty="0">
              <a:solidFill>
                <a:srgbClr val="0070C0"/>
              </a:solidFill>
            </a:endParaRPr>
          </a:p>
        </p:txBody>
      </p:sp>
      <p:sp>
        <p:nvSpPr>
          <p:cNvPr id="8" name="7 Rectángulo"/>
          <p:cNvSpPr/>
          <p:nvPr/>
        </p:nvSpPr>
        <p:spPr>
          <a:xfrm>
            <a:off x="3441700" y="4121834"/>
            <a:ext cx="2032000" cy="646331"/>
          </a:xfrm>
          <a:prstGeom prst="rect">
            <a:avLst/>
          </a:prstGeom>
        </p:spPr>
        <p:txBody>
          <a:bodyPr wrap="square">
            <a:spAutoFit/>
          </a:bodyPr>
          <a:lstStyle/>
          <a:p>
            <a:pPr algn="ctr"/>
            <a:r>
              <a:rPr lang="es-MX" b="1" dirty="0"/>
              <a:t>CAP</a:t>
            </a:r>
            <a:r>
              <a:rPr lang="es-ES_tradnl" b="1" dirty="0"/>
              <a:t>Í</a:t>
            </a:r>
            <a:r>
              <a:rPr lang="pt-PT" b="1" dirty="0"/>
              <a:t>TULO II</a:t>
            </a:r>
            <a:endParaRPr lang="es-MX" dirty="0"/>
          </a:p>
          <a:p>
            <a:pPr algn="ctr"/>
            <a:r>
              <a:rPr lang="es-MX" b="1" dirty="0"/>
              <a:t>ASOCIADOS</a:t>
            </a:r>
            <a:endParaRPr lang="es-MX" dirty="0"/>
          </a:p>
        </p:txBody>
      </p:sp>
      <p:sp>
        <p:nvSpPr>
          <p:cNvPr id="9" name="8 Rectángulo"/>
          <p:cNvSpPr/>
          <p:nvPr/>
        </p:nvSpPr>
        <p:spPr>
          <a:xfrm>
            <a:off x="190500" y="4983897"/>
            <a:ext cx="8610600" cy="1200329"/>
          </a:xfrm>
          <a:prstGeom prst="rect">
            <a:avLst/>
          </a:prstGeom>
        </p:spPr>
        <p:txBody>
          <a:bodyPr wrap="square">
            <a:spAutoFit/>
          </a:bodyPr>
          <a:lstStyle/>
          <a:p>
            <a:r>
              <a:rPr lang="es-MX" b="1" dirty="0"/>
              <a:t>ART</a:t>
            </a:r>
            <a:r>
              <a:rPr lang="es-ES_tradnl" b="1" dirty="0"/>
              <a:t>Í</a:t>
            </a:r>
            <a:r>
              <a:rPr lang="pt-PT" b="1" dirty="0"/>
              <a:t>CULO 5. DE LOS ASOCIADOS</a:t>
            </a:r>
            <a:r>
              <a:rPr lang="es-MX" dirty="0"/>
              <a:t>. </a:t>
            </a:r>
            <a:r>
              <a:rPr lang="fr-FR" dirty="0"/>
              <a:t>Tendra</a:t>
            </a:r>
            <a:r>
              <a:rPr lang="es-ES_tradnl" dirty="0"/>
              <a:t>n calidad de asociados los titulares de los organismos estatales de desarrollo municipal de las diferentes entidades federativas, que se encuentran en funciones de sus respectivos encargos.</a:t>
            </a:r>
            <a:endParaRPr lang="es-MX" dirty="0"/>
          </a:p>
          <a:p>
            <a:r>
              <a:rPr lang="es-ES_tradnl" dirty="0"/>
              <a:t> </a:t>
            </a:r>
            <a:endParaRPr lang="es-MX" dirty="0"/>
          </a:p>
        </p:txBody>
      </p:sp>
    </p:spTree>
    <p:extLst>
      <p:ext uri="{BB962C8B-B14F-4D97-AF65-F5344CB8AC3E}">
        <p14:creationId xmlns:p14="http://schemas.microsoft.com/office/powerpoint/2010/main" val="3607307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 y="771247"/>
            <a:ext cx="7747000" cy="4801314"/>
          </a:xfrm>
          <a:prstGeom prst="rect">
            <a:avLst/>
          </a:prstGeom>
        </p:spPr>
        <p:txBody>
          <a:bodyPr wrap="square">
            <a:spAutoFit/>
          </a:bodyPr>
          <a:lstStyle/>
          <a:p>
            <a:r>
              <a:rPr lang="es-ES" b="1" dirty="0">
                <a:solidFill>
                  <a:srgbClr val="0070C0"/>
                </a:solidFill>
              </a:rPr>
              <a:t>SEXTO</a:t>
            </a:r>
            <a:r>
              <a:rPr lang="es-ES" dirty="0">
                <a:solidFill>
                  <a:srgbClr val="0070C0"/>
                </a:solidFill>
              </a:rPr>
              <a:t>. DE LOS ASOCIADOS. </a:t>
            </a:r>
            <a:r>
              <a:rPr lang="es-MX" dirty="0">
                <a:solidFill>
                  <a:srgbClr val="0070C0"/>
                </a:solidFill>
              </a:rPr>
              <a:t>La Asociación tendrá tres clases de asociados, a saber:</a:t>
            </a:r>
          </a:p>
          <a:p>
            <a:r>
              <a:rPr lang="es-ES" dirty="0">
                <a:solidFill>
                  <a:srgbClr val="0070C0"/>
                </a:solidFill>
              </a:rPr>
              <a:t> </a:t>
            </a:r>
            <a:endParaRPr lang="es-MX" dirty="0">
              <a:solidFill>
                <a:srgbClr val="0070C0"/>
              </a:solidFill>
            </a:endParaRPr>
          </a:p>
          <a:p>
            <a:r>
              <a:rPr lang="es-MX" dirty="0">
                <a:solidFill>
                  <a:srgbClr val="0070C0"/>
                </a:solidFill>
              </a:rPr>
              <a:t>a).- Activos: Serán miembros activos los titulares de los organismos estatales de desarrollo municipal de las diferentes entidades federativas, que se encuentran en funciones de sus respectivos encargos;</a:t>
            </a:r>
          </a:p>
          <a:p>
            <a:r>
              <a:rPr lang="es-MX" dirty="0">
                <a:solidFill>
                  <a:srgbClr val="0070C0"/>
                </a:solidFill>
              </a:rPr>
              <a:t> </a:t>
            </a:r>
          </a:p>
          <a:p>
            <a:r>
              <a:rPr lang="es-MX" dirty="0">
                <a:solidFill>
                  <a:srgbClr val="0070C0"/>
                </a:solidFill>
              </a:rPr>
              <a:t>b).- Honorarios: Serán miembros honorarios aquellas personas que por sus conocimientos, ética, probidad, honorabilidad y demás cualidades relevantes, se hagan merecedores a tal distinción, a propuesta del Consejo Directivo y aprobación de la Asamblea de Asociados.</a:t>
            </a:r>
          </a:p>
          <a:p>
            <a:r>
              <a:rPr lang="es-MX" dirty="0">
                <a:solidFill>
                  <a:srgbClr val="0070C0"/>
                </a:solidFill>
              </a:rPr>
              <a:t> </a:t>
            </a:r>
          </a:p>
          <a:p>
            <a:r>
              <a:rPr lang="es-MX" dirty="0">
                <a:solidFill>
                  <a:srgbClr val="0070C0"/>
                </a:solidFill>
              </a:rPr>
              <a:t>c).- Benefactores: Serán miembros benefactores las personas físicas o morales que realicen aportaciones económicas, en dinero o en especie, a favor de la Asociación y que a propuesta del Consejo Directivo, sean aprobados por la Asamblea de Asociados con ese carácter. </a:t>
            </a:r>
            <a:r>
              <a:rPr lang="es-ES_tradnl" dirty="0">
                <a:solidFill>
                  <a:srgbClr val="0070C0"/>
                </a:solidFill>
              </a:rPr>
              <a:t>(Reforma propuesta por el Estado de San Luis Potosí, 27 de julio de 2015)</a:t>
            </a:r>
            <a:endParaRPr lang="es-MX" dirty="0">
              <a:solidFill>
                <a:srgbClr val="0070C0"/>
              </a:solidFill>
            </a:endParaRPr>
          </a:p>
        </p:txBody>
      </p:sp>
    </p:spTree>
    <p:extLst>
      <p:ext uri="{BB962C8B-B14F-4D97-AF65-F5344CB8AC3E}">
        <p14:creationId xmlns:p14="http://schemas.microsoft.com/office/powerpoint/2010/main" val="1181364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7000" y="520700"/>
            <a:ext cx="7658100" cy="5909310"/>
          </a:xfrm>
          <a:prstGeom prst="rect">
            <a:avLst/>
          </a:prstGeom>
        </p:spPr>
        <p:txBody>
          <a:bodyPr wrap="square">
            <a:spAutoFit/>
          </a:bodyPr>
          <a:lstStyle/>
          <a:p>
            <a:r>
              <a:rPr lang="es-MX" b="1" dirty="0"/>
              <a:t>ART</a:t>
            </a:r>
            <a:r>
              <a:rPr lang="es-ES_tradnl" b="1" dirty="0"/>
              <a:t>Í</a:t>
            </a:r>
            <a:r>
              <a:rPr lang="pt-PT" b="1" dirty="0"/>
              <a:t>CULO 6. ADMISI</a:t>
            </a:r>
            <a:r>
              <a:rPr lang="es-ES_tradnl" b="1" dirty="0"/>
              <a:t>Ó</a:t>
            </a:r>
            <a:r>
              <a:rPr lang="es-MX" b="1" dirty="0"/>
              <a:t>N DE ASOCIADOS. </a:t>
            </a:r>
            <a:r>
              <a:rPr lang="es-MX" dirty="0"/>
              <a:t>Para ser asociado ser</a:t>
            </a:r>
            <a:r>
              <a:rPr lang="es-ES_tradnl" dirty="0"/>
              <a:t>á necesario presentar una solicitud por escrito al Consejo Directivo, acompañada de documento oficial del gobierno estatal que corresponda, que acredite a la persona como titular de un organismo estatal de desarrollo municipal; este </a:t>
            </a:r>
            <a:r>
              <a:rPr lang="es-MX" dirty="0"/>
              <a:t>último podrá</a:t>
            </a:r>
            <a:r>
              <a:rPr lang="es-ES_tradnl" dirty="0"/>
              <a:t> nombrar a un representante.</a:t>
            </a:r>
            <a:endParaRPr lang="es-MX" dirty="0"/>
          </a:p>
          <a:p>
            <a:r>
              <a:rPr lang="es-MX" dirty="0"/>
              <a:t> </a:t>
            </a:r>
          </a:p>
          <a:p>
            <a:r>
              <a:rPr lang="es-ES_tradnl" dirty="0"/>
              <a:t>Verificado el cumplimiento de los requisitos antes señalados, el Consejo Directivo autorizará su inclusión</a:t>
            </a:r>
            <a:r>
              <a:rPr lang="pt-PT" dirty="0"/>
              <a:t> como asociados.</a:t>
            </a:r>
            <a:endParaRPr lang="es-MX" dirty="0"/>
          </a:p>
          <a:p>
            <a:r>
              <a:rPr lang="es-MX" b="1" dirty="0"/>
              <a:t> </a:t>
            </a:r>
            <a:endParaRPr lang="es-MX" dirty="0"/>
          </a:p>
          <a:p>
            <a:r>
              <a:rPr lang="es-MX" b="1" dirty="0"/>
              <a:t>ART</a:t>
            </a:r>
            <a:r>
              <a:rPr lang="es-ES_tradnl" b="1" dirty="0"/>
              <a:t>Í</a:t>
            </a:r>
            <a:r>
              <a:rPr lang="pt-PT" b="1" dirty="0"/>
              <a:t>CULO 7. DE LA SEPARACI</a:t>
            </a:r>
            <a:r>
              <a:rPr lang="es-ES_tradnl" b="1" dirty="0"/>
              <a:t>Ó</a:t>
            </a:r>
            <a:r>
              <a:rPr lang="pt-PT" b="1" dirty="0"/>
              <a:t>N O P</a:t>
            </a:r>
            <a:r>
              <a:rPr lang="es-ES_tradnl" b="1" dirty="0"/>
              <a:t>É</a:t>
            </a:r>
            <a:r>
              <a:rPr lang="es-MX" b="1" dirty="0"/>
              <a:t>RDIDA DE LA CALIDAD DE ASOCIADOS. </a:t>
            </a:r>
            <a:r>
              <a:rPr lang="es-ES_tradnl" dirty="0"/>
              <a:t>Cualquier asociado podrá solicitar, mediante renuncia escrita presentada al Consejo Directivo, su separación</a:t>
            </a:r>
            <a:r>
              <a:rPr lang="es-MX" dirty="0"/>
              <a:t> de la Asamblea de General.</a:t>
            </a:r>
          </a:p>
          <a:p>
            <a:r>
              <a:rPr lang="es-MX" dirty="0"/>
              <a:t> </a:t>
            </a:r>
          </a:p>
          <a:p>
            <a:r>
              <a:rPr lang="es-ES_tradnl" dirty="0"/>
              <a:t>La pérdida de la calidad de asociado se dará en el momento en que haya concluido su responsabilidad como titular del organismo estatal de desarrollo municipal.</a:t>
            </a:r>
            <a:endParaRPr lang="es-MX" dirty="0"/>
          </a:p>
          <a:p>
            <a:r>
              <a:rPr lang="es-MX" dirty="0"/>
              <a:t> </a:t>
            </a:r>
          </a:p>
          <a:p>
            <a:r>
              <a:rPr lang="es-ES_tradnl" dirty="0"/>
              <a:t>En caso de contravenir las disposiciones del presente Estatuto, la Asamblea General podrá </a:t>
            </a:r>
            <a:r>
              <a:rPr lang="es-MX" dirty="0"/>
              <a:t>acordar la </a:t>
            </a:r>
            <a:r>
              <a:rPr lang="es-ES_tradnl" dirty="0"/>
              <a:t>pérdida de la calidad de asociado de algún titular de organismo estatal de desarrollo municipal.</a:t>
            </a:r>
            <a:endParaRPr lang="es-MX" dirty="0"/>
          </a:p>
          <a:p>
            <a:r>
              <a:rPr lang="es-MX" b="1" dirty="0"/>
              <a:t> </a:t>
            </a:r>
            <a:endParaRPr lang="es-MX" dirty="0"/>
          </a:p>
        </p:txBody>
      </p:sp>
    </p:spTree>
    <p:extLst>
      <p:ext uri="{BB962C8B-B14F-4D97-AF65-F5344CB8AC3E}">
        <p14:creationId xmlns:p14="http://schemas.microsoft.com/office/powerpoint/2010/main" val="387541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1300" y="612845"/>
            <a:ext cx="7721600" cy="4524315"/>
          </a:xfrm>
          <a:prstGeom prst="rect">
            <a:avLst/>
          </a:prstGeom>
        </p:spPr>
        <p:txBody>
          <a:bodyPr wrap="square">
            <a:spAutoFit/>
          </a:bodyPr>
          <a:lstStyle/>
          <a:p>
            <a:r>
              <a:rPr lang="es-MX" b="1" dirty="0"/>
              <a:t>ART</a:t>
            </a:r>
            <a:r>
              <a:rPr lang="es-ES_tradnl" b="1" dirty="0"/>
              <a:t>Í</a:t>
            </a:r>
            <a:r>
              <a:rPr lang="pt-PT" b="1" dirty="0"/>
              <a:t>CULO 8. DERECHOS DE LOS ASOCIADOS. </a:t>
            </a:r>
            <a:endParaRPr lang="pt-PT" b="1" dirty="0" smtClean="0"/>
          </a:p>
          <a:p>
            <a:endParaRPr lang="pt-PT" b="1" dirty="0"/>
          </a:p>
          <a:p>
            <a:r>
              <a:rPr lang="es-ES_tradnl" dirty="0" smtClean="0"/>
              <a:t>Los </a:t>
            </a:r>
            <a:r>
              <a:rPr lang="es-ES_tradnl" dirty="0"/>
              <a:t>asociados tendrán los siguientes derechos:</a:t>
            </a:r>
            <a:endParaRPr lang="es-MX" dirty="0"/>
          </a:p>
          <a:p>
            <a:pPr lvl="0"/>
            <a:endParaRPr lang="es-ES_tradnl" dirty="0" smtClean="0"/>
          </a:p>
          <a:p>
            <a:pPr lvl="0"/>
            <a:r>
              <a:rPr lang="es-ES_tradnl" dirty="0" smtClean="0"/>
              <a:t>I.- Participar</a:t>
            </a:r>
            <a:r>
              <a:rPr lang="es-ES_tradnl" dirty="0"/>
              <a:t>, con voz y voto, en las sesiones de la Asamblea General en los términos que establece el presente Estatuto;</a:t>
            </a:r>
            <a:endParaRPr lang="es-MX" dirty="0"/>
          </a:p>
          <a:p>
            <a:pPr lvl="0"/>
            <a:r>
              <a:rPr lang="es-ES_tradnl" dirty="0" smtClean="0"/>
              <a:t>II.- Ser </a:t>
            </a:r>
            <a:r>
              <a:rPr lang="es-ES_tradnl" dirty="0"/>
              <a:t>inscrito en el registro de asociados;</a:t>
            </a:r>
            <a:endParaRPr lang="es-MX" dirty="0"/>
          </a:p>
          <a:p>
            <a:pPr lvl="0"/>
            <a:r>
              <a:rPr lang="es-ES_tradnl" dirty="0" smtClean="0"/>
              <a:t>III.- Participar </a:t>
            </a:r>
            <a:r>
              <a:rPr lang="es-ES_tradnl" dirty="0"/>
              <a:t>en las actividades y programas que desarrolle la Asociación;</a:t>
            </a:r>
            <a:endParaRPr lang="es-MX" dirty="0"/>
          </a:p>
          <a:p>
            <a:pPr lvl="0"/>
            <a:r>
              <a:rPr lang="es-ES_tradnl" dirty="0" smtClean="0"/>
              <a:t>IV.- Ser </a:t>
            </a:r>
            <a:r>
              <a:rPr lang="es-ES_tradnl" dirty="0"/>
              <a:t>designados para ocupar cargos dentro de los órganos de gobierno de la Asociación, de conformidad por lo dispuesto en el presente Estatuto;</a:t>
            </a:r>
            <a:endParaRPr lang="es-MX" dirty="0"/>
          </a:p>
          <a:p>
            <a:pPr lvl="0"/>
            <a:r>
              <a:rPr lang="es-ES_tradnl" dirty="0" smtClean="0"/>
              <a:t>V.- Designar </a:t>
            </a:r>
            <a:r>
              <a:rPr lang="es-ES_tradnl" dirty="0"/>
              <a:t>a un representante previa validación del Consejo Directivo;</a:t>
            </a:r>
            <a:endParaRPr lang="es-MX" dirty="0"/>
          </a:p>
          <a:p>
            <a:pPr lvl="0"/>
            <a:r>
              <a:rPr lang="es-ES_tradnl" dirty="0" smtClean="0"/>
              <a:t>VI.- Ser </a:t>
            </a:r>
            <a:r>
              <a:rPr lang="es-ES_tradnl" dirty="0"/>
              <a:t>informado por los órganos de gobierno de la Asociación de las actividades de la misma</a:t>
            </a:r>
            <a:r>
              <a:rPr lang="es-ES_tradnl" dirty="0" smtClean="0"/>
              <a:t>;</a:t>
            </a:r>
          </a:p>
          <a:p>
            <a:pPr lvl="0"/>
            <a:r>
              <a:rPr lang="es-ES_tradnl" dirty="0" smtClean="0"/>
              <a:t>VII.- Recibir </a:t>
            </a:r>
            <a:r>
              <a:rPr lang="es-ES_tradnl" dirty="0"/>
              <a:t>los boletines, informes y servicios que proporcione la Asociación;</a:t>
            </a:r>
            <a:endParaRPr lang="es-MX" dirty="0"/>
          </a:p>
          <a:p>
            <a:pPr lvl="0"/>
            <a:r>
              <a:rPr lang="es-ES_tradnl" dirty="0" smtClean="0"/>
              <a:t>VIII.- Los </a:t>
            </a:r>
            <a:r>
              <a:rPr lang="es-ES_tradnl" dirty="0"/>
              <a:t>demás que establezcan el Estatuto y los Acuerdos de la Asamblea General.</a:t>
            </a:r>
            <a:endParaRPr lang="es-MX" dirty="0"/>
          </a:p>
        </p:txBody>
      </p:sp>
    </p:spTree>
    <p:extLst>
      <p:ext uri="{BB962C8B-B14F-4D97-AF65-F5344CB8AC3E}">
        <p14:creationId xmlns:p14="http://schemas.microsoft.com/office/powerpoint/2010/main" val="2778914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TotalTime>
  <Words>3785</Words>
  <Application>Microsoft Office PowerPoint</Application>
  <PresentationFormat>On-screen Show (4:3)</PresentationFormat>
  <Paragraphs>328</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Hugo Silva Bran</dc:creator>
  <cp:lastModifiedBy>Jesus Enrique Nuño Navarro</cp:lastModifiedBy>
  <cp:revision>19</cp:revision>
  <dcterms:created xsi:type="dcterms:W3CDTF">2015-09-28T18:57:20Z</dcterms:created>
  <dcterms:modified xsi:type="dcterms:W3CDTF">2015-09-29T15:45:58Z</dcterms:modified>
</cp:coreProperties>
</file>