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2"/>
  </p:handoutMasterIdLst>
  <p:sldIdLst>
    <p:sldId id="256" r:id="rId2"/>
    <p:sldId id="257" r:id="rId3"/>
    <p:sldId id="265" r:id="rId4"/>
    <p:sldId id="258" r:id="rId5"/>
    <p:sldId id="259" r:id="rId6"/>
    <p:sldId id="260" r:id="rId7"/>
    <p:sldId id="261" r:id="rId8"/>
    <p:sldId id="262" r:id="rId9"/>
    <p:sldId id="263" r:id="rId10"/>
    <p:sldId id="264" r:id="rId11"/>
  </p:sldIdLst>
  <p:sldSz cx="12192000" cy="6858000"/>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71" d="100"/>
          <a:sy n="71" d="100"/>
        </p:scale>
        <p:origin x="618" y="60"/>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MX"/>
          </a:p>
        </p:txBody>
      </p:sp>
      <p:sp>
        <p:nvSpPr>
          <p:cNvPr id="3" name="Marcador de fecha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442EA2B-2404-4EF5-8EBC-E8AD52657F74}" type="datetimeFigureOut">
              <a:rPr lang="es-MX" smtClean="0"/>
              <a:t>25/09/2015</a:t>
            </a:fld>
            <a:endParaRPr lang="es-MX"/>
          </a:p>
        </p:txBody>
      </p:sp>
      <p:sp>
        <p:nvSpPr>
          <p:cNvPr id="4" name="Marcador de pie de página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s-MX"/>
          </a:p>
        </p:txBody>
      </p:sp>
      <p:sp>
        <p:nvSpPr>
          <p:cNvPr id="5" name="Marcador de número de diapositiva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687675D-280E-452C-A565-4F03B56B92E0}" type="slidenum">
              <a:rPr lang="es-MX" smtClean="0"/>
              <a:t>‹Nº›</a:t>
            </a:fld>
            <a:endParaRPr lang="es-MX"/>
          </a:p>
        </p:txBody>
      </p:sp>
    </p:spTree>
    <p:extLst>
      <p:ext uri="{BB962C8B-B14F-4D97-AF65-F5344CB8AC3E}">
        <p14:creationId xmlns:p14="http://schemas.microsoft.com/office/powerpoint/2010/main" val="238170575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FB1CBC3B-05F7-4AF7-9B0D-96353A8D850D}" type="datetimeFigureOut">
              <a:rPr lang="es-MX" smtClean="0"/>
              <a:t>25/09/2015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3D9F08F6-566C-4400-8E18-7A7F1E44D643}" type="slidenum">
              <a:rPr lang="es-MX" smtClean="0"/>
              <a:t>‹Nº›</a:t>
            </a:fld>
            <a:endParaRPr lang="es-MX"/>
          </a:p>
        </p:txBody>
      </p:sp>
    </p:spTree>
    <p:extLst>
      <p:ext uri="{BB962C8B-B14F-4D97-AF65-F5344CB8AC3E}">
        <p14:creationId xmlns:p14="http://schemas.microsoft.com/office/powerpoint/2010/main" val="1471650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FB1CBC3B-05F7-4AF7-9B0D-96353A8D850D}" type="datetimeFigureOut">
              <a:rPr lang="es-MX" smtClean="0"/>
              <a:t>25/09/2015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3D9F08F6-566C-4400-8E18-7A7F1E44D643}" type="slidenum">
              <a:rPr lang="es-MX" smtClean="0"/>
              <a:t>‹Nº›</a:t>
            </a:fld>
            <a:endParaRPr lang="es-MX"/>
          </a:p>
        </p:txBody>
      </p:sp>
    </p:spTree>
    <p:extLst>
      <p:ext uri="{BB962C8B-B14F-4D97-AF65-F5344CB8AC3E}">
        <p14:creationId xmlns:p14="http://schemas.microsoft.com/office/powerpoint/2010/main" val="2146646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FB1CBC3B-05F7-4AF7-9B0D-96353A8D850D}" type="datetimeFigureOut">
              <a:rPr lang="es-MX" smtClean="0"/>
              <a:t>25/09/2015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3D9F08F6-566C-4400-8E18-7A7F1E44D643}" type="slidenum">
              <a:rPr lang="es-MX" smtClean="0"/>
              <a:t>‹Nº›</a:t>
            </a:fld>
            <a:endParaRPr lang="es-MX"/>
          </a:p>
        </p:txBody>
      </p:sp>
    </p:spTree>
    <p:extLst>
      <p:ext uri="{BB962C8B-B14F-4D97-AF65-F5344CB8AC3E}">
        <p14:creationId xmlns:p14="http://schemas.microsoft.com/office/powerpoint/2010/main" val="3389378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FB1CBC3B-05F7-4AF7-9B0D-96353A8D850D}" type="datetimeFigureOut">
              <a:rPr lang="es-MX" smtClean="0"/>
              <a:t>25/09/2015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3D9F08F6-566C-4400-8E18-7A7F1E44D643}" type="slidenum">
              <a:rPr lang="es-MX" smtClean="0"/>
              <a:t>‹Nº›</a:t>
            </a:fld>
            <a:endParaRPr lang="es-MX"/>
          </a:p>
        </p:txBody>
      </p:sp>
    </p:spTree>
    <p:extLst>
      <p:ext uri="{BB962C8B-B14F-4D97-AF65-F5344CB8AC3E}">
        <p14:creationId xmlns:p14="http://schemas.microsoft.com/office/powerpoint/2010/main" val="545424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FB1CBC3B-05F7-4AF7-9B0D-96353A8D850D}" type="datetimeFigureOut">
              <a:rPr lang="es-MX" smtClean="0"/>
              <a:t>25/09/2015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3D9F08F6-566C-4400-8E18-7A7F1E44D643}" type="slidenum">
              <a:rPr lang="es-MX" smtClean="0"/>
              <a:t>‹Nº›</a:t>
            </a:fld>
            <a:endParaRPr lang="es-MX"/>
          </a:p>
        </p:txBody>
      </p:sp>
    </p:spTree>
    <p:extLst>
      <p:ext uri="{BB962C8B-B14F-4D97-AF65-F5344CB8AC3E}">
        <p14:creationId xmlns:p14="http://schemas.microsoft.com/office/powerpoint/2010/main" val="948865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FB1CBC3B-05F7-4AF7-9B0D-96353A8D850D}" type="datetimeFigureOut">
              <a:rPr lang="es-MX" smtClean="0"/>
              <a:t>25/09/2015</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3D9F08F6-566C-4400-8E18-7A7F1E44D643}" type="slidenum">
              <a:rPr lang="es-MX" smtClean="0"/>
              <a:t>‹Nº›</a:t>
            </a:fld>
            <a:endParaRPr lang="es-MX"/>
          </a:p>
        </p:txBody>
      </p:sp>
    </p:spTree>
    <p:extLst>
      <p:ext uri="{BB962C8B-B14F-4D97-AF65-F5344CB8AC3E}">
        <p14:creationId xmlns:p14="http://schemas.microsoft.com/office/powerpoint/2010/main" val="1515259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FB1CBC3B-05F7-4AF7-9B0D-96353A8D850D}" type="datetimeFigureOut">
              <a:rPr lang="es-MX" smtClean="0"/>
              <a:t>25/09/2015</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3D9F08F6-566C-4400-8E18-7A7F1E44D643}" type="slidenum">
              <a:rPr lang="es-MX" smtClean="0"/>
              <a:t>‹Nº›</a:t>
            </a:fld>
            <a:endParaRPr lang="es-MX"/>
          </a:p>
        </p:txBody>
      </p:sp>
    </p:spTree>
    <p:extLst>
      <p:ext uri="{BB962C8B-B14F-4D97-AF65-F5344CB8AC3E}">
        <p14:creationId xmlns:p14="http://schemas.microsoft.com/office/powerpoint/2010/main" val="1321253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FB1CBC3B-05F7-4AF7-9B0D-96353A8D850D}" type="datetimeFigureOut">
              <a:rPr lang="es-MX" smtClean="0"/>
              <a:t>25/09/2015</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3D9F08F6-566C-4400-8E18-7A7F1E44D643}" type="slidenum">
              <a:rPr lang="es-MX" smtClean="0"/>
              <a:t>‹Nº›</a:t>
            </a:fld>
            <a:endParaRPr lang="es-MX"/>
          </a:p>
        </p:txBody>
      </p:sp>
    </p:spTree>
    <p:extLst>
      <p:ext uri="{BB962C8B-B14F-4D97-AF65-F5344CB8AC3E}">
        <p14:creationId xmlns:p14="http://schemas.microsoft.com/office/powerpoint/2010/main" val="639673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B1CBC3B-05F7-4AF7-9B0D-96353A8D850D}" type="datetimeFigureOut">
              <a:rPr lang="es-MX" smtClean="0"/>
              <a:t>25/09/2015</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3D9F08F6-566C-4400-8E18-7A7F1E44D643}" type="slidenum">
              <a:rPr lang="es-MX" smtClean="0"/>
              <a:t>‹Nº›</a:t>
            </a:fld>
            <a:endParaRPr lang="es-MX"/>
          </a:p>
        </p:txBody>
      </p:sp>
    </p:spTree>
    <p:extLst>
      <p:ext uri="{BB962C8B-B14F-4D97-AF65-F5344CB8AC3E}">
        <p14:creationId xmlns:p14="http://schemas.microsoft.com/office/powerpoint/2010/main" val="1809908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B1CBC3B-05F7-4AF7-9B0D-96353A8D850D}" type="datetimeFigureOut">
              <a:rPr lang="es-MX" smtClean="0"/>
              <a:t>25/09/2015</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3D9F08F6-566C-4400-8E18-7A7F1E44D643}" type="slidenum">
              <a:rPr lang="es-MX" smtClean="0"/>
              <a:t>‹Nº›</a:t>
            </a:fld>
            <a:endParaRPr lang="es-MX"/>
          </a:p>
        </p:txBody>
      </p:sp>
    </p:spTree>
    <p:extLst>
      <p:ext uri="{BB962C8B-B14F-4D97-AF65-F5344CB8AC3E}">
        <p14:creationId xmlns:p14="http://schemas.microsoft.com/office/powerpoint/2010/main" val="3693748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B1CBC3B-05F7-4AF7-9B0D-96353A8D850D}" type="datetimeFigureOut">
              <a:rPr lang="es-MX" smtClean="0"/>
              <a:t>25/09/2015</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3D9F08F6-566C-4400-8E18-7A7F1E44D643}" type="slidenum">
              <a:rPr lang="es-MX" smtClean="0"/>
              <a:t>‹Nº›</a:t>
            </a:fld>
            <a:endParaRPr lang="es-MX"/>
          </a:p>
        </p:txBody>
      </p:sp>
    </p:spTree>
    <p:extLst>
      <p:ext uri="{BB962C8B-B14F-4D97-AF65-F5344CB8AC3E}">
        <p14:creationId xmlns:p14="http://schemas.microsoft.com/office/powerpoint/2010/main" val="1303084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1CBC3B-05F7-4AF7-9B0D-96353A8D850D}" type="datetimeFigureOut">
              <a:rPr lang="es-MX" smtClean="0"/>
              <a:t>25/09/2015</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9F08F6-566C-4400-8E18-7A7F1E44D643}" type="slidenum">
              <a:rPr lang="es-MX" smtClean="0"/>
              <a:t>‹Nº›</a:t>
            </a:fld>
            <a:endParaRPr lang="es-MX"/>
          </a:p>
        </p:txBody>
      </p:sp>
    </p:spTree>
    <p:extLst>
      <p:ext uri="{BB962C8B-B14F-4D97-AF65-F5344CB8AC3E}">
        <p14:creationId xmlns:p14="http://schemas.microsoft.com/office/powerpoint/2010/main" val="1421758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929854" y="3033146"/>
            <a:ext cx="10717306" cy="1655762"/>
          </a:xfrm>
        </p:spPr>
        <p:txBody>
          <a:bodyPr>
            <a:normAutofit fontScale="92500" lnSpcReduction="10000"/>
          </a:bodyPr>
          <a:lstStyle/>
          <a:p>
            <a:r>
              <a:rPr lang="es-MX" sz="2800" b="1" dirty="0" smtClean="0">
                <a:latin typeface="Bookman Old Style" panose="02050604050505020204" pitchFamily="18" charset="0"/>
              </a:rPr>
              <a:t>PROGRAMAS PARA EL DESARROLLO Y EL FORTALECIMIENTO </a:t>
            </a:r>
          </a:p>
          <a:p>
            <a:r>
              <a:rPr lang="es-MX" sz="2800" b="1" dirty="0" smtClean="0">
                <a:latin typeface="Bookman Old Style" panose="02050604050505020204" pitchFamily="18" charset="0"/>
              </a:rPr>
              <a:t>INSTITUCIONAL MUNICIPAL</a:t>
            </a:r>
          </a:p>
          <a:p>
            <a:pPr algn="r"/>
            <a:r>
              <a:rPr lang="es-MX" sz="2000" dirty="0" smtClean="0">
                <a:latin typeface="Bookman Old Style" panose="02050604050505020204" pitchFamily="18" charset="0"/>
              </a:rPr>
              <a:t>29 </a:t>
            </a:r>
            <a:r>
              <a:rPr lang="es-MX" sz="2000" dirty="0" smtClean="0">
                <a:latin typeface="Bookman Old Style" panose="02050604050505020204" pitchFamily="18" charset="0"/>
              </a:rPr>
              <a:t>Y 30 septiembre 2015 Guadalajara, Jalisco</a:t>
            </a:r>
            <a:endParaRPr lang="es-MX" sz="2000" dirty="0">
              <a:latin typeface="Bookman Old Style" panose="02050604050505020204" pitchFamily="18" charset="0"/>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2875789"/>
          </a:xfrm>
          <a:prstGeom prst="rect">
            <a:avLst/>
          </a:prstGeom>
        </p:spPr>
      </p:pic>
      <p:pic>
        <p:nvPicPr>
          <p:cNvPr id="5" name="Imagen 4"/>
          <p:cNvPicPr>
            <a:picLocks noChangeAspect="1"/>
          </p:cNvPicPr>
          <p:nvPr/>
        </p:nvPicPr>
        <p:blipFill rotWithShape="1">
          <a:blip r:embed="rId3" cstate="print">
            <a:extLst>
              <a:ext uri="{28A0092B-C50C-407E-A947-70E740481C1C}">
                <a14:useLocalDpi xmlns:a14="http://schemas.microsoft.com/office/drawing/2010/main" val="0"/>
              </a:ext>
            </a:extLst>
          </a:blip>
          <a:srcRect r="86838"/>
          <a:stretch/>
        </p:blipFill>
        <p:spPr>
          <a:xfrm rot="16200000">
            <a:off x="5755106" y="421104"/>
            <a:ext cx="681789" cy="12192002"/>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053" y="4489199"/>
            <a:ext cx="3497178" cy="1446380"/>
          </a:xfrm>
          <a:prstGeom prst="rect">
            <a:avLst/>
          </a:prstGeom>
        </p:spPr>
      </p:pic>
      <p:pic>
        <p:nvPicPr>
          <p:cNvPr id="2" name="Imagen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80684" y="4612914"/>
            <a:ext cx="1740786" cy="1639290"/>
          </a:xfrm>
          <a:prstGeom prst="rect">
            <a:avLst/>
          </a:prstGeom>
        </p:spPr>
      </p:pic>
    </p:spTree>
    <p:extLst>
      <p:ext uri="{BB962C8B-B14F-4D97-AF65-F5344CB8AC3E}">
        <p14:creationId xmlns:p14="http://schemas.microsoft.com/office/powerpoint/2010/main" val="26522256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0023" y="898356"/>
            <a:ext cx="3744241" cy="2518610"/>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8234" y="918101"/>
            <a:ext cx="4120952" cy="2499799"/>
          </a:xfrm>
          <a:prstGeom prst="rect">
            <a:avLst/>
          </a:prstGeom>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07" y="898355"/>
            <a:ext cx="3805370" cy="2537421"/>
          </a:xfrm>
          <a:prstGeom prst="rect">
            <a:avLst/>
          </a:prstGeom>
        </p:spPr>
      </p:pic>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08758" y="3624240"/>
            <a:ext cx="4225506" cy="2808640"/>
          </a:xfrm>
          <a:prstGeom prst="rect">
            <a:avLst/>
          </a:prstGeom>
        </p:spPr>
      </p:pic>
      <p:pic>
        <p:nvPicPr>
          <p:cNvPr id="9" name="Imagen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06" y="3657595"/>
            <a:ext cx="4269670" cy="2775285"/>
          </a:xfrm>
          <a:prstGeom prst="rect">
            <a:avLst/>
          </a:prstGeom>
        </p:spPr>
      </p:pic>
      <p:pic>
        <p:nvPicPr>
          <p:cNvPr id="10" name="Imagen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64165" y="3657595"/>
            <a:ext cx="3489090" cy="2616818"/>
          </a:xfrm>
          <a:prstGeom prst="rect">
            <a:avLst/>
          </a:prstGeom>
        </p:spPr>
      </p:pic>
      <p:sp>
        <p:nvSpPr>
          <p:cNvPr id="11" name="CuadroTexto 10"/>
          <p:cNvSpPr txBox="1"/>
          <p:nvPr/>
        </p:nvSpPr>
        <p:spPr>
          <a:xfrm>
            <a:off x="1876926" y="176463"/>
            <a:ext cx="9320463" cy="369332"/>
          </a:xfrm>
          <a:prstGeom prst="rect">
            <a:avLst/>
          </a:prstGeom>
          <a:noFill/>
        </p:spPr>
        <p:txBody>
          <a:bodyPr wrap="square" rtlCol="0">
            <a:spAutoFit/>
          </a:bodyPr>
          <a:lstStyle/>
          <a:p>
            <a:pPr algn="ctr"/>
            <a:r>
              <a:rPr lang="es-MX" dirty="0" smtClean="0"/>
              <a:t>MEMORIA FOTOGRÁFICA DE CURSOS Y ENCUENTROS</a:t>
            </a:r>
            <a:endParaRPr lang="es-MX" dirty="0"/>
          </a:p>
        </p:txBody>
      </p:sp>
    </p:spTree>
    <p:extLst>
      <p:ext uri="{BB962C8B-B14F-4D97-AF65-F5344CB8AC3E}">
        <p14:creationId xmlns:p14="http://schemas.microsoft.com/office/powerpoint/2010/main" val="25338881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r="86838"/>
          <a:stretch/>
        </p:blipFill>
        <p:spPr>
          <a:xfrm rot="16200000">
            <a:off x="5755106" y="421104"/>
            <a:ext cx="681789" cy="12192002"/>
          </a:xfrm>
          <a:prstGeom prst="rect">
            <a:avLst/>
          </a:prstGeom>
        </p:spPr>
      </p:pic>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0"/>
            <a:ext cx="12192001" cy="1357439"/>
          </a:xfrm>
          <a:prstGeom prst="rect">
            <a:avLst/>
          </a:prstGeom>
        </p:spPr>
      </p:pic>
      <p:sp>
        <p:nvSpPr>
          <p:cNvPr id="7" name="Subtítulo 6"/>
          <p:cNvSpPr>
            <a:spLocks noGrp="1"/>
          </p:cNvSpPr>
          <p:nvPr>
            <p:ph type="subTitle" idx="1"/>
          </p:nvPr>
        </p:nvSpPr>
        <p:spPr>
          <a:xfrm>
            <a:off x="3454" y="1147762"/>
            <a:ext cx="7180729" cy="2705505"/>
          </a:xfrm>
        </p:spPr>
        <p:txBody>
          <a:bodyPr>
            <a:noAutofit/>
          </a:bodyPr>
          <a:lstStyle/>
          <a:p>
            <a:pPr marL="457200" indent="-457200" algn="just">
              <a:buAutoNum type="arabicParenR"/>
            </a:pPr>
            <a:r>
              <a:rPr lang="es-MX" sz="2000" dirty="0" smtClean="0"/>
              <a:t>REGISTRO DE SERVIDORES PÚBLICOS MUNICIPALES.- Con el llenado de su registro al sistema de base de datos, toma de fotografía y datos laborales se obtienen:</a:t>
            </a:r>
          </a:p>
          <a:p>
            <a:pPr algn="just"/>
            <a:endParaRPr lang="es-MX" sz="500" dirty="0" smtClean="0"/>
          </a:p>
          <a:p>
            <a:pPr marL="457200" indent="-457200" algn="just">
              <a:buAutoNum type="alphaLcParenR"/>
            </a:pPr>
            <a:r>
              <a:rPr lang="es-MX" sz="2000" b="1" u="sng" dirty="0" smtClean="0">
                <a:effectLst>
                  <a:outerShdw blurRad="38100" dist="38100" dir="2700000" algn="tl">
                    <a:srgbClr val="000000">
                      <a:alpha val="43137"/>
                    </a:srgbClr>
                  </a:outerShdw>
                </a:effectLst>
              </a:rPr>
              <a:t>Credencialización.- </a:t>
            </a:r>
            <a:r>
              <a:rPr lang="es-MX" sz="2000" dirty="0" smtClean="0"/>
              <a:t>Doble función datos laborales con cargo, numero de personal, logo del municipio y firma del P.M., y registro con matricula al programa de cursos</a:t>
            </a:r>
            <a:r>
              <a:rPr lang="es-MX" sz="2000" dirty="0"/>
              <a:t> </a:t>
            </a:r>
            <a:r>
              <a:rPr lang="es-MX" sz="2000" dirty="0" smtClean="0"/>
              <a:t>y talleres de capacitación impartidos por el instituto, ya no llenan fichas de registro solo se escanea su credencial. </a:t>
            </a:r>
            <a:r>
              <a:rPr lang="es-MX" sz="2000" b="1" i="1" u="sng" dirty="0" smtClean="0">
                <a:effectLst>
                  <a:outerShdw blurRad="38100" dist="38100" dir="2700000" algn="tl">
                    <a:srgbClr val="000000">
                      <a:alpha val="43137"/>
                    </a:srgbClr>
                  </a:outerShdw>
                </a:effectLst>
              </a:rPr>
              <a:t>Código QR.</a:t>
            </a:r>
          </a:p>
          <a:p>
            <a:pPr algn="just"/>
            <a:endParaRPr lang="es-MX" sz="800" dirty="0" smtClean="0"/>
          </a:p>
        </p:txBody>
      </p:sp>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0133" y="678719"/>
            <a:ext cx="4480855" cy="2786794"/>
          </a:xfrm>
          <a:prstGeom prst="rect">
            <a:avLst/>
          </a:prstGeom>
        </p:spPr>
      </p:pic>
      <p:pic>
        <p:nvPicPr>
          <p:cNvPr id="4" name="Imagen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85365" y="3589594"/>
            <a:ext cx="4568546" cy="2848996"/>
          </a:xfrm>
          <a:prstGeom prst="rect">
            <a:avLst/>
          </a:prstGeom>
        </p:spPr>
      </p:pic>
      <p:pic>
        <p:nvPicPr>
          <p:cNvPr id="6" name="Imagen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0506" y="3767636"/>
            <a:ext cx="4486835" cy="2796328"/>
          </a:xfrm>
          <a:prstGeom prst="rect">
            <a:avLst/>
          </a:prstGeom>
        </p:spPr>
      </p:pic>
      <p:sp>
        <p:nvSpPr>
          <p:cNvPr id="8" name="CuadroTexto 7"/>
          <p:cNvSpPr txBox="1"/>
          <p:nvPr/>
        </p:nvSpPr>
        <p:spPr>
          <a:xfrm>
            <a:off x="4775432" y="3924569"/>
            <a:ext cx="2571842" cy="2031325"/>
          </a:xfrm>
          <a:prstGeom prst="rect">
            <a:avLst/>
          </a:prstGeom>
          <a:solidFill>
            <a:schemeClr val="accent4">
              <a:lumMod val="20000"/>
              <a:lumOff val="80000"/>
            </a:schemeClr>
          </a:solidFill>
        </p:spPr>
        <p:txBody>
          <a:bodyPr wrap="square" rtlCol="0">
            <a:spAutoFit/>
          </a:bodyPr>
          <a:lstStyle/>
          <a:p>
            <a:pPr algn="ctr"/>
            <a:r>
              <a:rPr lang="es-MX" b="1" dirty="0" smtClean="0"/>
              <a:t>Valida como identificación para tramitar pasaporte, visa, en el senado, congreso federal, retenes militares o navales, cuenta con holograma de seguridad</a:t>
            </a:r>
            <a:endParaRPr lang="es-MX" b="1" dirty="0"/>
          </a:p>
        </p:txBody>
      </p:sp>
    </p:spTree>
    <p:extLst>
      <p:ext uri="{BB962C8B-B14F-4D97-AF65-F5344CB8AC3E}">
        <p14:creationId xmlns:p14="http://schemas.microsoft.com/office/powerpoint/2010/main" val="7660054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r="86838"/>
          <a:stretch/>
        </p:blipFill>
        <p:spPr>
          <a:xfrm rot="16200000">
            <a:off x="5755106" y="421104"/>
            <a:ext cx="681789" cy="12192002"/>
          </a:xfrm>
          <a:prstGeom prst="rect">
            <a:avLst/>
          </a:prstGeom>
        </p:spPr>
      </p:pic>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0"/>
            <a:ext cx="12192001" cy="1357439"/>
          </a:xfrm>
          <a:prstGeom prst="rect">
            <a:avLst/>
          </a:prstGeom>
        </p:spPr>
      </p:pic>
      <p:sp>
        <p:nvSpPr>
          <p:cNvPr id="7" name="Subtítulo 6"/>
          <p:cNvSpPr>
            <a:spLocks noGrp="1"/>
          </p:cNvSpPr>
          <p:nvPr>
            <p:ph type="subTitle" idx="1"/>
          </p:nvPr>
        </p:nvSpPr>
        <p:spPr>
          <a:xfrm>
            <a:off x="-1" y="1290205"/>
            <a:ext cx="11981329" cy="636737"/>
          </a:xfrm>
        </p:spPr>
        <p:txBody>
          <a:bodyPr>
            <a:noAutofit/>
          </a:bodyPr>
          <a:lstStyle/>
          <a:p>
            <a:pPr marL="457200" indent="-457200" algn="just">
              <a:buAutoNum type="alphaLcParenR"/>
            </a:pPr>
            <a:r>
              <a:rPr lang="es-MX" sz="2000" b="1" u="sng" dirty="0" smtClean="0">
                <a:effectLst>
                  <a:outerShdw blurRad="38100" dist="38100" dir="2700000" algn="tl">
                    <a:srgbClr val="000000">
                      <a:alpha val="43137"/>
                    </a:srgbClr>
                  </a:outerShdw>
                </a:effectLst>
              </a:rPr>
              <a:t>Directorios de Funcionarios municipales</a:t>
            </a:r>
            <a:r>
              <a:rPr lang="es-MX" sz="2000" dirty="0" smtClean="0"/>
              <a:t> (Presidentes Municipales, Síndicos, Regidores, Tesoreros, Contralores, Secretarios del Ayuntamiento, Presidentas y Directoras del </a:t>
            </a:r>
            <a:r>
              <a:rPr lang="es-MX" sz="2000" dirty="0" err="1" smtClean="0"/>
              <a:t>Dif</a:t>
            </a:r>
            <a:r>
              <a:rPr lang="es-MX" sz="2000" dirty="0" smtClean="0"/>
              <a:t>).</a:t>
            </a:r>
            <a:endParaRPr lang="es-MX" sz="2000" dirty="0"/>
          </a:p>
        </p:txBody>
      </p:sp>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2056" y="2317508"/>
            <a:ext cx="3397213" cy="4428205"/>
          </a:xfrm>
          <a:prstGeom prst="rect">
            <a:avLst/>
          </a:prstGeom>
        </p:spPr>
      </p:pic>
      <p:pic>
        <p:nvPicPr>
          <p:cNvPr id="9" name="Imagen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22472" y="2126097"/>
            <a:ext cx="3636326" cy="4731903"/>
          </a:xfrm>
          <a:prstGeom prst="rect">
            <a:avLst/>
          </a:prstGeom>
        </p:spPr>
      </p:pic>
      <p:pic>
        <p:nvPicPr>
          <p:cNvPr id="10" name="Imagen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4219" y="1982129"/>
            <a:ext cx="3622791" cy="4763584"/>
          </a:xfrm>
          <a:prstGeom prst="rect">
            <a:avLst/>
          </a:prstGeom>
        </p:spPr>
      </p:pic>
    </p:spTree>
    <p:extLst>
      <p:ext uri="{BB962C8B-B14F-4D97-AF65-F5344CB8AC3E}">
        <p14:creationId xmlns:p14="http://schemas.microsoft.com/office/powerpoint/2010/main" val="13078153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r="86838"/>
          <a:stretch/>
        </p:blipFill>
        <p:spPr>
          <a:xfrm rot="16200000">
            <a:off x="5755106" y="421104"/>
            <a:ext cx="681789" cy="12192002"/>
          </a:xfrm>
          <a:prstGeom prst="rect">
            <a:avLst/>
          </a:prstGeom>
        </p:spPr>
      </p:pic>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0"/>
            <a:ext cx="12192001" cy="1357439"/>
          </a:xfrm>
          <a:prstGeom prst="rect">
            <a:avLst/>
          </a:prstGeom>
        </p:spPr>
      </p:pic>
      <p:sp>
        <p:nvSpPr>
          <p:cNvPr id="7" name="Subtítulo 6"/>
          <p:cNvSpPr>
            <a:spLocks noGrp="1"/>
          </p:cNvSpPr>
          <p:nvPr>
            <p:ph type="subTitle" idx="1"/>
          </p:nvPr>
        </p:nvSpPr>
        <p:spPr>
          <a:xfrm>
            <a:off x="320841" y="1197018"/>
            <a:ext cx="6348900" cy="4818771"/>
          </a:xfrm>
        </p:spPr>
        <p:txBody>
          <a:bodyPr>
            <a:noAutofit/>
          </a:bodyPr>
          <a:lstStyle/>
          <a:p>
            <a:pPr marL="457200" indent="-457200" algn="just">
              <a:buAutoNum type="arabicParenR"/>
            </a:pPr>
            <a:r>
              <a:rPr lang="es-MX" sz="2000" dirty="0" smtClean="0"/>
              <a:t>BENEFICIOS CON LA CREDENCIALIZACIÓN</a:t>
            </a:r>
          </a:p>
          <a:p>
            <a:pPr algn="just"/>
            <a:endParaRPr lang="es-MX" sz="2000" dirty="0" smtClean="0"/>
          </a:p>
          <a:p>
            <a:pPr marL="457200" indent="-457200" algn="just">
              <a:buAutoNum type="alphaLcParenR"/>
            </a:pPr>
            <a:r>
              <a:rPr lang="es-MX" sz="2000" dirty="0" smtClean="0"/>
              <a:t>Ingreso a los cursos sin demora, disminución de consumo de papel, control en el monitoreo de participación de cada servidor público por municipio y perfiles, datos y estadísticas in situ.</a:t>
            </a:r>
            <a:endParaRPr lang="es-MX" sz="2000" dirty="0"/>
          </a:p>
          <a:p>
            <a:pPr marL="457200" indent="-457200" algn="just">
              <a:buAutoNum type="alphaLcParenR"/>
            </a:pPr>
            <a:r>
              <a:rPr lang="es-MX" sz="2000" dirty="0" smtClean="0"/>
              <a:t>Derivado del convenio de colaboración con la cámara de comercio con el objeto de brindar ventajas y descuentos a los gobiernos municipales y vincular con la economía formal se promovieron descuentos al presentar la credencial </a:t>
            </a:r>
            <a:r>
              <a:rPr lang="es-MX" sz="2000" dirty="0" err="1" smtClean="0"/>
              <a:t>Invedem</a:t>
            </a:r>
            <a:r>
              <a:rPr lang="es-MX" sz="2000" dirty="0" smtClean="0"/>
              <a:t> en:</a:t>
            </a:r>
          </a:p>
          <a:p>
            <a:pPr algn="just"/>
            <a:r>
              <a:rPr lang="es-MX" sz="2000" dirty="0" smtClean="0"/>
              <a:t>Hospedaje (hoteles con convenio con </a:t>
            </a:r>
            <a:r>
              <a:rPr lang="es-MX" sz="2000" dirty="0" err="1" smtClean="0"/>
              <a:t>invedem</a:t>
            </a:r>
            <a:r>
              <a:rPr lang="es-MX" sz="2000" dirty="0" smtClean="0"/>
              <a:t>, esto beneficia al Municipio pues no requiere convenio de cada municipio para obtener descuentos).</a:t>
            </a:r>
          </a:p>
          <a:p>
            <a:pPr algn="just"/>
            <a:r>
              <a:rPr lang="es-MX" sz="2000" dirty="0" smtClean="0"/>
              <a:t>Restaurantes y de comida rápida, Papelerías y Zapaterías.</a:t>
            </a:r>
          </a:p>
        </p:txBody>
      </p:sp>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4316" y="2836642"/>
            <a:ext cx="3726103" cy="3962257"/>
          </a:xfrm>
          <a:prstGeom prst="rect">
            <a:avLst/>
          </a:prstGeom>
        </p:spPr>
      </p:pic>
      <p:pic>
        <p:nvPicPr>
          <p:cNvPr id="4" name="Imagen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9987" y="519919"/>
            <a:ext cx="2460161" cy="2316723"/>
          </a:xfrm>
          <a:prstGeom prst="rect">
            <a:avLst/>
          </a:prstGeom>
        </p:spPr>
      </p:pic>
    </p:spTree>
    <p:extLst>
      <p:ext uri="{BB962C8B-B14F-4D97-AF65-F5344CB8AC3E}">
        <p14:creationId xmlns:p14="http://schemas.microsoft.com/office/powerpoint/2010/main" val="42896247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r="86838"/>
          <a:stretch/>
        </p:blipFill>
        <p:spPr>
          <a:xfrm rot="16200000">
            <a:off x="5755106" y="421104"/>
            <a:ext cx="681789" cy="12192002"/>
          </a:xfrm>
          <a:prstGeom prst="rect">
            <a:avLst/>
          </a:prstGeom>
        </p:spPr>
      </p:pic>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0"/>
            <a:ext cx="12192001" cy="1357439"/>
          </a:xfrm>
          <a:prstGeom prst="rect">
            <a:avLst/>
          </a:prstGeom>
        </p:spPr>
      </p:pic>
      <p:pic>
        <p:nvPicPr>
          <p:cNvPr id="3" name="Imagen 2"/>
          <p:cNvPicPr>
            <a:picLocks noChangeAspect="1"/>
          </p:cNvPicPr>
          <p:nvPr/>
        </p:nvPicPr>
        <p:blipFill rotWithShape="1">
          <a:blip r:embed="rId4"/>
          <a:srcRect r="24108" b="5428"/>
          <a:stretch/>
        </p:blipFill>
        <p:spPr>
          <a:xfrm>
            <a:off x="2591467" y="126443"/>
            <a:ext cx="9472196" cy="6636359"/>
          </a:xfrm>
          <a:prstGeom prst="rect">
            <a:avLst/>
          </a:prstGeom>
        </p:spPr>
      </p:pic>
      <p:sp>
        <p:nvSpPr>
          <p:cNvPr id="7" name="Subtítulo 6"/>
          <p:cNvSpPr>
            <a:spLocks noGrp="1"/>
          </p:cNvSpPr>
          <p:nvPr>
            <p:ph type="subTitle" idx="1"/>
          </p:nvPr>
        </p:nvSpPr>
        <p:spPr>
          <a:xfrm>
            <a:off x="352926" y="1056127"/>
            <a:ext cx="4588042" cy="4818771"/>
          </a:xfrm>
        </p:spPr>
        <p:txBody>
          <a:bodyPr>
            <a:noAutofit/>
          </a:bodyPr>
          <a:lstStyle/>
          <a:p>
            <a:pPr algn="just"/>
            <a:r>
              <a:rPr lang="es-MX" dirty="0" smtClean="0"/>
              <a:t>LOS PRODUCTOS DE LA CREDENCIALIZACIÓN COMO SON LOS DIRECTORIOS SIRVEN PARA:</a:t>
            </a:r>
          </a:p>
          <a:p>
            <a:pPr algn="just"/>
            <a:endParaRPr lang="es-MX" dirty="0" smtClean="0"/>
          </a:p>
          <a:p>
            <a:pPr algn="just"/>
            <a:r>
              <a:rPr lang="es-MX" dirty="0" smtClean="0"/>
              <a:t>RETROALIMENTAR LA PAGINA WEB DEL ORGANISMO.</a:t>
            </a:r>
          </a:p>
          <a:p>
            <a:pPr algn="just"/>
            <a:r>
              <a:rPr lang="es-MX" dirty="0" smtClean="0"/>
              <a:t>FOMENTAR ENCUENTROS Y REDES DE SERVIDORES PÚBLICOS POR PERFILES.</a:t>
            </a:r>
          </a:p>
          <a:p>
            <a:pPr algn="just"/>
            <a:r>
              <a:rPr lang="es-MX" dirty="0" smtClean="0"/>
              <a:t>DISTRIBUCION DE DIRECTORIOS A DELEGACIONES FEDERALES, DEPENDENCIAS ESTATALES Y ORGANISMOS.</a:t>
            </a:r>
          </a:p>
          <a:p>
            <a:pPr algn="just"/>
            <a:endParaRPr lang="es-MX" dirty="0" smtClean="0"/>
          </a:p>
          <a:p>
            <a:pPr algn="just"/>
            <a:endParaRPr lang="es-MX" sz="900" dirty="0" smtClean="0"/>
          </a:p>
          <a:p>
            <a:pPr algn="just"/>
            <a:endParaRPr lang="es-MX" dirty="0" smtClean="0"/>
          </a:p>
        </p:txBody>
      </p:sp>
    </p:spTree>
    <p:extLst>
      <p:ext uri="{BB962C8B-B14F-4D97-AF65-F5344CB8AC3E}">
        <p14:creationId xmlns:p14="http://schemas.microsoft.com/office/powerpoint/2010/main" val="33853147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r="86838"/>
          <a:stretch/>
        </p:blipFill>
        <p:spPr>
          <a:xfrm rot="16200000">
            <a:off x="5867401" y="533398"/>
            <a:ext cx="457200" cy="12192002"/>
          </a:xfrm>
          <a:prstGeom prst="rect">
            <a:avLst/>
          </a:prstGeom>
        </p:spPr>
      </p:pic>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0"/>
            <a:ext cx="12192001" cy="1357439"/>
          </a:xfrm>
          <a:prstGeom prst="rect">
            <a:avLst/>
          </a:prstGeom>
        </p:spPr>
      </p:pic>
      <p:sp>
        <p:nvSpPr>
          <p:cNvPr id="7" name="Subtítulo 6"/>
          <p:cNvSpPr>
            <a:spLocks noGrp="1"/>
          </p:cNvSpPr>
          <p:nvPr>
            <p:ph type="subTitle" idx="1"/>
          </p:nvPr>
        </p:nvSpPr>
        <p:spPr>
          <a:xfrm>
            <a:off x="64169" y="1000502"/>
            <a:ext cx="12127831" cy="5628896"/>
          </a:xfrm>
        </p:spPr>
        <p:txBody>
          <a:bodyPr>
            <a:noAutofit/>
          </a:bodyPr>
          <a:lstStyle/>
          <a:p>
            <a:pPr algn="just"/>
            <a:r>
              <a:rPr lang="es-MX" sz="2300" dirty="0" smtClean="0"/>
              <a:t>CAPACITACIÓN Y PREFESIONALIZACIÓN:</a:t>
            </a:r>
          </a:p>
          <a:p>
            <a:pPr algn="just">
              <a:lnSpc>
                <a:spcPct val="100000"/>
              </a:lnSpc>
            </a:pPr>
            <a:endParaRPr lang="es-MX" sz="500" dirty="0" smtClean="0"/>
          </a:p>
          <a:p>
            <a:pPr algn="just"/>
            <a:r>
              <a:rPr lang="es-MX" sz="2300" dirty="0" smtClean="0"/>
              <a:t>1ra. Etapa INDUCCIÓN A LA ADMINISTRACIÓN PÚBLICA Y AL GOBIERNO MUNICIPAL.- </a:t>
            </a:r>
            <a:r>
              <a:rPr lang="es-MX" sz="2300" u="sng" dirty="0" smtClean="0">
                <a:effectLst>
                  <a:outerShdw blurRad="38100" dist="38100" dir="2700000" algn="tl">
                    <a:srgbClr val="000000">
                      <a:alpha val="43137"/>
                    </a:srgbClr>
                  </a:outerShdw>
                </a:effectLst>
              </a:rPr>
              <a:t>Durante el periodo de autoridad electa no protestada</a:t>
            </a:r>
            <a:r>
              <a:rPr lang="es-MX" sz="2300" dirty="0" smtClean="0"/>
              <a:t> se les convoca a los Presidentes Municipales, Síndicos y Regidores electos acreditados con su constancia de mayoría y sus equipos de transición.</a:t>
            </a:r>
          </a:p>
          <a:p>
            <a:pPr algn="just"/>
            <a:endParaRPr lang="es-MX" sz="500" dirty="0"/>
          </a:p>
          <a:p>
            <a:pPr algn="just"/>
            <a:r>
              <a:rPr lang="es-MX" sz="2300" dirty="0" smtClean="0"/>
              <a:t>Se realizan 10 jornadas 1 por región, en grupos de 20 a 22 municipios por jornada,  participan de 8 a 20 personas por municipio según su estructura, la jornada es de 1 día de 9:00 am a 9:00 pm. El objeto es darles a conocer de forma general los programas de cada Secretaría de despacho o entidad, aplicable al municipio y requisitos para acceder. Participa el Congreso del Estado por conducto de la Secretaría de Fiscalización para darles a conocer lo mas importante de su recepción; la Oficina de programa de Gobierno con la Secretaría de Finanzas para informarles de forma general la importancia de elaborar el Plan Municipal de Desarrollo vinculado con el Federal y Estatal. Las dependencias se seleccionan de conformidad con las comisiones municipales que establece la ley orgánica del municipio libre, pues es una primer etapa de inducción en esta etapa se les vincula con cada dependencia. Se les explica como se instala el ayuntamiento, como elaborar su primer acta de cabildo, como preparara el protocolo para rendir protesta el cabildo y designar comisiones y nombramientos.</a:t>
            </a:r>
          </a:p>
          <a:p>
            <a:pPr algn="just"/>
            <a:endParaRPr lang="es-MX" sz="2300" dirty="0" smtClean="0"/>
          </a:p>
          <a:p>
            <a:pPr algn="just"/>
            <a:endParaRPr lang="es-MX" sz="2300" dirty="0" smtClean="0"/>
          </a:p>
          <a:p>
            <a:pPr algn="just"/>
            <a:endParaRPr lang="es-MX" sz="2300" dirty="0" smtClean="0"/>
          </a:p>
        </p:txBody>
      </p:sp>
    </p:spTree>
    <p:extLst>
      <p:ext uri="{BB962C8B-B14F-4D97-AF65-F5344CB8AC3E}">
        <p14:creationId xmlns:p14="http://schemas.microsoft.com/office/powerpoint/2010/main" val="10981712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r="86838"/>
          <a:stretch/>
        </p:blipFill>
        <p:spPr>
          <a:xfrm rot="16200000">
            <a:off x="5867401" y="533398"/>
            <a:ext cx="457200" cy="12192002"/>
          </a:xfrm>
          <a:prstGeom prst="rect">
            <a:avLst/>
          </a:prstGeom>
        </p:spPr>
      </p:pic>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0"/>
            <a:ext cx="12192001" cy="1357439"/>
          </a:xfrm>
          <a:prstGeom prst="rect">
            <a:avLst/>
          </a:prstGeom>
        </p:spPr>
      </p:pic>
      <p:sp>
        <p:nvSpPr>
          <p:cNvPr id="7" name="Subtítulo 6"/>
          <p:cNvSpPr>
            <a:spLocks noGrp="1"/>
          </p:cNvSpPr>
          <p:nvPr>
            <p:ph type="subTitle" idx="1"/>
          </p:nvPr>
        </p:nvSpPr>
        <p:spPr>
          <a:xfrm>
            <a:off x="32084" y="1229101"/>
            <a:ext cx="12127831" cy="5171697"/>
          </a:xfrm>
        </p:spPr>
        <p:txBody>
          <a:bodyPr>
            <a:noAutofit/>
          </a:bodyPr>
          <a:lstStyle/>
          <a:p>
            <a:pPr algn="just"/>
            <a:r>
              <a:rPr lang="es-MX" sz="2300" dirty="0" smtClean="0"/>
              <a:t>CAPACITACIÓN Y PREFESIONALIZACIÓN:</a:t>
            </a:r>
          </a:p>
          <a:p>
            <a:pPr algn="just">
              <a:lnSpc>
                <a:spcPct val="100000"/>
              </a:lnSpc>
            </a:pPr>
            <a:endParaRPr lang="es-MX" sz="800" dirty="0" smtClean="0"/>
          </a:p>
          <a:p>
            <a:pPr algn="just"/>
            <a:r>
              <a:rPr lang="es-MX" sz="2300" dirty="0" smtClean="0"/>
              <a:t>2da. Etapa CAPACITACIÓN POR PROGRAMA.- </a:t>
            </a:r>
            <a:r>
              <a:rPr lang="es-MX" sz="2300" u="sng" dirty="0" smtClean="0">
                <a:effectLst>
                  <a:outerShdw blurRad="38100" dist="38100" dir="2700000" algn="tl">
                    <a:srgbClr val="000000">
                      <a:alpha val="43137"/>
                    </a:srgbClr>
                  </a:outerShdw>
                </a:effectLst>
              </a:rPr>
              <a:t>Durante el periodo de autoridad electa no protestada</a:t>
            </a:r>
            <a:r>
              <a:rPr lang="es-MX" sz="2300" dirty="0" smtClean="0"/>
              <a:t> se les convoca a los Presidentes Municipales, a Síndicos, o Regidores electos acreditados con su constancia de mayoría y de sus equipos de transición quien de acuerdo al perfil habrá de ocupar el cargo según el tema.</a:t>
            </a:r>
          </a:p>
          <a:p>
            <a:pPr algn="just"/>
            <a:endParaRPr lang="es-MX" sz="800" dirty="0"/>
          </a:p>
          <a:p>
            <a:pPr algn="just"/>
            <a:r>
              <a:rPr lang="es-MX" sz="2300" dirty="0" smtClean="0"/>
              <a:t>Se imparte sobre 1 único tema, participan 2 a 4 personas por Municipio, una sola jornada de 1 día en horario de 9:00 am a 15:00 </a:t>
            </a:r>
            <a:r>
              <a:rPr lang="es-MX" sz="2300" dirty="0" err="1" smtClean="0"/>
              <a:t>hrs</a:t>
            </a:r>
            <a:r>
              <a:rPr lang="es-MX" sz="2300" dirty="0" smtClean="0"/>
              <a:t>. tiene por objeto darles a conocer de forma especifica sus obligaciones, plazos de cumplimiento y como presentar su producto ejemplo: </a:t>
            </a:r>
          </a:p>
          <a:p>
            <a:pPr algn="just"/>
            <a:r>
              <a:rPr lang="es-MX" sz="2300" u="sng" dirty="0" smtClean="0">
                <a:effectLst>
                  <a:outerShdw blurRad="38100" dist="38100" dir="2700000" algn="tl">
                    <a:srgbClr val="000000">
                      <a:alpha val="43137"/>
                    </a:srgbClr>
                  </a:outerShdw>
                </a:effectLst>
              </a:rPr>
              <a:t>a) Jornada </a:t>
            </a:r>
            <a:r>
              <a:rPr lang="es-MX" sz="2300" u="sng" dirty="0">
                <a:effectLst>
                  <a:outerShdw blurRad="38100" dist="38100" dir="2700000" algn="tl">
                    <a:srgbClr val="000000">
                      <a:alpha val="43137"/>
                    </a:srgbClr>
                  </a:outerShdw>
                </a:effectLst>
              </a:rPr>
              <a:t>con la Secretaría de Protección </a:t>
            </a:r>
            <a:r>
              <a:rPr lang="es-MX" sz="2300" u="sng" dirty="0" smtClean="0">
                <a:effectLst>
                  <a:outerShdw blurRad="38100" dist="38100" dir="2700000" algn="tl">
                    <a:srgbClr val="000000">
                      <a:alpha val="43137"/>
                    </a:srgbClr>
                  </a:outerShdw>
                </a:effectLst>
              </a:rPr>
              <a:t>Civil</a:t>
            </a:r>
            <a:r>
              <a:rPr lang="es-MX" sz="2300" dirty="0" smtClean="0"/>
              <a:t>.- Participan </a:t>
            </a:r>
            <a:r>
              <a:rPr lang="es-MX" sz="2300" dirty="0"/>
              <a:t>dependencias estatales y federales como el Centro Nacional de Prevención de Desastres (CENAPRED), lo que permite prepararlos para elaborar y/o actualizar el Atlas </a:t>
            </a:r>
            <a:r>
              <a:rPr lang="es-MX" sz="2300" dirty="0" smtClean="0"/>
              <a:t>de riesgo,  conocer oportunamente los requisitos que las leyes federales y estatales establecen para designar al Director de Protección Civil, conocer los programas y servicios de la secretaría y dependencias en esta materia..</a:t>
            </a:r>
          </a:p>
          <a:p>
            <a:pPr algn="just"/>
            <a:endParaRPr lang="es-MX" sz="2300" dirty="0" smtClean="0"/>
          </a:p>
        </p:txBody>
      </p:sp>
    </p:spTree>
    <p:extLst>
      <p:ext uri="{BB962C8B-B14F-4D97-AF65-F5344CB8AC3E}">
        <p14:creationId xmlns:p14="http://schemas.microsoft.com/office/powerpoint/2010/main" val="5237093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r="86838"/>
          <a:stretch/>
        </p:blipFill>
        <p:spPr>
          <a:xfrm rot="16200000">
            <a:off x="5867401" y="533398"/>
            <a:ext cx="457200" cy="12192002"/>
          </a:xfrm>
          <a:prstGeom prst="rect">
            <a:avLst/>
          </a:prstGeom>
        </p:spPr>
      </p:pic>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0"/>
            <a:ext cx="12192001" cy="1357439"/>
          </a:xfrm>
          <a:prstGeom prst="rect">
            <a:avLst/>
          </a:prstGeom>
        </p:spPr>
      </p:pic>
      <p:sp>
        <p:nvSpPr>
          <p:cNvPr id="7" name="Subtítulo 6"/>
          <p:cNvSpPr>
            <a:spLocks noGrp="1"/>
          </p:cNvSpPr>
          <p:nvPr>
            <p:ph type="subTitle" idx="1"/>
          </p:nvPr>
        </p:nvSpPr>
        <p:spPr>
          <a:xfrm>
            <a:off x="-2" y="879664"/>
            <a:ext cx="12127831" cy="5729683"/>
          </a:xfrm>
        </p:spPr>
        <p:txBody>
          <a:bodyPr>
            <a:noAutofit/>
          </a:bodyPr>
          <a:lstStyle/>
          <a:p>
            <a:pPr algn="just"/>
            <a:r>
              <a:rPr lang="es-MX" sz="2300" dirty="0" smtClean="0"/>
              <a:t>CAPACITACIÓN Y PREFESIONALIZACIÓN:</a:t>
            </a:r>
          </a:p>
          <a:p>
            <a:pPr algn="just">
              <a:lnSpc>
                <a:spcPct val="100000"/>
              </a:lnSpc>
            </a:pPr>
            <a:endParaRPr lang="es-MX" sz="500" dirty="0" smtClean="0"/>
          </a:p>
          <a:p>
            <a:pPr algn="just"/>
            <a:r>
              <a:rPr lang="es-MX" sz="2300" u="sng" dirty="0" smtClean="0">
                <a:effectLst>
                  <a:outerShdw blurRad="38100" dist="38100" dir="2700000" algn="tl">
                    <a:srgbClr val="000000">
                      <a:alpha val="43137"/>
                    </a:srgbClr>
                  </a:outerShdw>
                </a:effectLst>
              </a:rPr>
              <a:t>b) Jornada </a:t>
            </a:r>
            <a:r>
              <a:rPr lang="es-MX" sz="2300" u="sng" dirty="0">
                <a:effectLst>
                  <a:outerShdw blurRad="38100" dist="38100" dir="2700000" algn="tl">
                    <a:srgbClr val="000000">
                      <a:alpha val="43137"/>
                    </a:srgbClr>
                  </a:outerShdw>
                </a:effectLst>
              </a:rPr>
              <a:t>con la Secretaría de </a:t>
            </a:r>
            <a:r>
              <a:rPr lang="es-MX" sz="2300" u="sng" dirty="0" smtClean="0">
                <a:effectLst>
                  <a:outerShdw blurRad="38100" dist="38100" dir="2700000" algn="tl">
                    <a:srgbClr val="000000">
                      <a:alpha val="43137"/>
                    </a:srgbClr>
                  </a:outerShdw>
                </a:effectLst>
              </a:rPr>
              <a:t>Seguridad Publica, Consejo Estatal de Seguridad, Prevención del Delito y </a:t>
            </a:r>
            <a:r>
              <a:rPr lang="es-MX" sz="2300" u="sng" dirty="0" err="1" smtClean="0">
                <a:effectLst>
                  <a:outerShdw blurRad="38100" dist="38100" dir="2700000" algn="tl">
                    <a:srgbClr val="000000">
                      <a:alpha val="43137"/>
                    </a:srgbClr>
                  </a:outerShdw>
                </a:effectLst>
              </a:rPr>
              <a:t>Fiscalia</a:t>
            </a:r>
            <a:r>
              <a:rPr lang="es-MX" sz="2300" dirty="0" smtClean="0"/>
              <a:t>.- Participan todas </a:t>
            </a:r>
            <a:r>
              <a:rPr lang="es-MX" sz="2300" dirty="0"/>
              <a:t>dependencias </a:t>
            </a:r>
            <a:r>
              <a:rPr lang="es-MX" sz="2300" dirty="0" smtClean="0"/>
              <a:t>estatales en materia de seguridad, </a:t>
            </a:r>
            <a:r>
              <a:rPr lang="es-MX" sz="2300" dirty="0"/>
              <a:t>lo que permite prepararlos para elaborar y/o actualizar el </a:t>
            </a:r>
            <a:r>
              <a:rPr lang="es-MX" sz="2300" dirty="0" smtClean="0"/>
              <a:t>Programa de Prevención,  conocer oportunamente los requisitos que las leyes federales y estatales establecen para designar al Director de Seguridad Pública o Comandante de policía municipal preventivo, conocer los programas y servicios de la secretaría y dependencias en esta materia, se les vincula con los encargados por regiones de seguridad y ministerio público.</a:t>
            </a:r>
          </a:p>
          <a:p>
            <a:pPr algn="just"/>
            <a:endParaRPr lang="es-MX" sz="500" dirty="0"/>
          </a:p>
          <a:p>
            <a:pPr algn="just"/>
            <a:r>
              <a:rPr lang="es-MX" sz="2300" b="1" u="sng" dirty="0" smtClean="0">
                <a:effectLst>
                  <a:outerShdw blurRad="38100" dist="38100" dir="2700000" algn="tl">
                    <a:srgbClr val="000000">
                      <a:alpha val="43137"/>
                    </a:srgbClr>
                  </a:outerShdw>
                </a:effectLst>
              </a:rPr>
              <a:t>3ra Etapa</a:t>
            </a:r>
            <a:r>
              <a:rPr lang="es-MX" sz="2300" dirty="0" smtClean="0"/>
              <a:t>. Autoridades en Funciones. Una vez instalado el Ayuntamiento e integrado su estructura administrativa y distribuida comisiones se inicia la fase de capacitaciones por perfiles y materias.</a:t>
            </a:r>
          </a:p>
          <a:p>
            <a:pPr algn="just"/>
            <a:r>
              <a:rPr lang="es-MX" sz="2300" dirty="0" smtClean="0"/>
              <a:t>Encuentro de Presidentes y Presidentas municipales.</a:t>
            </a:r>
          </a:p>
          <a:p>
            <a:pPr algn="just"/>
            <a:r>
              <a:rPr lang="es-MX" sz="2300" dirty="0" smtClean="0"/>
              <a:t>Encuentro de Síndicos</a:t>
            </a:r>
          </a:p>
          <a:p>
            <a:pPr algn="just"/>
            <a:r>
              <a:rPr lang="es-MX" sz="2300" dirty="0" smtClean="0"/>
              <a:t>Encuentro de Regidores (Curso simultaneo en 1  y 1/2 días por comisiones edilicias).</a:t>
            </a:r>
          </a:p>
          <a:p>
            <a:pPr algn="just"/>
            <a:r>
              <a:rPr lang="es-MX" sz="2300" dirty="0" smtClean="0"/>
              <a:t>Encuentro de Secretarios del Ayuntamiento, Tesoreros, Contralores</a:t>
            </a:r>
          </a:p>
          <a:p>
            <a:pPr algn="just"/>
            <a:endParaRPr lang="es-MX" sz="2300" dirty="0" smtClean="0"/>
          </a:p>
          <a:p>
            <a:pPr algn="just"/>
            <a:endParaRPr lang="es-MX" sz="2300" dirty="0" smtClean="0"/>
          </a:p>
        </p:txBody>
      </p:sp>
    </p:spTree>
    <p:extLst>
      <p:ext uri="{BB962C8B-B14F-4D97-AF65-F5344CB8AC3E}">
        <p14:creationId xmlns:p14="http://schemas.microsoft.com/office/powerpoint/2010/main" val="24170580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1787600527"/>
              </p:ext>
            </p:extLst>
          </p:nvPr>
        </p:nvGraphicFramePr>
        <p:xfrm>
          <a:off x="64167" y="99169"/>
          <a:ext cx="12015537" cy="6123363"/>
        </p:xfrm>
        <a:graphic>
          <a:graphicData uri="http://schemas.openxmlformats.org/drawingml/2006/table">
            <a:tbl>
              <a:tblPr firstRow="1" firstCol="1" bandRow="1">
                <a:tableStyleId>{93296810-A885-4BE3-A3E7-6D5BEEA58F35}</a:tableStyleId>
              </a:tblPr>
              <a:tblGrid>
                <a:gridCol w="5005138"/>
                <a:gridCol w="7010399"/>
              </a:tblGrid>
              <a:tr h="160559">
                <a:tc>
                  <a:txBody>
                    <a:bodyPr/>
                    <a:lstStyle/>
                    <a:p>
                      <a:pPr algn="ctr">
                        <a:lnSpc>
                          <a:spcPct val="115000"/>
                        </a:lnSpc>
                        <a:spcAft>
                          <a:spcPts val="0"/>
                        </a:spcAft>
                      </a:pPr>
                      <a:r>
                        <a:rPr lang="es-MX" sz="1100" dirty="0">
                          <a:solidFill>
                            <a:sysClr val="windowText" lastClr="000000"/>
                          </a:solidFill>
                          <a:effectLst/>
                          <a:latin typeface="Arial" panose="020B0604020202020204" pitchFamily="34" charset="0"/>
                          <a:cs typeface="Arial" panose="020B0604020202020204" pitchFamily="34" charset="0"/>
                        </a:rPr>
                        <a:t>COMISIÓN</a:t>
                      </a:r>
                      <a:endParaRPr lang="es-MX" sz="11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9804" marR="49804" marT="0" marB="0" anchor="ctr"/>
                </a:tc>
                <a:tc>
                  <a:txBody>
                    <a:bodyPr/>
                    <a:lstStyle/>
                    <a:p>
                      <a:pPr algn="ctr">
                        <a:lnSpc>
                          <a:spcPct val="115000"/>
                        </a:lnSpc>
                        <a:spcAft>
                          <a:spcPts val="0"/>
                        </a:spcAft>
                      </a:pPr>
                      <a:r>
                        <a:rPr lang="es-MX" sz="1100" dirty="0" smtClean="0">
                          <a:solidFill>
                            <a:sysClr val="windowText" lastClr="000000"/>
                          </a:solidFill>
                          <a:effectLst/>
                          <a:latin typeface="Arial" panose="020B0604020202020204" pitchFamily="34" charset="0"/>
                          <a:cs typeface="Arial" panose="020B0604020202020204" pitchFamily="34" charset="0"/>
                        </a:rPr>
                        <a:t>DEPENDENCIA O ENTIDAD  EXPOSITORA</a:t>
                      </a:r>
                      <a:endParaRPr lang="es-MX" sz="11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9804" marR="49804" marT="0" marB="0" anchor="ctr"/>
                </a:tc>
              </a:tr>
              <a:tr h="160559">
                <a:tc>
                  <a:txBody>
                    <a:bodyPr/>
                    <a:lstStyle/>
                    <a:p>
                      <a:pPr algn="l">
                        <a:lnSpc>
                          <a:spcPct val="115000"/>
                        </a:lnSpc>
                        <a:spcAft>
                          <a:spcPts val="0"/>
                        </a:spcAft>
                      </a:pPr>
                      <a:r>
                        <a:rPr lang="es-MX" sz="1100">
                          <a:solidFill>
                            <a:sysClr val="windowText" lastClr="000000"/>
                          </a:solidFill>
                          <a:effectLst/>
                          <a:latin typeface="Arial" panose="020B0604020202020204" pitchFamily="34" charset="0"/>
                          <a:cs typeface="Arial" panose="020B0604020202020204" pitchFamily="34" charset="0"/>
                        </a:rPr>
                        <a:t>I. Hacienda y Patrimonio Municipal;</a:t>
                      </a:r>
                      <a:endParaRPr lang="es-MX"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9804" marR="49804" marT="0" marB="0" anchor="ctr"/>
                </a:tc>
                <a:tc>
                  <a:txBody>
                    <a:bodyPr/>
                    <a:lstStyle/>
                    <a:p>
                      <a:pPr algn="l">
                        <a:lnSpc>
                          <a:spcPct val="115000"/>
                        </a:lnSpc>
                        <a:spcAft>
                          <a:spcPts val="0"/>
                        </a:spcAft>
                      </a:pPr>
                      <a:r>
                        <a:rPr lang="es-MX" sz="1100">
                          <a:solidFill>
                            <a:sysClr val="windowText" lastClr="000000"/>
                          </a:solidFill>
                          <a:effectLst/>
                          <a:latin typeface="Arial" panose="020B0604020202020204" pitchFamily="34" charset="0"/>
                          <a:cs typeface="Arial" panose="020B0604020202020204" pitchFamily="34" charset="0"/>
                        </a:rPr>
                        <a:t>SECRETARIA DE FINANZAS Y PLANEACIÓN</a:t>
                      </a:r>
                      <a:endParaRPr lang="es-MX"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9804" marR="49804" marT="0" marB="0" anchor="ctr"/>
                </a:tc>
              </a:tr>
              <a:tr h="187818">
                <a:tc rowSpan="4">
                  <a:txBody>
                    <a:bodyPr/>
                    <a:lstStyle/>
                    <a:p>
                      <a:pPr algn="l">
                        <a:lnSpc>
                          <a:spcPct val="115000"/>
                        </a:lnSpc>
                        <a:spcAft>
                          <a:spcPts val="0"/>
                        </a:spcAft>
                      </a:pPr>
                      <a:r>
                        <a:rPr lang="es-MX" sz="1100">
                          <a:solidFill>
                            <a:sysClr val="windowText" lastClr="000000"/>
                          </a:solidFill>
                          <a:effectLst/>
                          <a:latin typeface="Arial" panose="020B0604020202020204" pitchFamily="34" charset="0"/>
                          <a:cs typeface="Arial" panose="020B0604020202020204" pitchFamily="34" charset="0"/>
                        </a:rPr>
                        <a:t>II. Educación, Recreación, Cultura, Actos Cívicos y Fomento Deportivo;</a:t>
                      </a:r>
                      <a:endParaRPr lang="es-MX"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9804" marR="49804" marT="0" marB="0" anchor="ctr"/>
                </a:tc>
                <a:tc>
                  <a:txBody>
                    <a:bodyPr/>
                    <a:lstStyle/>
                    <a:p>
                      <a:pPr algn="l">
                        <a:lnSpc>
                          <a:spcPct val="115000"/>
                        </a:lnSpc>
                        <a:spcAft>
                          <a:spcPts val="0"/>
                        </a:spcAft>
                      </a:pPr>
                      <a:r>
                        <a:rPr lang="es-MX" sz="1100">
                          <a:solidFill>
                            <a:sysClr val="windowText" lastClr="000000"/>
                          </a:solidFill>
                          <a:effectLst/>
                          <a:latin typeface="Arial" panose="020B0604020202020204" pitchFamily="34" charset="0"/>
                          <a:cs typeface="Arial" panose="020B0604020202020204" pitchFamily="34" charset="0"/>
                        </a:rPr>
                        <a:t>CONSEJO NACIONAL DEL FOMENTO EDUCATIVO  </a:t>
                      </a:r>
                      <a:endParaRPr lang="es-MX"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9804" marR="49804" marT="0" marB="0" anchor="ctr"/>
                </a:tc>
              </a:tr>
              <a:tr h="160559">
                <a:tc vMerge="1">
                  <a:txBody>
                    <a:bodyPr/>
                    <a:lstStyle/>
                    <a:p>
                      <a:endParaRPr lang="es-MX"/>
                    </a:p>
                  </a:txBody>
                  <a:tcPr/>
                </a:tc>
                <a:tc>
                  <a:txBody>
                    <a:bodyPr/>
                    <a:lstStyle/>
                    <a:p>
                      <a:pPr algn="l">
                        <a:lnSpc>
                          <a:spcPct val="115000"/>
                        </a:lnSpc>
                        <a:spcAft>
                          <a:spcPts val="0"/>
                        </a:spcAft>
                      </a:pPr>
                      <a:r>
                        <a:rPr lang="es-MX" sz="1100">
                          <a:solidFill>
                            <a:sysClr val="windowText" lastClr="000000"/>
                          </a:solidFill>
                          <a:effectLst/>
                          <a:latin typeface="Arial" panose="020B0604020202020204" pitchFamily="34" charset="0"/>
                          <a:cs typeface="Arial" panose="020B0604020202020204" pitchFamily="34" charset="0"/>
                        </a:rPr>
                        <a:t>COORDINACIÓN ESTATAL DE BECAS</a:t>
                      </a:r>
                      <a:endParaRPr lang="es-MX"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9804" marR="49804" marT="0" marB="0" anchor="ctr"/>
                </a:tc>
              </a:tr>
              <a:tr h="160559">
                <a:tc vMerge="1">
                  <a:txBody>
                    <a:bodyPr/>
                    <a:lstStyle/>
                    <a:p>
                      <a:endParaRPr lang="es-MX"/>
                    </a:p>
                  </a:txBody>
                  <a:tcPr/>
                </a:tc>
                <a:tc>
                  <a:txBody>
                    <a:bodyPr/>
                    <a:lstStyle/>
                    <a:p>
                      <a:pPr algn="l">
                        <a:lnSpc>
                          <a:spcPct val="115000"/>
                        </a:lnSpc>
                        <a:spcAft>
                          <a:spcPts val="0"/>
                        </a:spcAft>
                      </a:pPr>
                      <a:r>
                        <a:rPr lang="es-MX" sz="1100">
                          <a:solidFill>
                            <a:sysClr val="windowText" lastClr="000000"/>
                          </a:solidFill>
                          <a:effectLst/>
                          <a:latin typeface="Arial" panose="020B0604020202020204" pitchFamily="34" charset="0"/>
                          <a:cs typeface="Arial" panose="020B0604020202020204" pitchFamily="34" charset="0"/>
                        </a:rPr>
                        <a:t>INSTITUTO VERACRUZANO DEL DEPORTE</a:t>
                      </a:r>
                      <a:endParaRPr lang="es-MX"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9804" marR="49804" marT="0" marB="0" anchor="ctr"/>
                </a:tc>
              </a:tr>
              <a:tr h="160559">
                <a:tc vMerge="1">
                  <a:txBody>
                    <a:bodyPr/>
                    <a:lstStyle/>
                    <a:p>
                      <a:endParaRPr lang="es-MX"/>
                    </a:p>
                  </a:txBody>
                  <a:tcPr/>
                </a:tc>
                <a:tc>
                  <a:txBody>
                    <a:bodyPr/>
                    <a:lstStyle/>
                    <a:p>
                      <a:pPr algn="l">
                        <a:lnSpc>
                          <a:spcPct val="115000"/>
                        </a:lnSpc>
                        <a:spcAft>
                          <a:spcPts val="0"/>
                        </a:spcAft>
                      </a:pPr>
                      <a:r>
                        <a:rPr lang="es-MX" sz="1100">
                          <a:solidFill>
                            <a:sysClr val="windowText" lastClr="000000"/>
                          </a:solidFill>
                          <a:effectLst/>
                          <a:latin typeface="Arial" panose="020B0604020202020204" pitchFamily="34" charset="0"/>
                          <a:cs typeface="Arial" panose="020B0604020202020204" pitchFamily="34" charset="0"/>
                        </a:rPr>
                        <a:t>COORDINACIÓN ESTATAL DE JUNTA DE MEJORAS</a:t>
                      </a:r>
                      <a:endParaRPr lang="es-MX"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9804" marR="49804" marT="0" marB="0" anchor="ctr"/>
                </a:tc>
              </a:tr>
              <a:tr h="160559">
                <a:tc rowSpan="3">
                  <a:txBody>
                    <a:bodyPr/>
                    <a:lstStyle/>
                    <a:p>
                      <a:pPr algn="l">
                        <a:lnSpc>
                          <a:spcPct val="115000"/>
                        </a:lnSpc>
                        <a:spcAft>
                          <a:spcPts val="0"/>
                        </a:spcAft>
                      </a:pPr>
                      <a:r>
                        <a:rPr lang="es-MX" sz="1100">
                          <a:solidFill>
                            <a:sysClr val="windowText" lastClr="000000"/>
                          </a:solidFill>
                          <a:effectLst/>
                          <a:latin typeface="Arial" panose="020B0604020202020204" pitchFamily="34" charset="0"/>
                          <a:cs typeface="Arial" panose="020B0604020202020204" pitchFamily="34" charset="0"/>
                        </a:rPr>
                        <a:t>III. Policía y Prevención del Delito</a:t>
                      </a:r>
                      <a:endParaRPr lang="es-MX"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9804" marR="49804" marT="0" marB="0" anchor="ctr"/>
                </a:tc>
                <a:tc>
                  <a:txBody>
                    <a:bodyPr/>
                    <a:lstStyle/>
                    <a:p>
                      <a:pPr algn="l">
                        <a:lnSpc>
                          <a:spcPct val="115000"/>
                        </a:lnSpc>
                        <a:spcAft>
                          <a:spcPts val="0"/>
                        </a:spcAft>
                      </a:pPr>
                      <a:r>
                        <a:rPr lang="es-MX" sz="1100">
                          <a:solidFill>
                            <a:sysClr val="windowText" lastClr="000000"/>
                          </a:solidFill>
                          <a:effectLst/>
                          <a:latin typeface="Arial" panose="020B0604020202020204" pitchFamily="34" charset="0"/>
                          <a:cs typeface="Arial" panose="020B0604020202020204" pitchFamily="34" charset="0"/>
                        </a:rPr>
                        <a:t>DIR. GRAL. DE PREVENCION Y REINSERCIÓN SOCIAL </a:t>
                      </a:r>
                      <a:endParaRPr lang="es-MX"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9804" marR="49804" marT="0" marB="0"/>
                </a:tc>
              </a:tr>
              <a:tr h="160559">
                <a:tc vMerge="1">
                  <a:txBody>
                    <a:bodyPr/>
                    <a:lstStyle/>
                    <a:p>
                      <a:endParaRPr lang="es-MX"/>
                    </a:p>
                  </a:txBody>
                  <a:tcPr/>
                </a:tc>
                <a:tc>
                  <a:txBody>
                    <a:bodyPr/>
                    <a:lstStyle/>
                    <a:p>
                      <a:pPr algn="l">
                        <a:lnSpc>
                          <a:spcPct val="115000"/>
                        </a:lnSpc>
                        <a:spcAft>
                          <a:spcPts val="0"/>
                        </a:spcAft>
                      </a:pPr>
                      <a:r>
                        <a:rPr lang="es-MX" sz="1100">
                          <a:solidFill>
                            <a:sysClr val="windowText" lastClr="000000"/>
                          </a:solidFill>
                          <a:effectLst/>
                          <a:latin typeface="Arial" panose="020B0604020202020204" pitchFamily="34" charset="0"/>
                          <a:cs typeface="Arial" panose="020B0604020202020204" pitchFamily="34" charset="0"/>
                        </a:rPr>
                        <a:t>CONSEJO ESTATAL DE SEGURIDAD PÚBLICA</a:t>
                      </a:r>
                      <a:endParaRPr lang="es-MX"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9804" marR="49804" marT="0" marB="0"/>
                </a:tc>
              </a:tr>
              <a:tr h="205767">
                <a:tc vMerge="1">
                  <a:txBody>
                    <a:bodyPr/>
                    <a:lstStyle/>
                    <a:p>
                      <a:endParaRPr lang="es-MX"/>
                    </a:p>
                  </a:txBody>
                  <a:tcPr/>
                </a:tc>
                <a:tc>
                  <a:txBody>
                    <a:bodyPr/>
                    <a:lstStyle/>
                    <a:p>
                      <a:pPr algn="l">
                        <a:lnSpc>
                          <a:spcPct val="115000"/>
                        </a:lnSpc>
                        <a:spcAft>
                          <a:spcPts val="0"/>
                        </a:spcAft>
                      </a:pPr>
                      <a:r>
                        <a:rPr lang="es-MX" sz="1100">
                          <a:solidFill>
                            <a:sysClr val="windowText" lastClr="000000"/>
                          </a:solidFill>
                          <a:effectLst/>
                          <a:latin typeface="Arial" panose="020B0604020202020204" pitchFamily="34" charset="0"/>
                          <a:cs typeface="Arial" panose="020B0604020202020204" pitchFamily="34" charset="0"/>
                        </a:rPr>
                        <a:t>PROCURADURIA DE  JUSTICIA</a:t>
                      </a:r>
                      <a:endParaRPr lang="es-MX"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9804" marR="49804" marT="0" marB="0"/>
                </a:tc>
              </a:tr>
              <a:tr h="160559">
                <a:tc>
                  <a:txBody>
                    <a:bodyPr/>
                    <a:lstStyle/>
                    <a:p>
                      <a:pPr algn="l">
                        <a:lnSpc>
                          <a:spcPct val="115000"/>
                        </a:lnSpc>
                        <a:spcAft>
                          <a:spcPts val="0"/>
                        </a:spcAft>
                      </a:pPr>
                      <a:r>
                        <a:rPr lang="es-MX" sz="1100">
                          <a:solidFill>
                            <a:sysClr val="windowText" lastClr="000000"/>
                          </a:solidFill>
                          <a:effectLst/>
                          <a:latin typeface="Arial" panose="020B0604020202020204" pitchFamily="34" charset="0"/>
                          <a:cs typeface="Arial" panose="020B0604020202020204" pitchFamily="34" charset="0"/>
                        </a:rPr>
                        <a:t>IV. Tránsito y Vialidad;</a:t>
                      </a:r>
                      <a:endParaRPr lang="es-MX"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9804" marR="49804" marT="0" marB="0" anchor="ctr"/>
                </a:tc>
                <a:tc>
                  <a:txBody>
                    <a:bodyPr/>
                    <a:lstStyle/>
                    <a:p>
                      <a:pPr algn="l">
                        <a:lnSpc>
                          <a:spcPct val="115000"/>
                        </a:lnSpc>
                        <a:spcAft>
                          <a:spcPts val="0"/>
                        </a:spcAft>
                      </a:pPr>
                      <a:r>
                        <a:rPr lang="es-MX" sz="1100" dirty="0" smtClean="0">
                          <a:solidFill>
                            <a:sysClr val="windowText" lastClr="000000"/>
                          </a:solidFill>
                          <a:effectLst/>
                          <a:latin typeface="Arial" panose="020B0604020202020204" pitchFamily="34" charset="0"/>
                          <a:cs typeface="Arial" panose="020B0604020202020204" pitchFamily="34" charset="0"/>
                        </a:rPr>
                        <a:t>TRANSITO</a:t>
                      </a:r>
                      <a:r>
                        <a:rPr lang="es-MX" sz="1100" baseline="0" dirty="0" smtClean="0">
                          <a:solidFill>
                            <a:sysClr val="windowText" lastClr="000000"/>
                          </a:solidFill>
                          <a:effectLst/>
                          <a:latin typeface="Arial" panose="020B0604020202020204" pitchFamily="34" charset="0"/>
                          <a:cs typeface="Arial" panose="020B0604020202020204" pitchFamily="34" charset="0"/>
                        </a:rPr>
                        <a:t> DEL ESTADO/ PLAN MOVILIDAD </a:t>
                      </a:r>
                      <a:r>
                        <a:rPr lang="es-MX" sz="1100" dirty="0" smtClean="0">
                          <a:solidFill>
                            <a:sysClr val="windowText" lastClr="000000"/>
                          </a:solidFill>
                          <a:effectLst/>
                          <a:latin typeface="Arial" panose="020B0604020202020204" pitchFamily="34" charset="0"/>
                          <a:cs typeface="Arial" panose="020B0604020202020204" pitchFamily="34" charset="0"/>
                        </a:rPr>
                        <a:t>FACULTAD </a:t>
                      </a:r>
                      <a:r>
                        <a:rPr lang="es-MX" sz="1100" dirty="0">
                          <a:solidFill>
                            <a:sysClr val="windowText" lastClr="000000"/>
                          </a:solidFill>
                          <a:effectLst/>
                          <a:latin typeface="Arial" panose="020B0604020202020204" pitchFamily="34" charset="0"/>
                          <a:cs typeface="Arial" panose="020B0604020202020204" pitchFamily="34" charset="0"/>
                        </a:rPr>
                        <a:t>DE ARQUITECTURA</a:t>
                      </a:r>
                      <a:endParaRPr lang="es-MX" sz="11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9804" marR="49804" marT="0" marB="0"/>
                </a:tc>
              </a:tr>
              <a:tr h="160559">
                <a:tc>
                  <a:txBody>
                    <a:bodyPr/>
                    <a:lstStyle/>
                    <a:p>
                      <a:pPr marL="21590" algn="l">
                        <a:lnSpc>
                          <a:spcPct val="115000"/>
                        </a:lnSpc>
                        <a:spcAft>
                          <a:spcPts val="0"/>
                        </a:spcAft>
                      </a:pPr>
                      <a:r>
                        <a:rPr lang="es-MX" sz="1100">
                          <a:solidFill>
                            <a:sysClr val="windowText" lastClr="000000"/>
                          </a:solidFill>
                          <a:effectLst/>
                          <a:latin typeface="Arial" panose="020B0604020202020204" pitchFamily="34" charset="0"/>
                          <a:cs typeface="Arial" panose="020B0604020202020204" pitchFamily="34" charset="0"/>
                        </a:rPr>
                        <a:t>V. Salud y Asistencia Pública;</a:t>
                      </a:r>
                      <a:endParaRPr lang="es-MX"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9804" marR="49804" marT="0" marB="0" anchor="ctr"/>
                </a:tc>
                <a:tc>
                  <a:txBody>
                    <a:bodyPr/>
                    <a:lstStyle/>
                    <a:p>
                      <a:pPr algn="l">
                        <a:lnSpc>
                          <a:spcPct val="115000"/>
                        </a:lnSpc>
                        <a:spcAft>
                          <a:spcPts val="0"/>
                        </a:spcAft>
                      </a:pPr>
                      <a:r>
                        <a:rPr lang="es-MX" sz="1100">
                          <a:solidFill>
                            <a:sysClr val="windowText" lastClr="000000"/>
                          </a:solidFill>
                          <a:effectLst/>
                          <a:latin typeface="Arial" panose="020B0604020202020204" pitchFamily="34" charset="0"/>
                          <a:cs typeface="Arial" panose="020B0604020202020204" pitchFamily="34" charset="0"/>
                        </a:rPr>
                        <a:t>SECRETARIA DE SALUD</a:t>
                      </a:r>
                      <a:endParaRPr lang="es-MX"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9804" marR="49804" marT="0" marB="0"/>
                </a:tc>
              </a:tr>
              <a:tr h="160559">
                <a:tc>
                  <a:txBody>
                    <a:bodyPr/>
                    <a:lstStyle/>
                    <a:p>
                      <a:pPr algn="l">
                        <a:lnSpc>
                          <a:spcPct val="115000"/>
                        </a:lnSpc>
                        <a:spcAft>
                          <a:spcPts val="0"/>
                        </a:spcAft>
                      </a:pPr>
                      <a:r>
                        <a:rPr lang="es-MX" sz="1100">
                          <a:solidFill>
                            <a:sysClr val="windowText" lastClr="000000"/>
                          </a:solidFill>
                          <a:effectLst/>
                          <a:latin typeface="Arial" panose="020B0604020202020204" pitchFamily="34" charset="0"/>
                          <a:cs typeface="Arial" panose="020B0604020202020204" pitchFamily="34" charset="0"/>
                        </a:rPr>
                        <a:t>VI. Comunicaciones y Obras Públicas;</a:t>
                      </a:r>
                      <a:endParaRPr lang="es-MX"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9804" marR="49804" marT="0" marB="0" anchor="ctr"/>
                </a:tc>
                <a:tc>
                  <a:txBody>
                    <a:bodyPr/>
                    <a:lstStyle/>
                    <a:p>
                      <a:pPr algn="l">
                        <a:lnSpc>
                          <a:spcPct val="115000"/>
                        </a:lnSpc>
                        <a:spcAft>
                          <a:spcPts val="0"/>
                        </a:spcAft>
                      </a:pPr>
                      <a:r>
                        <a:rPr lang="es-MX" sz="1100">
                          <a:solidFill>
                            <a:sysClr val="windowText" lastClr="000000"/>
                          </a:solidFill>
                          <a:effectLst/>
                          <a:latin typeface="Arial" panose="020B0604020202020204" pitchFamily="34" charset="0"/>
                          <a:cs typeface="Arial" panose="020B0604020202020204" pitchFamily="34" charset="0"/>
                        </a:rPr>
                        <a:t>FACULTAD DE ARQUITECTURA</a:t>
                      </a:r>
                      <a:endParaRPr lang="es-MX"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9804" marR="49804" marT="0" marB="0"/>
                </a:tc>
              </a:tr>
              <a:tr h="141154">
                <a:tc>
                  <a:txBody>
                    <a:bodyPr/>
                    <a:lstStyle/>
                    <a:p>
                      <a:pPr algn="l">
                        <a:lnSpc>
                          <a:spcPct val="115000"/>
                        </a:lnSpc>
                        <a:spcAft>
                          <a:spcPts val="0"/>
                        </a:spcAft>
                      </a:pPr>
                      <a:r>
                        <a:rPr lang="es-MX" sz="1100">
                          <a:solidFill>
                            <a:sysClr val="windowText" lastClr="000000"/>
                          </a:solidFill>
                          <a:effectLst/>
                          <a:latin typeface="Arial" panose="020B0604020202020204" pitchFamily="34" charset="0"/>
                          <a:cs typeface="Arial" panose="020B0604020202020204" pitchFamily="34" charset="0"/>
                        </a:rPr>
                        <a:t>VII. Asentamientos Humanos, Fraccionamientos, Licencias y Regularización de la Tierra;</a:t>
                      </a:r>
                      <a:endParaRPr lang="es-MX"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9804" marR="49804" marT="0" marB="0" anchor="ctr"/>
                </a:tc>
                <a:tc>
                  <a:txBody>
                    <a:bodyPr/>
                    <a:lstStyle/>
                    <a:p>
                      <a:pPr algn="l">
                        <a:lnSpc>
                          <a:spcPct val="115000"/>
                        </a:lnSpc>
                        <a:spcAft>
                          <a:spcPts val="0"/>
                        </a:spcAft>
                      </a:pPr>
                      <a:r>
                        <a:rPr lang="es-MX" sz="1100" dirty="0" smtClean="0">
                          <a:solidFill>
                            <a:sysClr val="windowText" lastClr="000000"/>
                          </a:solidFill>
                          <a:effectLst/>
                          <a:latin typeface="Arial" panose="020B0604020202020204" pitchFamily="34" charset="0"/>
                          <a:cs typeface="Arial" panose="020B0604020202020204" pitchFamily="34" charset="0"/>
                        </a:rPr>
                        <a:t>INSTITUTO DE VIVIENDA/</a:t>
                      </a:r>
                      <a:r>
                        <a:rPr lang="es-MX" sz="1100" baseline="0" dirty="0" smtClean="0">
                          <a:solidFill>
                            <a:sysClr val="windowText" lastClr="000000"/>
                          </a:solidFill>
                          <a:effectLst/>
                          <a:latin typeface="Arial" panose="020B0604020202020204" pitchFamily="34" charset="0"/>
                          <a:cs typeface="Arial" panose="020B0604020202020204" pitchFamily="34" charset="0"/>
                        </a:rPr>
                        <a:t> DIRECCIÓN DE ORDENAMIENTO TERRITORIAL DE LA SEDESOL ESTATAL/ </a:t>
                      </a:r>
                      <a:r>
                        <a:rPr lang="es-MX" sz="1100" dirty="0" smtClean="0">
                          <a:solidFill>
                            <a:sysClr val="windowText" lastClr="000000"/>
                          </a:solidFill>
                          <a:effectLst/>
                          <a:latin typeface="Arial" panose="020B0604020202020204" pitchFamily="34" charset="0"/>
                          <a:cs typeface="Arial" panose="020B0604020202020204" pitchFamily="34" charset="0"/>
                        </a:rPr>
                        <a:t>FACULTAD DE ARQUITECTURA/SEDATU</a:t>
                      </a:r>
                      <a:endParaRPr lang="es-MX" sz="11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9804" marR="49804" marT="0" marB="0"/>
                </a:tc>
              </a:tr>
              <a:tr h="160559">
                <a:tc>
                  <a:txBody>
                    <a:bodyPr/>
                    <a:lstStyle/>
                    <a:p>
                      <a:pPr algn="l">
                        <a:lnSpc>
                          <a:spcPct val="115000"/>
                        </a:lnSpc>
                        <a:spcAft>
                          <a:spcPts val="0"/>
                        </a:spcAft>
                      </a:pPr>
                      <a:r>
                        <a:rPr lang="es-MX" sz="1100">
                          <a:solidFill>
                            <a:sysClr val="windowText" lastClr="000000"/>
                          </a:solidFill>
                          <a:effectLst/>
                          <a:latin typeface="Arial" panose="020B0604020202020204" pitchFamily="34" charset="0"/>
                          <a:cs typeface="Arial" panose="020B0604020202020204" pitchFamily="34" charset="0"/>
                        </a:rPr>
                        <a:t>VIII. Participación Ciudadana y Vecinal;</a:t>
                      </a:r>
                      <a:endParaRPr lang="es-MX"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9804" marR="49804" marT="0" marB="0" anchor="ctr"/>
                </a:tc>
                <a:tc>
                  <a:txBody>
                    <a:bodyPr/>
                    <a:lstStyle/>
                    <a:p>
                      <a:pPr algn="l">
                        <a:lnSpc>
                          <a:spcPct val="115000"/>
                        </a:lnSpc>
                        <a:spcAft>
                          <a:spcPts val="0"/>
                        </a:spcAft>
                      </a:pPr>
                      <a:r>
                        <a:rPr lang="es-MX" sz="1100">
                          <a:solidFill>
                            <a:sysClr val="windowText" lastClr="000000"/>
                          </a:solidFill>
                          <a:effectLst/>
                          <a:latin typeface="Arial" panose="020B0604020202020204" pitchFamily="34" charset="0"/>
                          <a:cs typeface="Arial" panose="020B0604020202020204" pitchFamily="34" charset="0"/>
                        </a:rPr>
                        <a:t>CONTRALORÍA GENERAL DEL ESTADO</a:t>
                      </a:r>
                      <a:endParaRPr lang="es-MX"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9804" marR="49804" marT="0" marB="0" anchor="ctr"/>
                </a:tc>
              </a:tr>
              <a:tr h="160559">
                <a:tc>
                  <a:txBody>
                    <a:bodyPr/>
                    <a:lstStyle/>
                    <a:p>
                      <a:pPr algn="l">
                        <a:lnSpc>
                          <a:spcPct val="115000"/>
                        </a:lnSpc>
                        <a:spcAft>
                          <a:spcPts val="0"/>
                        </a:spcAft>
                      </a:pPr>
                      <a:r>
                        <a:rPr lang="es-MX" sz="1100">
                          <a:solidFill>
                            <a:sysClr val="windowText" lastClr="000000"/>
                          </a:solidFill>
                          <a:effectLst/>
                          <a:latin typeface="Arial" panose="020B0604020202020204" pitchFamily="34" charset="0"/>
                          <a:cs typeface="Arial" panose="020B0604020202020204" pitchFamily="34" charset="0"/>
                        </a:rPr>
                        <a:t>IX. Limpia Pública;</a:t>
                      </a:r>
                      <a:endParaRPr lang="es-MX"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9804" marR="49804" marT="0" marB="0" anchor="ctr"/>
                </a:tc>
                <a:tc>
                  <a:txBody>
                    <a:bodyPr/>
                    <a:lstStyle/>
                    <a:p>
                      <a:pPr algn="l">
                        <a:lnSpc>
                          <a:spcPct val="115000"/>
                        </a:lnSpc>
                        <a:spcAft>
                          <a:spcPts val="0"/>
                        </a:spcAft>
                      </a:pPr>
                      <a:r>
                        <a:rPr lang="es-MX" sz="1100" dirty="0">
                          <a:solidFill>
                            <a:sysClr val="windowText" lastClr="000000"/>
                          </a:solidFill>
                          <a:effectLst/>
                          <a:latin typeface="Arial" panose="020B0604020202020204" pitchFamily="34" charset="0"/>
                          <a:cs typeface="Arial" panose="020B0604020202020204" pitchFamily="34" charset="0"/>
                        </a:rPr>
                        <a:t>SECRETARIA DE MEDIO </a:t>
                      </a:r>
                      <a:r>
                        <a:rPr lang="es-MX" sz="1100" dirty="0" smtClean="0">
                          <a:solidFill>
                            <a:sysClr val="windowText" lastClr="000000"/>
                          </a:solidFill>
                          <a:effectLst/>
                          <a:latin typeface="Arial" panose="020B0604020202020204" pitchFamily="34" charset="0"/>
                          <a:cs typeface="Arial" panose="020B0604020202020204" pitchFamily="34" charset="0"/>
                        </a:rPr>
                        <a:t>AMBIENTE/PROCURADURIA ESTATAL DE MEDIO AMBIENTE</a:t>
                      </a:r>
                      <a:endParaRPr lang="es-MX" sz="11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9804" marR="49804" marT="0" marB="0" anchor="ctr"/>
                </a:tc>
              </a:tr>
              <a:tr h="75863">
                <a:tc>
                  <a:txBody>
                    <a:bodyPr/>
                    <a:lstStyle/>
                    <a:p>
                      <a:pPr algn="l">
                        <a:lnSpc>
                          <a:spcPct val="115000"/>
                        </a:lnSpc>
                        <a:spcAft>
                          <a:spcPts val="0"/>
                        </a:spcAft>
                      </a:pPr>
                      <a:r>
                        <a:rPr lang="es-MX" sz="1100">
                          <a:solidFill>
                            <a:sysClr val="windowText" lastClr="000000"/>
                          </a:solidFill>
                          <a:effectLst/>
                          <a:latin typeface="Arial" panose="020B0604020202020204" pitchFamily="34" charset="0"/>
                          <a:cs typeface="Arial" panose="020B0604020202020204" pitchFamily="34" charset="0"/>
                        </a:rPr>
                        <a:t>X. Fomento Agropecuario;</a:t>
                      </a:r>
                      <a:endParaRPr lang="es-MX"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9804" marR="49804" marT="0" marB="0" anchor="ctr"/>
                </a:tc>
                <a:tc>
                  <a:txBody>
                    <a:bodyPr/>
                    <a:lstStyle/>
                    <a:p>
                      <a:pPr algn="l">
                        <a:lnSpc>
                          <a:spcPct val="115000"/>
                        </a:lnSpc>
                        <a:spcAft>
                          <a:spcPts val="0"/>
                        </a:spcAft>
                      </a:pPr>
                      <a:r>
                        <a:rPr lang="es-MX" sz="1100" dirty="0">
                          <a:solidFill>
                            <a:sysClr val="windowText" lastClr="000000"/>
                          </a:solidFill>
                          <a:effectLst/>
                          <a:latin typeface="Arial" panose="020B0604020202020204" pitchFamily="34" charset="0"/>
                          <a:cs typeface="Arial" panose="020B0604020202020204" pitchFamily="34" charset="0"/>
                        </a:rPr>
                        <a:t>SECRETARIA DE DESARROLLO AGROPECUARIO, RURAL Y </a:t>
                      </a:r>
                      <a:r>
                        <a:rPr lang="es-MX" sz="1100" dirty="0" smtClean="0">
                          <a:solidFill>
                            <a:sysClr val="windowText" lastClr="000000"/>
                          </a:solidFill>
                          <a:effectLst/>
                          <a:latin typeface="Arial" panose="020B0604020202020204" pitchFamily="34" charset="0"/>
                          <a:cs typeface="Arial" panose="020B0604020202020204" pitchFamily="34" charset="0"/>
                        </a:rPr>
                        <a:t>PESCA /SAGARPA</a:t>
                      </a:r>
                      <a:endParaRPr lang="es-MX" sz="11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9804" marR="49804" marT="0" marB="0" anchor="ctr"/>
                </a:tc>
              </a:tr>
              <a:tr h="160559">
                <a:tc>
                  <a:txBody>
                    <a:bodyPr/>
                    <a:lstStyle/>
                    <a:p>
                      <a:pPr algn="l">
                        <a:lnSpc>
                          <a:spcPct val="115000"/>
                        </a:lnSpc>
                        <a:spcAft>
                          <a:spcPts val="0"/>
                        </a:spcAft>
                      </a:pPr>
                      <a:r>
                        <a:rPr lang="es-MX" sz="1100">
                          <a:solidFill>
                            <a:sysClr val="windowText" lastClr="000000"/>
                          </a:solidFill>
                          <a:effectLst/>
                          <a:latin typeface="Arial" panose="020B0604020202020204" pitchFamily="34" charset="0"/>
                          <a:cs typeface="Arial" panose="020B0604020202020204" pitchFamily="34" charset="0"/>
                        </a:rPr>
                        <a:t>XI. Comercio, Centrales de Abasto, Mercados y Rastros;</a:t>
                      </a:r>
                      <a:endParaRPr lang="es-MX"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9804" marR="49804" marT="0" marB="0" anchor="ctr"/>
                </a:tc>
                <a:tc>
                  <a:txBody>
                    <a:bodyPr/>
                    <a:lstStyle/>
                    <a:p>
                      <a:pPr algn="l">
                        <a:lnSpc>
                          <a:spcPct val="115000"/>
                        </a:lnSpc>
                        <a:spcAft>
                          <a:spcPts val="0"/>
                        </a:spcAft>
                      </a:pPr>
                      <a:r>
                        <a:rPr lang="es-MX" sz="1100" dirty="0">
                          <a:solidFill>
                            <a:sysClr val="windowText" lastClr="000000"/>
                          </a:solidFill>
                          <a:effectLst/>
                          <a:latin typeface="Arial" panose="020B0604020202020204" pitchFamily="34" charset="0"/>
                          <a:cs typeface="Arial" panose="020B0604020202020204" pitchFamily="34" charset="0"/>
                        </a:rPr>
                        <a:t>SECRETARÍA DE DESARROLLO </a:t>
                      </a:r>
                      <a:r>
                        <a:rPr lang="es-MX" sz="1100" dirty="0" smtClean="0">
                          <a:solidFill>
                            <a:sysClr val="windowText" lastClr="000000"/>
                          </a:solidFill>
                          <a:effectLst/>
                          <a:latin typeface="Arial" panose="020B0604020202020204" pitchFamily="34" charset="0"/>
                          <a:cs typeface="Arial" panose="020B0604020202020204" pitchFamily="34" charset="0"/>
                        </a:rPr>
                        <a:t>ECONÓMICO/ MEJORA REGULATORIA</a:t>
                      </a:r>
                      <a:endParaRPr lang="es-MX" sz="11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9804" marR="49804" marT="0" marB="0" anchor="ctr"/>
                </a:tc>
              </a:tr>
              <a:tr h="331091">
                <a:tc>
                  <a:txBody>
                    <a:bodyPr/>
                    <a:lstStyle/>
                    <a:p>
                      <a:pPr algn="l">
                        <a:lnSpc>
                          <a:spcPct val="115000"/>
                        </a:lnSpc>
                        <a:spcAft>
                          <a:spcPts val="0"/>
                        </a:spcAft>
                      </a:pPr>
                      <a:r>
                        <a:rPr lang="es-MX" sz="1100">
                          <a:solidFill>
                            <a:sysClr val="windowText" lastClr="000000"/>
                          </a:solidFill>
                          <a:effectLst/>
                          <a:latin typeface="Arial" panose="020B0604020202020204" pitchFamily="34" charset="0"/>
                          <a:cs typeface="Arial" panose="020B0604020202020204" pitchFamily="34" charset="0"/>
                        </a:rPr>
                        <a:t>XII. Agua Potable, Drenaje, Alcantarillado, Tratamiento y Disposición de Aguas Residuales;</a:t>
                      </a:r>
                      <a:endParaRPr lang="es-MX"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9804" marR="49804" marT="0" marB="0" anchor="ctr"/>
                </a:tc>
                <a:tc>
                  <a:txBody>
                    <a:bodyPr/>
                    <a:lstStyle/>
                    <a:p>
                      <a:pPr algn="l">
                        <a:lnSpc>
                          <a:spcPct val="115000"/>
                        </a:lnSpc>
                        <a:spcAft>
                          <a:spcPts val="0"/>
                        </a:spcAft>
                      </a:pPr>
                      <a:r>
                        <a:rPr lang="es-MX" sz="1100" dirty="0">
                          <a:solidFill>
                            <a:sysClr val="windowText" lastClr="000000"/>
                          </a:solidFill>
                          <a:effectLst/>
                          <a:latin typeface="Arial" panose="020B0604020202020204" pitchFamily="34" charset="0"/>
                          <a:cs typeface="Arial" panose="020B0604020202020204" pitchFamily="34" charset="0"/>
                        </a:rPr>
                        <a:t>COMISIÓN DEL AGUA DEL ESTADO DE </a:t>
                      </a:r>
                      <a:r>
                        <a:rPr lang="es-MX" sz="1100" dirty="0" smtClean="0">
                          <a:solidFill>
                            <a:sysClr val="windowText" lastClr="000000"/>
                          </a:solidFill>
                          <a:effectLst/>
                          <a:latin typeface="Arial" panose="020B0604020202020204" pitchFamily="34" charset="0"/>
                          <a:cs typeface="Arial" panose="020B0604020202020204" pitchFamily="34" charset="0"/>
                        </a:rPr>
                        <a:t>VERACRUZ / </a:t>
                      </a:r>
                      <a:r>
                        <a:rPr lang="es-MX" sz="1100" dirty="0" smtClean="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rPr>
                        <a:t>COMISIÓN NACIONAL DEL AGUA –CONAGUA</a:t>
                      </a:r>
                      <a:endParaRPr lang="es-MX" sz="11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9804" marR="49804" marT="0" marB="0" anchor="ctr"/>
                </a:tc>
              </a:tr>
              <a:tr h="160559">
                <a:tc>
                  <a:txBody>
                    <a:bodyPr/>
                    <a:lstStyle/>
                    <a:p>
                      <a:pPr algn="l">
                        <a:lnSpc>
                          <a:spcPct val="115000"/>
                        </a:lnSpc>
                        <a:spcAft>
                          <a:spcPts val="0"/>
                        </a:spcAft>
                      </a:pPr>
                      <a:r>
                        <a:rPr lang="es-MX" sz="1100">
                          <a:solidFill>
                            <a:sysClr val="windowText" lastClr="000000"/>
                          </a:solidFill>
                          <a:effectLst/>
                          <a:latin typeface="Arial" panose="020B0604020202020204" pitchFamily="34" charset="0"/>
                          <a:cs typeface="Arial" panose="020B0604020202020204" pitchFamily="34" charset="0"/>
                        </a:rPr>
                        <a:t>XIII. Ornato, Parques, Jardines y Alumbrado;</a:t>
                      </a:r>
                      <a:endParaRPr lang="es-MX"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9804" marR="49804" marT="0" marB="0" anchor="ctr"/>
                </a:tc>
                <a:tc>
                  <a:txBody>
                    <a:bodyPr/>
                    <a:lstStyle/>
                    <a:p>
                      <a:pPr algn="l">
                        <a:lnSpc>
                          <a:spcPct val="115000"/>
                        </a:lnSpc>
                        <a:spcAft>
                          <a:spcPts val="0"/>
                        </a:spcAft>
                      </a:pPr>
                      <a:r>
                        <a:rPr lang="es-MX" sz="1100">
                          <a:solidFill>
                            <a:sysClr val="windowText" lastClr="000000"/>
                          </a:solidFill>
                          <a:effectLst/>
                          <a:latin typeface="Arial" panose="020B0604020202020204" pitchFamily="34" charset="0"/>
                          <a:cs typeface="Arial" panose="020B0604020202020204" pitchFamily="34" charset="0"/>
                        </a:rPr>
                        <a:t>FACULTAD DE ARQUITECTURA</a:t>
                      </a:r>
                      <a:endParaRPr lang="es-MX"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9804" marR="49804" marT="0" marB="0" anchor="ctr"/>
                </a:tc>
              </a:tr>
              <a:tr h="160559">
                <a:tc>
                  <a:txBody>
                    <a:bodyPr/>
                    <a:lstStyle/>
                    <a:p>
                      <a:pPr algn="l">
                        <a:lnSpc>
                          <a:spcPct val="115000"/>
                        </a:lnSpc>
                        <a:spcAft>
                          <a:spcPts val="0"/>
                        </a:spcAft>
                      </a:pPr>
                      <a:r>
                        <a:rPr lang="es-MX" sz="1100">
                          <a:solidFill>
                            <a:sysClr val="windowText" lastClr="000000"/>
                          </a:solidFill>
                          <a:effectLst/>
                          <a:latin typeface="Arial" panose="020B0604020202020204" pitchFamily="34" charset="0"/>
                          <a:cs typeface="Arial" panose="020B0604020202020204" pitchFamily="34" charset="0"/>
                        </a:rPr>
                        <a:t>XIV. Ecología y Medio Ambiente;</a:t>
                      </a:r>
                      <a:endParaRPr lang="es-MX"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9804" marR="49804" marT="0" marB="0" anchor="ctr"/>
                </a:tc>
                <a:tc>
                  <a:txBody>
                    <a:bodyPr/>
                    <a:lstStyle/>
                    <a:p>
                      <a:pPr algn="l">
                        <a:lnSpc>
                          <a:spcPct val="115000"/>
                        </a:lnSpc>
                        <a:spcAft>
                          <a:spcPts val="0"/>
                        </a:spcAft>
                      </a:pPr>
                      <a:r>
                        <a:rPr lang="es-MX" sz="1100">
                          <a:solidFill>
                            <a:sysClr val="windowText" lastClr="000000"/>
                          </a:solidFill>
                          <a:effectLst/>
                          <a:latin typeface="Arial" panose="020B0604020202020204" pitchFamily="34" charset="0"/>
                          <a:cs typeface="Arial" panose="020B0604020202020204" pitchFamily="34" charset="0"/>
                        </a:rPr>
                        <a:t>SECRETARIA DE MEDIO AMBIENTE</a:t>
                      </a:r>
                      <a:endParaRPr lang="es-MX"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9804" marR="49804" marT="0" marB="0" anchor="ctr"/>
                </a:tc>
              </a:tr>
              <a:tr h="160559">
                <a:tc>
                  <a:txBody>
                    <a:bodyPr/>
                    <a:lstStyle/>
                    <a:p>
                      <a:pPr algn="l">
                        <a:lnSpc>
                          <a:spcPct val="115000"/>
                        </a:lnSpc>
                        <a:spcAft>
                          <a:spcPts val="0"/>
                        </a:spcAft>
                      </a:pPr>
                      <a:r>
                        <a:rPr lang="es-MX" sz="1100">
                          <a:solidFill>
                            <a:sysClr val="windowText" lastClr="000000"/>
                          </a:solidFill>
                          <a:effectLst/>
                          <a:latin typeface="Arial" panose="020B0604020202020204" pitchFamily="34" charset="0"/>
                          <a:cs typeface="Arial" panose="020B0604020202020204" pitchFamily="34" charset="0"/>
                        </a:rPr>
                        <a:t>XV. Registro Civil, Panteones y Reclutamiento;</a:t>
                      </a:r>
                      <a:endParaRPr lang="es-MX"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9804" marR="49804" marT="0" marB="0" anchor="ctr"/>
                </a:tc>
                <a:tc>
                  <a:txBody>
                    <a:bodyPr/>
                    <a:lstStyle/>
                    <a:p>
                      <a:pPr algn="l">
                        <a:lnSpc>
                          <a:spcPct val="115000"/>
                        </a:lnSpc>
                        <a:spcAft>
                          <a:spcPts val="0"/>
                        </a:spcAft>
                      </a:pPr>
                      <a:r>
                        <a:rPr lang="es-MX" sz="1100">
                          <a:solidFill>
                            <a:sysClr val="windowText" lastClr="000000"/>
                          </a:solidFill>
                          <a:effectLst/>
                          <a:latin typeface="Arial" panose="020B0604020202020204" pitchFamily="34" charset="0"/>
                          <a:cs typeface="Arial" panose="020B0604020202020204" pitchFamily="34" charset="0"/>
                        </a:rPr>
                        <a:t>REGISTRO CIVIL</a:t>
                      </a:r>
                      <a:endParaRPr lang="es-MX"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9804" marR="49804" marT="0" marB="0" anchor="ctr"/>
                </a:tc>
              </a:tr>
              <a:tr h="122365">
                <a:tc>
                  <a:txBody>
                    <a:bodyPr/>
                    <a:lstStyle/>
                    <a:p>
                      <a:pPr algn="l">
                        <a:lnSpc>
                          <a:spcPct val="115000"/>
                        </a:lnSpc>
                        <a:spcAft>
                          <a:spcPts val="0"/>
                        </a:spcAft>
                      </a:pPr>
                      <a:r>
                        <a:rPr lang="es-MX" sz="1100">
                          <a:solidFill>
                            <a:sysClr val="windowText" lastClr="000000"/>
                          </a:solidFill>
                          <a:effectLst/>
                          <a:latin typeface="Arial" panose="020B0604020202020204" pitchFamily="34" charset="0"/>
                          <a:cs typeface="Arial" panose="020B0604020202020204" pitchFamily="34" charset="0"/>
                        </a:rPr>
                        <a:t>XVI. Gobernación, Reglamentos y Circulares;</a:t>
                      </a:r>
                      <a:endParaRPr lang="es-MX"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9804" marR="49804" marT="0" marB="0" anchor="ctr"/>
                </a:tc>
                <a:tc>
                  <a:txBody>
                    <a:bodyPr/>
                    <a:lstStyle/>
                    <a:p>
                      <a:pPr algn="l">
                        <a:lnSpc>
                          <a:spcPct val="115000"/>
                        </a:lnSpc>
                        <a:spcAft>
                          <a:spcPts val="0"/>
                        </a:spcAft>
                      </a:pPr>
                      <a:r>
                        <a:rPr lang="es-MX" sz="1100">
                          <a:solidFill>
                            <a:sysClr val="windowText" lastClr="000000"/>
                          </a:solidFill>
                          <a:effectLst/>
                          <a:latin typeface="Arial" panose="020B0604020202020204" pitchFamily="34" charset="0"/>
                          <a:cs typeface="Arial" panose="020B0604020202020204" pitchFamily="34" charset="0"/>
                        </a:rPr>
                        <a:t>INSTITUTO NACIONAL PARA EL FEDERALISMO Y EL DESARROLLO MUNICIPAL-INAFED</a:t>
                      </a:r>
                      <a:endParaRPr lang="es-MX"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9804" marR="49804" marT="0" marB="0" anchor="ctr"/>
                </a:tc>
              </a:tr>
              <a:tr h="160559">
                <a:tc>
                  <a:txBody>
                    <a:bodyPr/>
                    <a:lstStyle/>
                    <a:p>
                      <a:pPr algn="l">
                        <a:lnSpc>
                          <a:spcPct val="115000"/>
                        </a:lnSpc>
                        <a:spcAft>
                          <a:spcPts val="0"/>
                        </a:spcAft>
                      </a:pPr>
                      <a:r>
                        <a:rPr lang="es-MX" sz="1100">
                          <a:solidFill>
                            <a:sysClr val="windowText" lastClr="000000"/>
                          </a:solidFill>
                          <a:effectLst/>
                          <a:latin typeface="Arial" panose="020B0604020202020204" pitchFamily="34" charset="0"/>
                          <a:cs typeface="Arial" panose="020B0604020202020204" pitchFamily="34" charset="0"/>
                        </a:rPr>
                        <a:t>XVII. Equidad de Género;</a:t>
                      </a:r>
                      <a:endParaRPr lang="es-MX"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9804" marR="49804" marT="0" marB="0" anchor="ctr"/>
                </a:tc>
                <a:tc>
                  <a:txBody>
                    <a:bodyPr/>
                    <a:lstStyle/>
                    <a:p>
                      <a:pPr algn="l">
                        <a:lnSpc>
                          <a:spcPct val="115000"/>
                        </a:lnSpc>
                        <a:spcAft>
                          <a:spcPts val="0"/>
                        </a:spcAft>
                      </a:pPr>
                      <a:r>
                        <a:rPr lang="es-MX" sz="1100">
                          <a:solidFill>
                            <a:sysClr val="windowText" lastClr="000000"/>
                          </a:solidFill>
                          <a:effectLst/>
                          <a:latin typeface="Arial" panose="020B0604020202020204" pitchFamily="34" charset="0"/>
                          <a:cs typeface="Arial" panose="020B0604020202020204" pitchFamily="34" charset="0"/>
                        </a:rPr>
                        <a:t>INSTITUTO VERACRUZANO DE LAS MUJERES</a:t>
                      </a:r>
                      <a:endParaRPr lang="es-MX"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9804" marR="49804" marT="0" marB="0" anchor="ctr"/>
                </a:tc>
              </a:tr>
              <a:tr h="181737">
                <a:tc>
                  <a:txBody>
                    <a:bodyPr/>
                    <a:lstStyle/>
                    <a:p>
                      <a:pPr algn="l">
                        <a:lnSpc>
                          <a:spcPct val="115000"/>
                        </a:lnSpc>
                        <a:spcAft>
                          <a:spcPts val="0"/>
                        </a:spcAft>
                      </a:pPr>
                      <a:r>
                        <a:rPr lang="es-MX" sz="1100">
                          <a:solidFill>
                            <a:sysClr val="windowText" lastClr="000000"/>
                          </a:solidFill>
                          <a:effectLst/>
                          <a:latin typeface="Arial" panose="020B0604020202020204" pitchFamily="34" charset="0"/>
                          <a:cs typeface="Arial" panose="020B0604020202020204" pitchFamily="34" charset="0"/>
                        </a:rPr>
                        <a:t>XVIII. Bibliotecas, Fomento a la lectura y Alfabetización.</a:t>
                      </a:r>
                      <a:endParaRPr lang="es-MX"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9804" marR="49804" marT="0" marB="0" anchor="ctr"/>
                </a:tc>
                <a:tc>
                  <a:txBody>
                    <a:bodyPr/>
                    <a:lstStyle/>
                    <a:p>
                      <a:pPr algn="l">
                        <a:lnSpc>
                          <a:spcPct val="115000"/>
                        </a:lnSpc>
                        <a:spcAft>
                          <a:spcPts val="0"/>
                        </a:spcAft>
                      </a:pPr>
                      <a:r>
                        <a:rPr lang="es-MX" sz="1100">
                          <a:solidFill>
                            <a:sysClr val="windowText" lastClr="000000"/>
                          </a:solidFill>
                          <a:effectLst/>
                          <a:latin typeface="Arial" panose="020B0604020202020204" pitchFamily="34" charset="0"/>
                          <a:cs typeface="Arial" panose="020B0604020202020204" pitchFamily="34" charset="0"/>
                        </a:rPr>
                        <a:t>BIBLIOTECA DE LA CIUDAD DR. RAMON HUGO HERNANDEZ PEREDO</a:t>
                      </a:r>
                      <a:endParaRPr lang="es-MX"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9804" marR="49804" marT="0" marB="0" anchor="ctr"/>
                </a:tc>
              </a:tr>
              <a:tr h="160559">
                <a:tc>
                  <a:txBody>
                    <a:bodyPr/>
                    <a:lstStyle/>
                    <a:p>
                      <a:pPr algn="l">
                        <a:lnSpc>
                          <a:spcPct val="115000"/>
                        </a:lnSpc>
                        <a:spcAft>
                          <a:spcPts val="0"/>
                        </a:spcAft>
                      </a:pPr>
                      <a:r>
                        <a:rPr lang="es-MX" sz="1100">
                          <a:solidFill>
                            <a:sysClr val="windowText" lastClr="000000"/>
                          </a:solidFill>
                          <a:effectLst/>
                          <a:latin typeface="Arial" panose="020B0604020202020204" pitchFamily="34" charset="0"/>
                          <a:cs typeface="Arial" panose="020B0604020202020204" pitchFamily="34" charset="0"/>
                        </a:rPr>
                        <a:t>XIX. Turismo.</a:t>
                      </a:r>
                      <a:endParaRPr lang="es-MX"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9804" marR="49804" marT="0" marB="0" anchor="ctr"/>
                </a:tc>
                <a:tc>
                  <a:txBody>
                    <a:bodyPr/>
                    <a:lstStyle/>
                    <a:p>
                      <a:pPr algn="l">
                        <a:lnSpc>
                          <a:spcPct val="115000"/>
                        </a:lnSpc>
                        <a:spcAft>
                          <a:spcPts val="0"/>
                        </a:spcAft>
                      </a:pPr>
                      <a:r>
                        <a:rPr lang="es-MX" sz="1100" dirty="0" smtClean="0">
                          <a:solidFill>
                            <a:sysClr val="windowText" lastClr="000000"/>
                          </a:solidFill>
                          <a:effectLst/>
                          <a:highlight>
                            <a:srgbClr val="D3D3D3"/>
                          </a:highlight>
                          <a:latin typeface="Arial" panose="020B0604020202020204" pitchFamily="34" charset="0"/>
                          <a:cs typeface="Arial" panose="020B0604020202020204" pitchFamily="34" charset="0"/>
                        </a:rPr>
                        <a:t>SECRETARIA </a:t>
                      </a:r>
                      <a:r>
                        <a:rPr lang="es-MX" sz="1100" dirty="0">
                          <a:solidFill>
                            <a:sysClr val="windowText" lastClr="000000"/>
                          </a:solidFill>
                          <a:effectLst/>
                          <a:highlight>
                            <a:srgbClr val="D3D3D3"/>
                          </a:highlight>
                          <a:latin typeface="Arial" panose="020B0604020202020204" pitchFamily="34" charset="0"/>
                          <a:cs typeface="Arial" panose="020B0604020202020204" pitchFamily="34" charset="0"/>
                        </a:rPr>
                        <a:t>DE </a:t>
                      </a:r>
                      <a:r>
                        <a:rPr lang="es-MX" sz="1100" dirty="0" smtClean="0">
                          <a:solidFill>
                            <a:sysClr val="windowText" lastClr="000000"/>
                          </a:solidFill>
                          <a:effectLst/>
                          <a:highlight>
                            <a:srgbClr val="D3D3D3"/>
                          </a:highlight>
                          <a:latin typeface="Arial" panose="020B0604020202020204" pitchFamily="34" charset="0"/>
                          <a:cs typeface="Arial" panose="020B0604020202020204" pitchFamily="34" charset="0"/>
                        </a:rPr>
                        <a:t>TURISMO</a:t>
                      </a:r>
                      <a:endParaRPr lang="es-MX" sz="11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9804" marR="49804" marT="0" marB="0" anchor="ctr"/>
                </a:tc>
              </a:tr>
              <a:tr h="160559">
                <a:tc>
                  <a:txBody>
                    <a:bodyPr/>
                    <a:lstStyle/>
                    <a:p>
                      <a:pPr algn="l">
                        <a:lnSpc>
                          <a:spcPct val="115000"/>
                        </a:lnSpc>
                        <a:spcAft>
                          <a:spcPts val="0"/>
                        </a:spcAft>
                      </a:pPr>
                      <a:r>
                        <a:rPr lang="es-MX" sz="1100">
                          <a:solidFill>
                            <a:sysClr val="windowText" lastClr="000000"/>
                          </a:solidFill>
                          <a:effectLst/>
                          <a:latin typeface="Arial" panose="020B0604020202020204" pitchFamily="34" charset="0"/>
                          <a:cs typeface="Arial" panose="020B0604020202020204" pitchFamily="34" charset="0"/>
                        </a:rPr>
                        <a:t>XX. Promoción y defensa de los Derechos Humanos;</a:t>
                      </a:r>
                      <a:endParaRPr lang="es-MX"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9804" marR="49804" marT="0" marB="0" anchor="ctr"/>
                </a:tc>
                <a:tc>
                  <a:txBody>
                    <a:bodyPr/>
                    <a:lstStyle/>
                    <a:p>
                      <a:pPr algn="l">
                        <a:lnSpc>
                          <a:spcPct val="115000"/>
                        </a:lnSpc>
                        <a:spcAft>
                          <a:spcPts val="0"/>
                        </a:spcAft>
                      </a:pPr>
                      <a:r>
                        <a:rPr lang="es-MX" sz="1100" dirty="0">
                          <a:solidFill>
                            <a:sysClr val="windowText" lastClr="000000"/>
                          </a:solidFill>
                          <a:effectLst/>
                          <a:latin typeface="Arial" panose="020B0604020202020204" pitchFamily="34" charset="0"/>
                          <a:cs typeface="Arial" panose="020B0604020202020204" pitchFamily="34" charset="0"/>
                        </a:rPr>
                        <a:t>COMISION ESTATAL DE LOS DERECHOS </a:t>
                      </a:r>
                      <a:r>
                        <a:rPr lang="es-MX" sz="1100" dirty="0" smtClean="0">
                          <a:solidFill>
                            <a:sysClr val="windowText" lastClr="000000"/>
                          </a:solidFill>
                          <a:effectLst/>
                          <a:latin typeface="Arial" panose="020B0604020202020204" pitchFamily="34" charset="0"/>
                          <a:cs typeface="Arial" panose="020B0604020202020204" pitchFamily="34" charset="0"/>
                        </a:rPr>
                        <a:t>HUMANOS/ COMISION NAC. PARA EL D. DE LOS PUEBLOS INDIGENAS- CDI</a:t>
                      </a:r>
                      <a:endParaRPr lang="es-MX" sz="11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9804" marR="49804" marT="0" marB="0" anchor="ctr"/>
                </a:tc>
              </a:tr>
              <a:tr h="160559">
                <a:tc rowSpan="2">
                  <a:txBody>
                    <a:bodyPr/>
                    <a:lstStyle/>
                    <a:p>
                      <a:pPr algn="l">
                        <a:lnSpc>
                          <a:spcPct val="115000"/>
                        </a:lnSpc>
                        <a:spcAft>
                          <a:spcPts val="0"/>
                        </a:spcAft>
                      </a:pPr>
                      <a:r>
                        <a:rPr lang="es-MX" sz="1100" dirty="0">
                          <a:solidFill>
                            <a:sysClr val="windowText" lastClr="000000"/>
                          </a:solidFill>
                          <a:effectLst/>
                          <a:latin typeface="Arial" panose="020B0604020202020204" pitchFamily="34" charset="0"/>
                          <a:cs typeface="Arial" panose="020B0604020202020204" pitchFamily="34" charset="0"/>
                        </a:rPr>
                        <a:t>XXI. Ciencia y Tecnología.</a:t>
                      </a:r>
                      <a:endParaRPr lang="es-MX" sz="11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9804" marR="49804" marT="0" marB="0"/>
                </a:tc>
                <a:tc>
                  <a:txBody>
                    <a:bodyPr/>
                    <a:lstStyle/>
                    <a:p>
                      <a:pPr algn="l">
                        <a:lnSpc>
                          <a:spcPct val="115000"/>
                        </a:lnSpc>
                        <a:spcAft>
                          <a:spcPts val="0"/>
                        </a:spcAft>
                      </a:pPr>
                      <a:r>
                        <a:rPr lang="es-MX" sz="1100">
                          <a:solidFill>
                            <a:sysClr val="windowText" lastClr="000000"/>
                          </a:solidFill>
                          <a:effectLst/>
                          <a:latin typeface="Arial" panose="020B0604020202020204" pitchFamily="34" charset="0"/>
                          <a:cs typeface="Arial" panose="020B0604020202020204" pitchFamily="34" charset="0"/>
                        </a:rPr>
                        <a:t>CONSEJO VERACRUZANO DE CIENCIA Y TECNOLOGIA</a:t>
                      </a:r>
                      <a:endParaRPr lang="es-MX"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9804" marR="49804" marT="0" marB="0"/>
                </a:tc>
              </a:tr>
              <a:tr h="186536">
                <a:tc vMerge="1">
                  <a:txBody>
                    <a:bodyPr/>
                    <a:lstStyle/>
                    <a:p>
                      <a:endParaRPr lang="es-MX"/>
                    </a:p>
                  </a:txBody>
                  <a:tcPr/>
                </a:tc>
                <a:tc>
                  <a:txBody>
                    <a:bodyPr/>
                    <a:lstStyle/>
                    <a:p>
                      <a:pPr algn="l">
                        <a:lnSpc>
                          <a:spcPct val="115000"/>
                        </a:lnSpc>
                        <a:spcAft>
                          <a:spcPts val="0"/>
                        </a:spcAft>
                      </a:pPr>
                      <a:r>
                        <a:rPr lang="es-MX" sz="1100">
                          <a:solidFill>
                            <a:sysClr val="windowText" lastClr="000000"/>
                          </a:solidFill>
                          <a:effectLst/>
                          <a:latin typeface="Arial" panose="020B0604020202020204" pitchFamily="34" charset="0"/>
                          <a:cs typeface="Arial" panose="020B0604020202020204" pitchFamily="34" charset="0"/>
                        </a:rPr>
                        <a:t>DIRECCIÓN GENERAL DE INNOVACIÓN TECNOLOGICA</a:t>
                      </a:r>
                      <a:endParaRPr lang="es-MX"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9804" marR="49804" marT="0" marB="0"/>
                </a:tc>
              </a:tr>
              <a:tr h="186536">
                <a:tc>
                  <a:txBody>
                    <a:bodyPr/>
                    <a:lstStyle/>
                    <a:p>
                      <a:pPr algn="l">
                        <a:lnSpc>
                          <a:spcPct val="115000"/>
                        </a:lnSpc>
                        <a:spcAft>
                          <a:spcPts val="0"/>
                        </a:spcAft>
                      </a:pPr>
                      <a:r>
                        <a:rPr lang="es-MX" sz="1100">
                          <a:solidFill>
                            <a:sysClr val="windowText" lastClr="000000"/>
                          </a:solidFill>
                          <a:effectLst/>
                          <a:latin typeface="Arial" panose="020B0604020202020204" pitchFamily="34" charset="0"/>
                          <a:cs typeface="Arial" panose="020B0604020202020204" pitchFamily="34" charset="0"/>
                        </a:rPr>
                        <a:t>COMISION ESPECIAL</a:t>
                      </a:r>
                      <a:endParaRPr lang="es-MX"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9804" marR="49804" marT="0" marB="0"/>
                </a:tc>
                <a:tc>
                  <a:txBody>
                    <a:bodyPr/>
                    <a:lstStyle/>
                    <a:p>
                      <a:pPr algn="l">
                        <a:lnSpc>
                          <a:spcPct val="115000"/>
                        </a:lnSpc>
                        <a:spcAft>
                          <a:spcPts val="0"/>
                        </a:spcAft>
                      </a:pPr>
                      <a:r>
                        <a:rPr lang="es-MX" sz="1100">
                          <a:solidFill>
                            <a:sysClr val="windowText" lastClr="000000"/>
                          </a:solidFill>
                          <a:effectLst/>
                          <a:latin typeface="Arial" panose="020B0604020202020204" pitchFamily="34" charset="0"/>
                          <a:cs typeface="Arial" panose="020B0604020202020204" pitchFamily="34" charset="0"/>
                        </a:rPr>
                        <a:t>SECRETARIA DE PROTECCIÓN CIVIL</a:t>
                      </a:r>
                      <a:endParaRPr lang="es-MX"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9804" marR="49804" marT="0" marB="0"/>
                </a:tc>
              </a:tr>
              <a:tr h="94849">
                <a:tc>
                  <a:txBody>
                    <a:bodyPr/>
                    <a:lstStyle/>
                    <a:p>
                      <a:pPr algn="l">
                        <a:lnSpc>
                          <a:spcPct val="115000"/>
                        </a:lnSpc>
                        <a:spcAft>
                          <a:spcPts val="0"/>
                        </a:spcAft>
                      </a:pPr>
                      <a:r>
                        <a:rPr lang="es-MX" sz="1100">
                          <a:solidFill>
                            <a:sysClr val="windowText" lastClr="000000"/>
                          </a:solidFill>
                          <a:effectLst/>
                          <a:latin typeface="Arial" panose="020B0604020202020204" pitchFamily="34" charset="0"/>
                          <a:cs typeface="Arial" panose="020B0604020202020204" pitchFamily="34" charset="0"/>
                        </a:rPr>
                        <a:t>COMISION ESPECIAL</a:t>
                      </a:r>
                      <a:endParaRPr lang="es-MX"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9804" marR="49804" marT="0" marB="0"/>
                </a:tc>
                <a:tc>
                  <a:txBody>
                    <a:bodyPr/>
                    <a:lstStyle/>
                    <a:p>
                      <a:pPr algn="l">
                        <a:lnSpc>
                          <a:spcPct val="115000"/>
                        </a:lnSpc>
                        <a:spcAft>
                          <a:spcPts val="0"/>
                        </a:spcAft>
                      </a:pPr>
                      <a:r>
                        <a:rPr lang="es-MX" sz="1100">
                          <a:solidFill>
                            <a:sysClr val="windowText" lastClr="000000"/>
                          </a:solidFill>
                          <a:effectLst/>
                          <a:latin typeface="Arial" panose="020B0604020202020204" pitchFamily="34" charset="0"/>
                          <a:cs typeface="Arial" panose="020B0604020202020204" pitchFamily="34" charset="0"/>
                        </a:rPr>
                        <a:t>INSTITUTO VERACRUZANO DE ACCESO A LA INFORMACIÓN</a:t>
                      </a:r>
                      <a:endParaRPr lang="es-MX" sz="110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9804" marR="49804" marT="0" marB="0"/>
                </a:tc>
              </a:tr>
              <a:tr h="186536">
                <a:tc>
                  <a:txBody>
                    <a:bodyPr/>
                    <a:lstStyle/>
                    <a:p>
                      <a:pPr algn="l">
                        <a:lnSpc>
                          <a:spcPct val="115000"/>
                        </a:lnSpc>
                        <a:spcAft>
                          <a:spcPts val="0"/>
                        </a:spcAft>
                      </a:pPr>
                      <a:r>
                        <a:rPr lang="es-MX" sz="1100" dirty="0">
                          <a:solidFill>
                            <a:sysClr val="windowText" lastClr="000000"/>
                          </a:solidFill>
                          <a:effectLst/>
                          <a:latin typeface="Arial" panose="020B0604020202020204" pitchFamily="34" charset="0"/>
                          <a:cs typeface="Arial" panose="020B0604020202020204" pitchFamily="34" charset="0"/>
                        </a:rPr>
                        <a:t>COMISIÓN ESPECIAL</a:t>
                      </a:r>
                      <a:endParaRPr lang="es-MX" sz="11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9804" marR="49804" marT="0" marB="0"/>
                </a:tc>
                <a:tc>
                  <a:txBody>
                    <a:bodyPr/>
                    <a:lstStyle/>
                    <a:p>
                      <a:pPr algn="l">
                        <a:lnSpc>
                          <a:spcPct val="115000"/>
                        </a:lnSpc>
                        <a:spcAft>
                          <a:spcPts val="0"/>
                        </a:spcAft>
                      </a:pPr>
                      <a:r>
                        <a:rPr lang="es-MX" sz="1100" dirty="0">
                          <a:solidFill>
                            <a:sysClr val="windowText" lastClr="000000"/>
                          </a:solidFill>
                          <a:effectLst/>
                          <a:latin typeface="Arial" panose="020B0604020202020204" pitchFamily="34" charset="0"/>
                          <a:cs typeface="Arial" panose="020B0604020202020204" pitchFamily="34" charset="0"/>
                        </a:rPr>
                        <a:t>SUBSECRETARIA DE LA JUVENTUD</a:t>
                      </a:r>
                      <a:endParaRPr lang="es-MX" sz="11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49804" marR="49804" marT="0" marB="0"/>
                </a:tc>
              </a:tr>
            </a:tbl>
          </a:graphicData>
        </a:graphic>
      </p:graphicFrame>
    </p:spTree>
    <p:extLst>
      <p:ext uri="{BB962C8B-B14F-4D97-AF65-F5344CB8AC3E}">
        <p14:creationId xmlns:p14="http://schemas.microsoft.com/office/powerpoint/2010/main" val="69647145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TotalTime>
  <Words>1281</Words>
  <Application>Microsoft Office PowerPoint</Application>
  <PresentationFormat>Panorámica</PresentationFormat>
  <Paragraphs>98</Paragraphs>
  <Slides>10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10</vt:i4>
      </vt:variant>
    </vt:vector>
  </HeadingPairs>
  <TitlesOfParts>
    <vt:vector size="15" baseType="lpstr">
      <vt:lpstr>Arial</vt:lpstr>
      <vt:lpstr>Bookman Old Style</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DORA LILIA VELASQUEZ AREVALO</dc:creator>
  <cp:lastModifiedBy>DORA LILIA VELASQUEZ AREVALO</cp:lastModifiedBy>
  <cp:revision>19</cp:revision>
  <cp:lastPrinted>2015-09-22T02:27:38Z</cp:lastPrinted>
  <dcterms:created xsi:type="dcterms:W3CDTF">2015-09-21T23:08:27Z</dcterms:created>
  <dcterms:modified xsi:type="dcterms:W3CDTF">2015-09-25T18:23:21Z</dcterms:modified>
</cp:coreProperties>
</file>