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9" r:id="rId3"/>
    <p:sldId id="264" r:id="rId4"/>
    <p:sldId id="260" r:id="rId5"/>
    <p:sldId id="268" r:id="rId6"/>
    <p:sldId id="265" r:id="rId7"/>
    <p:sldId id="266" r:id="rId8"/>
    <p:sldId id="267" r:id="rId9"/>
    <p:sldId id="269" r:id="rId10"/>
    <p:sldId id="257" r:id="rId11"/>
    <p:sldId id="258" r:id="rId12"/>
    <p:sldId id="270" r:id="rId13"/>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60"/>
  </p:normalViewPr>
  <p:slideViewPr>
    <p:cSldViewPr snapToGrid="0" showGuides="1">
      <p:cViewPr varScale="1">
        <p:scale>
          <a:sx n="86" d="100"/>
          <a:sy n="86" d="100"/>
        </p:scale>
        <p:origin x="1445"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8E7D1-2BDB-4BC3-9D91-68E603DB7770}" type="doc">
      <dgm:prSet loTypeId="urn:microsoft.com/office/officeart/2008/layout/HorizontalMultiLevelHierarchy" loCatId="hierarchy" qsTypeId="urn:microsoft.com/office/officeart/2005/8/quickstyle/3d5" qsCatId="3D" csTypeId="urn:microsoft.com/office/officeart/2005/8/colors/accent1_2" csCatId="accent1" phldr="1"/>
      <dgm:spPr/>
      <dgm:t>
        <a:bodyPr/>
        <a:lstStyle/>
        <a:p>
          <a:endParaRPr lang="es-MX"/>
        </a:p>
      </dgm:t>
    </dgm:pt>
    <dgm:pt modelId="{D43CF047-E5B9-4B92-A62B-B726F6DCA73A}">
      <dgm:prSet phldrT="[Texto]"/>
      <dgm:spPr>
        <a:solidFill>
          <a:schemeClr val="accent4">
            <a:lumMod val="50000"/>
          </a:schemeClr>
        </a:solidFill>
      </dgm:spPr>
      <dgm:t>
        <a:bodyPr/>
        <a:lstStyle/>
        <a:p>
          <a:r>
            <a:rPr lang="es-ES" b="1" dirty="0" smtClean="0">
              <a:solidFill>
                <a:schemeClr val="tx1"/>
              </a:solidFill>
            </a:rPr>
            <a:t>OBJETIVOS</a:t>
          </a:r>
          <a:endParaRPr lang="es-MX" dirty="0"/>
        </a:p>
      </dgm:t>
    </dgm:pt>
    <dgm:pt modelId="{CEDAF86B-15E2-4DAA-BED6-6D34C79F6C61}" type="parTrans" cxnId="{9D5B515F-85B9-4541-9496-F23CBAAB238A}">
      <dgm:prSet/>
      <dgm:spPr/>
      <dgm:t>
        <a:bodyPr/>
        <a:lstStyle/>
        <a:p>
          <a:endParaRPr lang="es-MX"/>
        </a:p>
      </dgm:t>
    </dgm:pt>
    <dgm:pt modelId="{F0C5EBF4-43C4-4EA9-980F-1AFA52D9AE34}" type="sibTrans" cxnId="{9D5B515F-85B9-4541-9496-F23CBAAB238A}">
      <dgm:prSet/>
      <dgm:spPr/>
      <dgm:t>
        <a:bodyPr/>
        <a:lstStyle/>
        <a:p>
          <a:endParaRPr lang="es-MX"/>
        </a:p>
      </dgm:t>
    </dgm:pt>
    <dgm:pt modelId="{3EB5E516-268F-48BE-8359-A0252E839691}">
      <dgm:prSet phldrT="[Texto]"/>
      <dgm:spPr/>
      <dgm:t>
        <a:bodyPr/>
        <a:lstStyle/>
        <a:p>
          <a:r>
            <a:rPr lang="es-ES" b="1" dirty="0" smtClean="0">
              <a:solidFill>
                <a:schemeClr val="tx1"/>
              </a:solidFill>
            </a:rPr>
            <a:t>Presentar el análisis de la revisión del Reglamento Interno de la coordinación de los Organismos Estatales de Desarrollo Municipal de la Región Centro Occidente.</a:t>
          </a:r>
          <a:endParaRPr lang="es-MX" dirty="0"/>
        </a:p>
      </dgm:t>
    </dgm:pt>
    <dgm:pt modelId="{8CE4ACDA-711A-4CCB-873D-13D222CB5C06}" type="parTrans" cxnId="{CA42B229-4E57-456A-89DA-20FE1A149701}">
      <dgm:prSet/>
      <dgm:spPr/>
      <dgm:t>
        <a:bodyPr/>
        <a:lstStyle/>
        <a:p>
          <a:endParaRPr lang="es-MX"/>
        </a:p>
      </dgm:t>
    </dgm:pt>
    <dgm:pt modelId="{AD80D427-EF6E-4EC8-A7BB-3694226E46D7}" type="sibTrans" cxnId="{CA42B229-4E57-456A-89DA-20FE1A149701}">
      <dgm:prSet/>
      <dgm:spPr/>
      <dgm:t>
        <a:bodyPr/>
        <a:lstStyle/>
        <a:p>
          <a:endParaRPr lang="es-MX"/>
        </a:p>
      </dgm:t>
    </dgm:pt>
    <dgm:pt modelId="{A1CD57EE-0022-4B6D-A5DB-E55A448BACD2}">
      <dgm:prSet phldrT="[Texto]"/>
      <dgm:spPr/>
      <dgm:t>
        <a:bodyPr/>
        <a:lstStyle/>
        <a:p>
          <a:r>
            <a:rPr lang="es-ES" b="1" dirty="0" smtClean="0">
              <a:solidFill>
                <a:schemeClr val="tx1"/>
              </a:solidFill>
            </a:rPr>
            <a:t>Acciones para legitimar la coordinación de los </a:t>
          </a:r>
          <a:r>
            <a:rPr lang="es-ES" b="1" dirty="0" err="1" smtClean="0">
              <a:solidFill>
                <a:schemeClr val="tx1"/>
              </a:solidFill>
            </a:rPr>
            <a:t>OEDMs</a:t>
          </a:r>
          <a:r>
            <a:rPr lang="es-ES" b="1" dirty="0" smtClean="0">
              <a:solidFill>
                <a:schemeClr val="tx1"/>
              </a:solidFill>
            </a:rPr>
            <a:t> e impulsar sus fines </a:t>
          </a:r>
          <a:endParaRPr lang="es-MX" dirty="0"/>
        </a:p>
      </dgm:t>
    </dgm:pt>
    <dgm:pt modelId="{2F46DC3D-CBA3-434E-B3B9-191D67F23497}" type="parTrans" cxnId="{CD34D448-C235-42F1-9493-8F2BC5B854DF}">
      <dgm:prSet/>
      <dgm:spPr/>
      <dgm:t>
        <a:bodyPr/>
        <a:lstStyle/>
        <a:p>
          <a:endParaRPr lang="es-MX"/>
        </a:p>
      </dgm:t>
    </dgm:pt>
    <dgm:pt modelId="{026D031E-FB7E-496C-A1A9-E575F1CB5FC4}" type="sibTrans" cxnId="{CD34D448-C235-42F1-9493-8F2BC5B854DF}">
      <dgm:prSet/>
      <dgm:spPr/>
      <dgm:t>
        <a:bodyPr/>
        <a:lstStyle/>
        <a:p>
          <a:endParaRPr lang="es-MX"/>
        </a:p>
      </dgm:t>
    </dgm:pt>
    <dgm:pt modelId="{BFB7B5CB-C763-443D-941B-9B1BC285E042}" type="pres">
      <dgm:prSet presAssocID="{8A18E7D1-2BDB-4BC3-9D91-68E603DB7770}" presName="Name0" presStyleCnt="0">
        <dgm:presLayoutVars>
          <dgm:chPref val="1"/>
          <dgm:dir/>
          <dgm:animOne val="branch"/>
          <dgm:animLvl val="lvl"/>
          <dgm:resizeHandles val="exact"/>
        </dgm:presLayoutVars>
      </dgm:prSet>
      <dgm:spPr/>
      <dgm:t>
        <a:bodyPr/>
        <a:lstStyle/>
        <a:p>
          <a:endParaRPr lang="es-MX"/>
        </a:p>
      </dgm:t>
    </dgm:pt>
    <dgm:pt modelId="{5CBC97FC-AC8B-4D67-9B46-2B245D10BFC4}" type="pres">
      <dgm:prSet presAssocID="{D43CF047-E5B9-4B92-A62B-B726F6DCA73A}" presName="root1" presStyleCnt="0"/>
      <dgm:spPr/>
    </dgm:pt>
    <dgm:pt modelId="{A879CCB6-0E13-4F9C-9EB5-1DA82B48C55B}" type="pres">
      <dgm:prSet presAssocID="{D43CF047-E5B9-4B92-A62B-B726F6DCA73A}" presName="LevelOneTextNode" presStyleLbl="node0" presStyleIdx="0" presStyleCnt="1" custScaleX="102163" custScaleY="75976">
        <dgm:presLayoutVars>
          <dgm:chPref val="3"/>
        </dgm:presLayoutVars>
      </dgm:prSet>
      <dgm:spPr/>
      <dgm:t>
        <a:bodyPr/>
        <a:lstStyle/>
        <a:p>
          <a:endParaRPr lang="es-MX"/>
        </a:p>
      </dgm:t>
    </dgm:pt>
    <dgm:pt modelId="{A9C2B29B-C164-498C-A38B-89C439AA45C0}" type="pres">
      <dgm:prSet presAssocID="{D43CF047-E5B9-4B92-A62B-B726F6DCA73A}" presName="level2hierChild" presStyleCnt="0"/>
      <dgm:spPr/>
    </dgm:pt>
    <dgm:pt modelId="{77D2983A-EB8C-4D4E-AA01-720CD39B5A1E}" type="pres">
      <dgm:prSet presAssocID="{8CE4ACDA-711A-4CCB-873D-13D222CB5C06}" presName="conn2-1" presStyleLbl="parChTrans1D2" presStyleIdx="0" presStyleCnt="2"/>
      <dgm:spPr/>
      <dgm:t>
        <a:bodyPr/>
        <a:lstStyle/>
        <a:p>
          <a:endParaRPr lang="es-MX"/>
        </a:p>
      </dgm:t>
    </dgm:pt>
    <dgm:pt modelId="{90DE235E-E7BA-464C-9CE1-75DEBD27490A}" type="pres">
      <dgm:prSet presAssocID="{8CE4ACDA-711A-4CCB-873D-13D222CB5C06}" presName="connTx" presStyleLbl="parChTrans1D2" presStyleIdx="0" presStyleCnt="2"/>
      <dgm:spPr/>
      <dgm:t>
        <a:bodyPr/>
        <a:lstStyle/>
        <a:p>
          <a:endParaRPr lang="es-MX"/>
        </a:p>
      </dgm:t>
    </dgm:pt>
    <dgm:pt modelId="{35388CBF-3CC1-4EC1-B533-DB62F25CDB32}" type="pres">
      <dgm:prSet presAssocID="{3EB5E516-268F-48BE-8359-A0252E839691}" presName="root2" presStyleCnt="0"/>
      <dgm:spPr/>
    </dgm:pt>
    <dgm:pt modelId="{2CD828E2-B42E-4282-8F4B-E6A7DB3D4B16}" type="pres">
      <dgm:prSet presAssocID="{3EB5E516-268F-48BE-8359-A0252E839691}" presName="LevelTwoTextNode" presStyleLbl="node2" presStyleIdx="0" presStyleCnt="2" custScaleX="232390" custScaleY="156259" custLinFactNeighborX="20051" custLinFactNeighborY="-39646">
        <dgm:presLayoutVars>
          <dgm:chPref val="3"/>
        </dgm:presLayoutVars>
      </dgm:prSet>
      <dgm:spPr/>
      <dgm:t>
        <a:bodyPr/>
        <a:lstStyle/>
        <a:p>
          <a:endParaRPr lang="es-MX"/>
        </a:p>
      </dgm:t>
    </dgm:pt>
    <dgm:pt modelId="{FB0AFB1E-489A-4FD8-972E-1EEF1C595FF7}" type="pres">
      <dgm:prSet presAssocID="{3EB5E516-268F-48BE-8359-A0252E839691}" presName="level3hierChild" presStyleCnt="0"/>
      <dgm:spPr/>
    </dgm:pt>
    <dgm:pt modelId="{CA563934-E55B-40BB-BB54-DF82FE66F8EC}" type="pres">
      <dgm:prSet presAssocID="{2F46DC3D-CBA3-434E-B3B9-191D67F23497}" presName="conn2-1" presStyleLbl="parChTrans1D2" presStyleIdx="1" presStyleCnt="2"/>
      <dgm:spPr/>
      <dgm:t>
        <a:bodyPr/>
        <a:lstStyle/>
        <a:p>
          <a:endParaRPr lang="es-MX"/>
        </a:p>
      </dgm:t>
    </dgm:pt>
    <dgm:pt modelId="{19541D0B-E6B7-45B6-AE4B-CD18E71438E3}" type="pres">
      <dgm:prSet presAssocID="{2F46DC3D-CBA3-434E-B3B9-191D67F23497}" presName="connTx" presStyleLbl="parChTrans1D2" presStyleIdx="1" presStyleCnt="2"/>
      <dgm:spPr/>
      <dgm:t>
        <a:bodyPr/>
        <a:lstStyle/>
        <a:p>
          <a:endParaRPr lang="es-MX"/>
        </a:p>
      </dgm:t>
    </dgm:pt>
    <dgm:pt modelId="{23B41FC3-DCC2-44CB-924D-80C4E5BB36FD}" type="pres">
      <dgm:prSet presAssocID="{A1CD57EE-0022-4B6D-A5DB-E55A448BACD2}" presName="root2" presStyleCnt="0"/>
      <dgm:spPr/>
    </dgm:pt>
    <dgm:pt modelId="{C1A15F4A-152E-4858-9CCE-4C8F1F73363B}" type="pres">
      <dgm:prSet presAssocID="{A1CD57EE-0022-4B6D-A5DB-E55A448BACD2}" presName="LevelTwoTextNode" presStyleLbl="node2" presStyleIdx="1" presStyleCnt="2" custScaleX="232390" custScaleY="156259" custLinFactNeighborY="62695">
        <dgm:presLayoutVars>
          <dgm:chPref val="3"/>
        </dgm:presLayoutVars>
      </dgm:prSet>
      <dgm:spPr/>
      <dgm:t>
        <a:bodyPr/>
        <a:lstStyle/>
        <a:p>
          <a:endParaRPr lang="es-MX"/>
        </a:p>
      </dgm:t>
    </dgm:pt>
    <dgm:pt modelId="{8D482338-C9D5-4273-85ED-26BCA866B30B}" type="pres">
      <dgm:prSet presAssocID="{A1CD57EE-0022-4B6D-A5DB-E55A448BACD2}" presName="level3hierChild" presStyleCnt="0"/>
      <dgm:spPr/>
    </dgm:pt>
  </dgm:ptLst>
  <dgm:cxnLst>
    <dgm:cxn modelId="{E9FA7BFD-6904-409B-A00A-4C2B4493EB18}" type="presOf" srcId="{A1CD57EE-0022-4B6D-A5DB-E55A448BACD2}" destId="{C1A15F4A-152E-4858-9CCE-4C8F1F73363B}" srcOrd="0" destOrd="0" presId="urn:microsoft.com/office/officeart/2008/layout/HorizontalMultiLevelHierarchy"/>
    <dgm:cxn modelId="{1C2EFE25-47E2-43F7-BC59-D3B2D430FB70}" type="presOf" srcId="{8CE4ACDA-711A-4CCB-873D-13D222CB5C06}" destId="{90DE235E-E7BA-464C-9CE1-75DEBD27490A}" srcOrd="1" destOrd="0" presId="urn:microsoft.com/office/officeart/2008/layout/HorizontalMultiLevelHierarchy"/>
    <dgm:cxn modelId="{CA42B229-4E57-456A-89DA-20FE1A149701}" srcId="{D43CF047-E5B9-4B92-A62B-B726F6DCA73A}" destId="{3EB5E516-268F-48BE-8359-A0252E839691}" srcOrd="0" destOrd="0" parTransId="{8CE4ACDA-711A-4CCB-873D-13D222CB5C06}" sibTransId="{AD80D427-EF6E-4EC8-A7BB-3694226E46D7}"/>
    <dgm:cxn modelId="{EB57C636-A8BC-4CF8-86C7-A7B1BDD5BD8B}" type="presOf" srcId="{3EB5E516-268F-48BE-8359-A0252E839691}" destId="{2CD828E2-B42E-4282-8F4B-E6A7DB3D4B16}" srcOrd="0" destOrd="0" presId="urn:microsoft.com/office/officeart/2008/layout/HorizontalMultiLevelHierarchy"/>
    <dgm:cxn modelId="{CD34D448-C235-42F1-9493-8F2BC5B854DF}" srcId="{D43CF047-E5B9-4B92-A62B-B726F6DCA73A}" destId="{A1CD57EE-0022-4B6D-A5DB-E55A448BACD2}" srcOrd="1" destOrd="0" parTransId="{2F46DC3D-CBA3-434E-B3B9-191D67F23497}" sibTransId="{026D031E-FB7E-496C-A1A9-E575F1CB5FC4}"/>
    <dgm:cxn modelId="{8D217533-3227-476B-BDBE-4B05401FD356}" type="presOf" srcId="{2F46DC3D-CBA3-434E-B3B9-191D67F23497}" destId="{19541D0B-E6B7-45B6-AE4B-CD18E71438E3}" srcOrd="1" destOrd="0" presId="urn:microsoft.com/office/officeart/2008/layout/HorizontalMultiLevelHierarchy"/>
    <dgm:cxn modelId="{9D5B515F-85B9-4541-9496-F23CBAAB238A}" srcId="{8A18E7D1-2BDB-4BC3-9D91-68E603DB7770}" destId="{D43CF047-E5B9-4B92-A62B-B726F6DCA73A}" srcOrd="0" destOrd="0" parTransId="{CEDAF86B-15E2-4DAA-BED6-6D34C79F6C61}" sibTransId="{F0C5EBF4-43C4-4EA9-980F-1AFA52D9AE34}"/>
    <dgm:cxn modelId="{46A49975-6D30-4E71-98A0-6A43459B4087}" type="presOf" srcId="{2F46DC3D-CBA3-434E-B3B9-191D67F23497}" destId="{CA563934-E55B-40BB-BB54-DF82FE66F8EC}" srcOrd="0" destOrd="0" presId="urn:microsoft.com/office/officeart/2008/layout/HorizontalMultiLevelHierarchy"/>
    <dgm:cxn modelId="{A9096760-633D-45CB-B5A7-5972526A893D}" type="presOf" srcId="{8A18E7D1-2BDB-4BC3-9D91-68E603DB7770}" destId="{BFB7B5CB-C763-443D-941B-9B1BC285E042}" srcOrd="0" destOrd="0" presId="urn:microsoft.com/office/officeart/2008/layout/HorizontalMultiLevelHierarchy"/>
    <dgm:cxn modelId="{3D554A1F-34AA-4953-9F39-A32CABB90434}" type="presOf" srcId="{8CE4ACDA-711A-4CCB-873D-13D222CB5C06}" destId="{77D2983A-EB8C-4D4E-AA01-720CD39B5A1E}" srcOrd="0" destOrd="0" presId="urn:microsoft.com/office/officeart/2008/layout/HorizontalMultiLevelHierarchy"/>
    <dgm:cxn modelId="{B4923BF2-B332-461B-9BB2-BC2BA49B19B7}" type="presOf" srcId="{D43CF047-E5B9-4B92-A62B-B726F6DCA73A}" destId="{A879CCB6-0E13-4F9C-9EB5-1DA82B48C55B}" srcOrd="0" destOrd="0" presId="urn:microsoft.com/office/officeart/2008/layout/HorizontalMultiLevelHierarchy"/>
    <dgm:cxn modelId="{6527B5B1-4BAC-48BE-9A7E-7683D1B6C71D}" type="presParOf" srcId="{BFB7B5CB-C763-443D-941B-9B1BC285E042}" destId="{5CBC97FC-AC8B-4D67-9B46-2B245D10BFC4}" srcOrd="0" destOrd="0" presId="urn:microsoft.com/office/officeart/2008/layout/HorizontalMultiLevelHierarchy"/>
    <dgm:cxn modelId="{5CE2C1A9-9776-47E2-A2C0-1222A11B1A1C}" type="presParOf" srcId="{5CBC97FC-AC8B-4D67-9B46-2B245D10BFC4}" destId="{A879CCB6-0E13-4F9C-9EB5-1DA82B48C55B}" srcOrd="0" destOrd="0" presId="urn:microsoft.com/office/officeart/2008/layout/HorizontalMultiLevelHierarchy"/>
    <dgm:cxn modelId="{44043F58-3825-442E-B1FF-F47176E80C83}" type="presParOf" srcId="{5CBC97FC-AC8B-4D67-9B46-2B245D10BFC4}" destId="{A9C2B29B-C164-498C-A38B-89C439AA45C0}" srcOrd="1" destOrd="0" presId="urn:microsoft.com/office/officeart/2008/layout/HorizontalMultiLevelHierarchy"/>
    <dgm:cxn modelId="{B40499C6-7EF6-485F-8EFB-2F965E43451F}" type="presParOf" srcId="{A9C2B29B-C164-498C-A38B-89C439AA45C0}" destId="{77D2983A-EB8C-4D4E-AA01-720CD39B5A1E}" srcOrd="0" destOrd="0" presId="urn:microsoft.com/office/officeart/2008/layout/HorizontalMultiLevelHierarchy"/>
    <dgm:cxn modelId="{AE4BC19E-8FF1-4958-9D93-1C5F1597F0EC}" type="presParOf" srcId="{77D2983A-EB8C-4D4E-AA01-720CD39B5A1E}" destId="{90DE235E-E7BA-464C-9CE1-75DEBD27490A}" srcOrd="0" destOrd="0" presId="urn:microsoft.com/office/officeart/2008/layout/HorizontalMultiLevelHierarchy"/>
    <dgm:cxn modelId="{916C97F3-BDC6-4CBA-B0C2-864FEE31F1F1}" type="presParOf" srcId="{A9C2B29B-C164-498C-A38B-89C439AA45C0}" destId="{35388CBF-3CC1-4EC1-B533-DB62F25CDB32}" srcOrd="1" destOrd="0" presId="urn:microsoft.com/office/officeart/2008/layout/HorizontalMultiLevelHierarchy"/>
    <dgm:cxn modelId="{88B97E68-5A93-4F58-896D-A30447C52BC3}" type="presParOf" srcId="{35388CBF-3CC1-4EC1-B533-DB62F25CDB32}" destId="{2CD828E2-B42E-4282-8F4B-E6A7DB3D4B16}" srcOrd="0" destOrd="0" presId="urn:microsoft.com/office/officeart/2008/layout/HorizontalMultiLevelHierarchy"/>
    <dgm:cxn modelId="{EB151C34-EBC4-45AB-BCDB-E4AE17DB9E9D}" type="presParOf" srcId="{35388CBF-3CC1-4EC1-B533-DB62F25CDB32}" destId="{FB0AFB1E-489A-4FD8-972E-1EEF1C595FF7}" srcOrd="1" destOrd="0" presId="urn:microsoft.com/office/officeart/2008/layout/HorizontalMultiLevelHierarchy"/>
    <dgm:cxn modelId="{AD6B1DB1-8F0B-4A7C-AAC0-727C2733A58C}" type="presParOf" srcId="{A9C2B29B-C164-498C-A38B-89C439AA45C0}" destId="{CA563934-E55B-40BB-BB54-DF82FE66F8EC}" srcOrd="2" destOrd="0" presId="urn:microsoft.com/office/officeart/2008/layout/HorizontalMultiLevelHierarchy"/>
    <dgm:cxn modelId="{8FAE0B3E-655E-461D-8DCC-0BB648E5EBC5}" type="presParOf" srcId="{CA563934-E55B-40BB-BB54-DF82FE66F8EC}" destId="{19541D0B-E6B7-45B6-AE4B-CD18E71438E3}" srcOrd="0" destOrd="0" presId="urn:microsoft.com/office/officeart/2008/layout/HorizontalMultiLevelHierarchy"/>
    <dgm:cxn modelId="{0197FAD4-6E00-4886-8123-2139EC7DCA15}" type="presParOf" srcId="{A9C2B29B-C164-498C-A38B-89C439AA45C0}" destId="{23B41FC3-DCC2-44CB-924D-80C4E5BB36FD}" srcOrd="3" destOrd="0" presId="urn:microsoft.com/office/officeart/2008/layout/HorizontalMultiLevelHierarchy"/>
    <dgm:cxn modelId="{C2FF2E8D-8260-455E-8156-AC8B91CEB102}" type="presParOf" srcId="{23B41FC3-DCC2-44CB-924D-80C4E5BB36FD}" destId="{C1A15F4A-152E-4858-9CCE-4C8F1F73363B}" srcOrd="0" destOrd="0" presId="urn:microsoft.com/office/officeart/2008/layout/HorizontalMultiLevelHierarchy"/>
    <dgm:cxn modelId="{FC744201-2018-4460-A2B9-BCB6AFB7C62C}" type="presParOf" srcId="{23B41FC3-DCC2-44CB-924D-80C4E5BB36FD}" destId="{8D482338-C9D5-4273-85ED-26BCA866B30B}"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63934-E55B-40BB-BB54-DF82FE66F8EC}">
      <dsp:nvSpPr>
        <dsp:cNvPr id="0" name=""/>
        <dsp:cNvSpPr/>
      </dsp:nvSpPr>
      <dsp:spPr>
        <a:xfrm>
          <a:off x="985083" y="2814221"/>
          <a:ext cx="631650" cy="1476332"/>
        </a:xfrm>
        <a:custGeom>
          <a:avLst/>
          <a:gdLst/>
          <a:ahLst/>
          <a:cxnLst/>
          <a:rect l="0" t="0" r="0" b="0"/>
          <a:pathLst>
            <a:path>
              <a:moveTo>
                <a:pt x="0" y="0"/>
              </a:moveTo>
              <a:lnTo>
                <a:pt x="315825" y="0"/>
              </a:lnTo>
              <a:lnTo>
                <a:pt x="315825" y="1476332"/>
              </a:lnTo>
              <a:lnTo>
                <a:pt x="631650" y="1476332"/>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1260764" y="3512242"/>
        <a:ext cx="80289" cy="80289"/>
      </dsp:txXfrm>
    </dsp:sp>
    <dsp:sp modelId="{77D2983A-EB8C-4D4E-AA01-720CD39B5A1E}">
      <dsp:nvSpPr>
        <dsp:cNvPr id="0" name=""/>
        <dsp:cNvSpPr/>
      </dsp:nvSpPr>
      <dsp:spPr>
        <a:xfrm>
          <a:off x="985083" y="1559822"/>
          <a:ext cx="633025" cy="1254398"/>
        </a:xfrm>
        <a:custGeom>
          <a:avLst/>
          <a:gdLst/>
          <a:ahLst/>
          <a:cxnLst/>
          <a:rect l="0" t="0" r="0" b="0"/>
          <a:pathLst>
            <a:path>
              <a:moveTo>
                <a:pt x="0" y="1254398"/>
              </a:moveTo>
              <a:lnTo>
                <a:pt x="316512" y="1254398"/>
              </a:lnTo>
              <a:lnTo>
                <a:pt x="316512" y="0"/>
              </a:lnTo>
              <a:lnTo>
                <a:pt x="633025" y="0"/>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266469" y="2151894"/>
        <a:ext cx="70253" cy="70253"/>
      </dsp:txXfrm>
    </dsp:sp>
    <dsp:sp modelId="{A879CCB6-0E13-4F9C-9EB5-1DA82B48C55B}">
      <dsp:nvSpPr>
        <dsp:cNvPr id="0" name=""/>
        <dsp:cNvSpPr/>
      </dsp:nvSpPr>
      <dsp:spPr>
        <a:xfrm rot="16200000">
          <a:off x="-1431924" y="2322366"/>
          <a:ext cx="3850309" cy="983708"/>
        </a:xfrm>
        <a:prstGeom prst="rect">
          <a:avLst/>
        </a:prstGeom>
        <a:solidFill>
          <a:schemeClr val="accent4">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2578100">
            <a:lnSpc>
              <a:spcPct val="90000"/>
            </a:lnSpc>
            <a:spcBef>
              <a:spcPct val="0"/>
            </a:spcBef>
            <a:spcAft>
              <a:spcPct val="35000"/>
            </a:spcAft>
          </a:pPr>
          <a:r>
            <a:rPr lang="es-ES" sz="5800" b="1" kern="1200" dirty="0" smtClean="0">
              <a:solidFill>
                <a:schemeClr val="tx1"/>
              </a:solidFill>
            </a:rPr>
            <a:t>OBJETIVOS</a:t>
          </a:r>
          <a:endParaRPr lang="es-MX" sz="5800" kern="1200" dirty="0"/>
        </a:p>
      </dsp:txBody>
      <dsp:txXfrm>
        <a:off x="-1431924" y="2322366"/>
        <a:ext cx="3850309" cy="983708"/>
      </dsp:txXfrm>
    </dsp:sp>
    <dsp:sp modelId="{2CD828E2-B42E-4282-8F4B-E6A7DB3D4B16}">
      <dsp:nvSpPr>
        <dsp:cNvPr id="0" name=""/>
        <dsp:cNvSpPr/>
      </dsp:nvSpPr>
      <dsp:spPr>
        <a:xfrm>
          <a:off x="1618109" y="807528"/>
          <a:ext cx="7339458" cy="150458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b="1" kern="1200" dirty="0" smtClean="0">
              <a:solidFill>
                <a:schemeClr val="tx1"/>
              </a:solidFill>
            </a:rPr>
            <a:t>Presentar el análisis de la revisión del Reglamento Interno de la coordinación de los Organismos Estatales de Desarrollo Municipal de la Región Centro Occidente.</a:t>
          </a:r>
          <a:endParaRPr lang="es-MX" sz="2500" kern="1200" dirty="0"/>
        </a:p>
      </dsp:txBody>
      <dsp:txXfrm>
        <a:off x="1618109" y="807528"/>
        <a:ext cx="7339458" cy="1504588"/>
      </dsp:txXfrm>
    </dsp:sp>
    <dsp:sp modelId="{C1A15F4A-152E-4858-9CCE-4C8F1F73363B}">
      <dsp:nvSpPr>
        <dsp:cNvPr id="0" name=""/>
        <dsp:cNvSpPr/>
      </dsp:nvSpPr>
      <dsp:spPr>
        <a:xfrm>
          <a:off x="1616733" y="3538259"/>
          <a:ext cx="7339458" cy="1504588"/>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Acciones para legitimar la coordinación de los </a:t>
          </a:r>
          <a:r>
            <a:rPr lang="es-ES" sz="2400" b="1" kern="1200" dirty="0" err="1" smtClean="0">
              <a:solidFill>
                <a:schemeClr val="tx1"/>
              </a:solidFill>
            </a:rPr>
            <a:t>OEDMs</a:t>
          </a:r>
          <a:r>
            <a:rPr lang="es-ES" sz="2400" b="1" kern="1200" dirty="0" smtClean="0">
              <a:solidFill>
                <a:schemeClr val="tx1"/>
              </a:solidFill>
            </a:rPr>
            <a:t> e impulsar sus fines </a:t>
          </a:r>
          <a:endParaRPr lang="es-MX" sz="2400" kern="1200" dirty="0"/>
        </a:p>
      </dsp:txBody>
      <dsp:txXfrm>
        <a:off x="1616733" y="3538259"/>
        <a:ext cx="7339458" cy="150458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8"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3" y="2733709"/>
            <a:ext cx="6069268" cy="1373070"/>
          </a:xfrm>
        </p:spPr>
        <p:txBody>
          <a:bodyPr anchor="b">
            <a:noAutofit/>
          </a:bodyPr>
          <a:lstStyle>
            <a:lvl1pPr algn="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10242" y="4394042"/>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555655" y="5936190"/>
            <a:ext cx="2057400" cy="365125"/>
          </a:xfrm>
        </p:spPr>
        <p:txBody>
          <a:bodyPr/>
          <a:lstStyle/>
          <a:p>
            <a:fld id="{DB14E98E-EFB7-46EB-990F-9E7789FD6458}" type="datetimeFigureOut">
              <a:rPr lang="es-MX" smtClean="0"/>
              <a:t>20/11/2014</a:t>
            </a:fld>
            <a:endParaRPr lang="es-MX"/>
          </a:p>
        </p:txBody>
      </p:sp>
      <p:sp>
        <p:nvSpPr>
          <p:cNvPr id="5" name="Footer Placeholder 4"/>
          <p:cNvSpPr>
            <a:spLocks noGrp="1"/>
          </p:cNvSpPr>
          <p:nvPr>
            <p:ph type="ftr" sz="quarter" idx="11"/>
          </p:nvPr>
        </p:nvSpPr>
        <p:spPr>
          <a:xfrm>
            <a:off x="533402" y="5936191"/>
            <a:ext cx="4021666" cy="365125"/>
          </a:xfrm>
        </p:spPr>
        <p:txBody>
          <a:bodyPr/>
          <a:lstStyle/>
          <a:p>
            <a:endParaRPr lang="es-MX"/>
          </a:p>
        </p:txBody>
      </p:sp>
      <p:sp>
        <p:nvSpPr>
          <p:cNvPr id="6" name="Slide Number Placeholder 5"/>
          <p:cNvSpPr>
            <a:spLocks noGrp="1"/>
          </p:cNvSpPr>
          <p:nvPr>
            <p:ph type="sldNum" sz="quarter" idx="12"/>
          </p:nvPr>
        </p:nvSpPr>
        <p:spPr>
          <a:xfrm>
            <a:off x="7010400" y="2750337"/>
            <a:ext cx="1370293" cy="1356442"/>
          </a:xfrm>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411195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20" name="Group 19"/>
          <p:cNvGrpSpPr/>
          <p:nvPr/>
        </p:nvGrpSpPr>
        <p:grpSpPr>
          <a:xfrm>
            <a:off x="1" y="4572002"/>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4" y="4711617"/>
            <a:ext cx="6894770" cy="544482"/>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31640" y="609600"/>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33402" y="5256100"/>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14E98E-EFB7-46EB-990F-9E7789FD6458}" type="datetimeFigureOut">
              <a:rPr lang="es-MX" smtClean="0"/>
              <a:t>20/11/2014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7856439" y="4711312"/>
            <a:ext cx="1149836" cy="1090789"/>
          </a:xfrm>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11731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21" name="Group 20"/>
          <p:cNvGrpSpPr/>
          <p:nvPr/>
        </p:nvGrpSpPr>
        <p:grpSpPr>
          <a:xfrm>
            <a:off x="1" y="4572002"/>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6" y="609597"/>
            <a:ext cx="6896534"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31639"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14E98E-EFB7-46EB-990F-9E7789FD6458}" type="datetimeFigureOut">
              <a:rPr lang="es-MX" smtClean="0"/>
              <a:t>20/11/2014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7856439" y="4711618"/>
            <a:ext cx="1149836" cy="1090789"/>
          </a:xfrm>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3144711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grpSp>
        <p:nvGrpSpPr>
          <p:cNvPr id="29" name="Group 28"/>
          <p:cNvGrpSpPr/>
          <p:nvPr/>
        </p:nvGrpSpPr>
        <p:grpSpPr>
          <a:xfrm>
            <a:off x="1" y="4572002"/>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2" y="616985"/>
            <a:ext cx="642514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989439"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531639"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14E98E-EFB7-46EB-990F-9E7789FD6458}" type="datetimeFigureOut">
              <a:rPr lang="es-MX" smtClean="0"/>
              <a:t>20/11/2014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7856439" y="4709928"/>
            <a:ext cx="1149836" cy="1090789"/>
          </a:xfrm>
        </p:spPr>
        <p:txBody>
          <a:bodyPr/>
          <a:lstStyle/>
          <a:p>
            <a:fld id="{FB1449A5-5880-49C0-B742-B75D24711AB3}" type="slidenum">
              <a:rPr lang="es-MX" smtClean="0"/>
              <a:t>‹Nº›</a:t>
            </a:fld>
            <a:endParaRPr lang="es-MX"/>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5"/>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53048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grpSp>
        <p:nvGrpSpPr>
          <p:cNvPr id="22" name="Group 21"/>
          <p:cNvGrpSpPr/>
          <p:nvPr/>
        </p:nvGrpSpPr>
        <p:grpSpPr>
          <a:xfrm>
            <a:off x="1" y="4572002"/>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4710340"/>
            <a:ext cx="6896534" cy="589812"/>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31640"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14E98E-EFB7-46EB-990F-9E7789FD6458}" type="datetimeFigureOut">
              <a:rPr lang="es-MX" smtClean="0"/>
              <a:t>20/11/2014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7856439" y="4709928"/>
            <a:ext cx="1149836" cy="1090789"/>
          </a:xfrm>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314426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grpSp>
        <p:nvGrpSpPr>
          <p:cNvPr id="23" name="Group 22"/>
          <p:cNvGrpSpPr/>
          <p:nvPr/>
        </p:nvGrpSpPr>
        <p:grpSpPr>
          <a:xfrm>
            <a:off x="1" y="609602"/>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40" y="753228"/>
            <a:ext cx="6896534"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539777" y="3015292"/>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2879710" y="3007908"/>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233520" y="3007907"/>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B14E98E-EFB7-46EB-990F-9E7789FD6458}" type="datetimeFigureOut">
              <a:rPr lang="es-MX" smtClean="0"/>
              <a:t>20/11/2014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1740510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grpSp>
        <p:nvGrpSpPr>
          <p:cNvPr id="34" name="Group 33"/>
          <p:cNvGrpSpPr/>
          <p:nvPr/>
        </p:nvGrpSpPr>
        <p:grpSpPr>
          <a:xfrm>
            <a:off x="1" y="609602"/>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40" y="753228"/>
            <a:ext cx="6896534"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532392"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532392"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532392"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231029"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231028"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B14E98E-EFB7-46EB-990F-9E7789FD6458}" type="datetimeFigureOut">
              <a:rPr lang="es-MX" smtClean="0"/>
              <a:t>20/11/2014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3839852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16" name="Group 15"/>
          <p:cNvGrpSpPr/>
          <p:nvPr/>
        </p:nvGrpSpPr>
        <p:grpSpPr>
          <a:xfrm>
            <a:off x="1" y="609602"/>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40" y="753228"/>
            <a:ext cx="6896534" cy="1080938"/>
          </a:xfrm>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14E98E-EFB7-46EB-990F-9E7789FD6458}" type="datetimeFigureOut">
              <a:rPr lang="es-MX" smtClean="0"/>
              <a:t>20/11/2014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150572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14" name="Group 13"/>
          <p:cNvGrpSpPr/>
          <p:nvPr/>
        </p:nvGrpSpPr>
        <p:grpSpPr>
          <a:xfrm rot="5400000">
            <a:off x="4575306" y="2747180"/>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10242" y="609600"/>
            <a:ext cx="6576359" cy="532658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5029144" y="5936190"/>
            <a:ext cx="2057400" cy="365125"/>
          </a:xfrm>
        </p:spPr>
        <p:txBody>
          <a:bodyPr/>
          <a:lstStyle/>
          <a:p>
            <a:fld id="{DB14E98E-EFB7-46EB-990F-9E7789FD6458}" type="datetimeFigureOut">
              <a:rPr lang="es-MX" smtClean="0"/>
              <a:t>20/11/2014</a:t>
            </a:fld>
            <a:endParaRPr lang="es-MX"/>
          </a:p>
        </p:txBody>
      </p:sp>
      <p:sp>
        <p:nvSpPr>
          <p:cNvPr id="5" name="Footer Placeholder 4"/>
          <p:cNvSpPr>
            <a:spLocks noGrp="1"/>
          </p:cNvSpPr>
          <p:nvPr>
            <p:ph type="ftr" sz="quarter" idx="11"/>
          </p:nvPr>
        </p:nvSpPr>
        <p:spPr>
          <a:xfrm>
            <a:off x="510242" y="5936191"/>
            <a:ext cx="4518959" cy="365125"/>
          </a:xfrm>
        </p:spPr>
        <p:txBody>
          <a:bodyPr/>
          <a:lstStyle/>
          <a:p>
            <a:endParaRPr lang="es-MX"/>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FB1449A5-5880-49C0-B742-B75D24711AB3}" type="slidenum">
              <a:rPr lang="es-MX" smtClean="0"/>
              <a:t>‹Nº›</a:t>
            </a:fld>
            <a:endParaRPr lang="es-MX"/>
          </a:p>
        </p:txBody>
      </p:sp>
    </p:spTree>
    <p:extLst>
      <p:ext uri="{BB962C8B-B14F-4D97-AF65-F5344CB8AC3E}">
        <p14:creationId xmlns:p14="http://schemas.microsoft.com/office/powerpoint/2010/main" val="1315769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Marcador de fecha 2"/>
          <p:cNvSpPr>
            <a:spLocks noGrp="1"/>
          </p:cNvSpPr>
          <p:nvPr>
            <p:ph type="dt" sz="half" idx="10"/>
          </p:nvPr>
        </p:nvSpPr>
        <p:spPr>
          <a:xfrm>
            <a:off x="457200" y="6245225"/>
            <a:ext cx="2133600" cy="476250"/>
          </a:xfrm>
        </p:spPr>
        <p:txBody>
          <a:bodyPr/>
          <a:lstStyle>
            <a:lvl1pPr>
              <a:defRPr/>
            </a:lvl1pPr>
          </a:lstStyle>
          <a:p>
            <a:endParaRPr lang="es-ES"/>
          </a:p>
        </p:txBody>
      </p:sp>
      <p:sp>
        <p:nvSpPr>
          <p:cNvPr id="4" name="Marcador de pie de página 3"/>
          <p:cNvSpPr>
            <a:spLocks noGrp="1"/>
          </p:cNvSpPr>
          <p:nvPr>
            <p:ph type="ftr" sz="quarter" idx="11"/>
          </p:nvPr>
        </p:nvSpPr>
        <p:spPr>
          <a:xfrm>
            <a:off x="3124200" y="6245225"/>
            <a:ext cx="2895600" cy="476250"/>
          </a:xfrm>
        </p:spPr>
        <p:txBody>
          <a:bodyPr/>
          <a:lstStyle>
            <a:lvl1pPr>
              <a:defRPr/>
            </a:lvl1pPr>
          </a:lstStyle>
          <a:p>
            <a:endParaRPr lang="es-ES"/>
          </a:p>
        </p:txBody>
      </p:sp>
      <p:sp>
        <p:nvSpPr>
          <p:cNvPr id="5" name="Marcador de número de diapositiva 4"/>
          <p:cNvSpPr>
            <a:spLocks noGrp="1"/>
          </p:cNvSpPr>
          <p:nvPr>
            <p:ph type="sldNum" sz="quarter" idx="12"/>
          </p:nvPr>
        </p:nvSpPr>
        <p:spPr>
          <a:xfrm>
            <a:off x="6553200" y="6245225"/>
            <a:ext cx="2133600" cy="476250"/>
          </a:xfrm>
        </p:spPr>
        <p:txBody>
          <a:bodyPr/>
          <a:lstStyle>
            <a:lvl1pPr>
              <a:defRPr/>
            </a:lvl1pPr>
          </a:lstStyle>
          <a:p>
            <a:fld id="{4A037131-EB31-468D-8975-495594B486A5}" type="slidenum">
              <a:rPr lang="es-ES"/>
              <a:pPr/>
              <a:t>‹Nº›</a:t>
            </a:fld>
            <a:endParaRPr lang="es-ES"/>
          </a:p>
        </p:txBody>
      </p:sp>
    </p:spTree>
    <p:extLst>
      <p:ext uri="{BB962C8B-B14F-4D97-AF65-F5344CB8AC3E}">
        <p14:creationId xmlns:p14="http://schemas.microsoft.com/office/powerpoint/2010/main" val="257730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27" name="Group 26"/>
          <p:cNvGrpSpPr/>
          <p:nvPr/>
        </p:nvGrpSpPr>
        <p:grpSpPr>
          <a:xfrm>
            <a:off x="1" y="609602"/>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14E98E-EFB7-46EB-990F-9E7789FD6458}" type="datetimeFigureOut">
              <a:rPr lang="es-MX" smtClean="0"/>
              <a:t>20/11/2014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293394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8" name="Group 17"/>
          <p:cNvGrpSpPr/>
          <p:nvPr/>
        </p:nvGrpSpPr>
        <p:grpSpPr>
          <a:xfrm>
            <a:off x="1" y="2728434"/>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1639" y="4232174"/>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365810" y="5936190"/>
            <a:ext cx="2057400" cy="365125"/>
          </a:xfrm>
        </p:spPr>
        <p:txBody>
          <a:bodyPr/>
          <a:lstStyle/>
          <a:p>
            <a:fld id="{DB14E98E-EFB7-46EB-990F-9E7789FD6458}" type="datetimeFigureOut">
              <a:rPr lang="es-MX" smtClean="0"/>
              <a:t>20/11/2014</a:t>
            </a:fld>
            <a:endParaRPr lang="es-MX"/>
          </a:p>
        </p:txBody>
      </p:sp>
      <p:sp>
        <p:nvSpPr>
          <p:cNvPr id="5" name="Footer Placeholder 4"/>
          <p:cNvSpPr>
            <a:spLocks noGrp="1"/>
          </p:cNvSpPr>
          <p:nvPr>
            <p:ph type="ftr" sz="quarter" idx="11"/>
          </p:nvPr>
        </p:nvSpPr>
        <p:spPr>
          <a:xfrm>
            <a:off x="533401" y="5936191"/>
            <a:ext cx="4834673" cy="365125"/>
          </a:xfrm>
        </p:spPr>
        <p:txBody>
          <a:bodyPr/>
          <a:lstStyle/>
          <a:p>
            <a:endParaRPr lang="es-MX"/>
          </a:p>
        </p:txBody>
      </p:sp>
      <p:sp>
        <p:nvSpPr>
          <p:cNvPr id="6" name="Slide Number Placeholder 5"/>
          <p:cNvSpPr>
            <a:spLocks noGrp="1"/>
          </p:cNvSpPr>
          <p:nvPr>
            <p:ph type="sldNum" sz="quarter" idx="12"/>
          </p:nvPr>
        </p:nvSpPr>
        <p:spPr>
          <a:xfrm>
            <a:off x="7856439" y="2869898"/>
            <a:ext cx="1149836" cy="1090789"/>
          </a:xfrm>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195698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17" name="Group 16"/>
          <p:cNvGrpSpPr/>
          <p:nvPr/>
        </p:nvGrpSpPr>
        <p:grpSpPr>
          <a:xfrm>
            <a:off x="1" y="609602"/>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1" y="753228"/>
            <a:ext cx="6887390" cy="1080938"/>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33401" y="2336873"/>
            <a:ext cx="3357899"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061129" y="2336873"/>
            <a:ext cx="3359661"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B14E98E-EFB7-46EB-990F-9E7789FD6458}" type="datetimeFigureOut">
              <a:rPr lang="es-MX" smtClean="0"/>
              <a:t>20/11/2014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233694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28" name="Group 27"/>
          <p:cNvGrpSpPr/>
          <p:nvPr/>
        </p:nvGrpSpPr>
        <p:grpSpPr>
          <a:xfrm>
            <a:off x="1" y="609602"/>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40" y="753232"/>
            <a:ext cx="6896534"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0988" y="2336876"/>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31639" y="3030011"/>
            <a:ext cx="3367045"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061129" y="3030011"/>
            <a:ext cx="3367044"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B14E98E-EFB7-46EB-990F-9E7789FD6458}" type="datetimeFigureOut">
              <a:rPr lang="es-MX" smtClean="0"/>
              <a:t>20/11/2014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251805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15" name="Group 14"/>
          <p:cNvGrpSpPr/>
          <p:nvPr/>
        </p:nvGrpSpPr>
        <p:grpSpPr>
          <a:xfrm>
            <a:off x="1" y="609602"/>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B14E98E-EFB7-46EB-990F-9E7789FD6458}" type="datetimeFigureOut">
              <a:rPr lang="es-MX" smtClean="0"/>
              <a:t>20/11/2014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46213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70"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B14E98E-EFB7-46EB-990F-9E7789FD6458}" type="datetimeFigureOut">
              <a:rPr lang="es-MX" smtClean="0"/>
              <a:t>20/11/2014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186432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17" name="Group 16"/>
          <p:cNvGrpSpPr/>
          <p:nvPr/>
        </p:nvGrpSpPr>
        <p:grpSpPr>
          <a:xfrm>
            <a:off x="1" y="609602"/>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40" y="753227"/>
            <a:ext cx="6896534"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14385" y="2336876"/>
            <a:ext cx="3913788" cy="35993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33401" y="2336875"/>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14E98E-EFB7-46EB-990F-9E7789FD6458}" type="datetimeFigureOut">
              <a:rPr lang="es-MX" smtClean="0"/>
              <a:t>20/11/2014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16143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7" name="Group 16"/>
          <p:cNvGrpSpPr/>
          <p:nvPr/>
        </p:nvGrpSpPr>
        <p:grpSpPr>
          <a:xfrm>
            <a:off x="1" y="609602"/>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40" y="753228"/>
            <a:ext cx="6896534"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31638" y="2336876"/>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14E98E-EFB7-46EB-990F-9E7789FD6458}" type="datetimeFigureOut">
              <a:rPr lang="es-MX" smtClean="0"/>
              <a:t>20/11/2014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B1449A5-5880-49C0-B742-B75D24711AB3}" type="slidenum">
              <a:rPr lang="es-MX" smtClean="0"/>
              <a:t>‹Nº›</a:t>
            </a:fld>
            <a:endParaRPr lang="es-MX"/>
          </a:p>
        </p:txBody>
      </p:sp>
    </p:spTree>
    <p:extLst>
      <p:ext uri="{BB962C8B-B14F-4D97-AF65-F5344CB8AC3E}">
        <p14:creationId xmlns:p14="http://schemas.microsoft.com/office/powerpoint/2010/main" val="278840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40" y="753228"/>
            <a:ext cx="6896534"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1" y="2336873"/>
            <a:ext cx="6887389" cy="35993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367881" y="5936190"/>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B14E98E-EFB7-46EB-990F-9E7789FD6458}" type="datetimeFigureOut">
              <a:rPr lang="es-MX" smtClean="0"/>
              <a:t>20/11/2014</a:t>
            </a:fld>
            <a:endParaRPr lang="es-MX"/>
          </a:p>
        </p:txBody>
      </p:sp>
      <p:sp>
        <p:nvSpPr>
          <p:cNvPr id="5" name="Footer Placeholder 4"/>
          <p:cNvSpPr>
            <a:spLocks noGrp="1"/>
          </p:cNvSpPr>
          <p:nvPr>
            <p:ph type="ftr" sz="quarter" idx="3"/>
          </p:nvPr>
        </p:nvSpPr>
        <p:spPr>
          <a:xfrm>
            <a:off x="533401" y="5936191"/>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848600" y="753230"/>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B1449A5-5880-49C0-B742-B75D24711AB3}" type="slidenum">
              <a:rPr lang="es-MX" smtClean="0"/>
              <a:t>‹Nº›</a:t>
            </a:fld>
            <a:endParaRPr lang="es-MX"/>
          </a:p>
        </p:txBody>
      </p:sp>
    </p:spTree>
    <p:extLst>
      <p:ext uri="{BB962C8B-B14F-4D97-AF65-F5344CB8AC3E}">
        <p14:creationId xmlns:p14="http://schemas.microsoft.com/office/powerpoint/2010/main" val="239018633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mailto:svillegas@guanajuato.gob.mx" TargetMode="External"/><Relationship Id="rId5" Type="http://schemas.openxmlformats.org/officeDocument/2006/relationships/hyperlink" Target="mailto:hernandez_6912@hotmail.com" TargetMode="External"/><Relationship Id="rId4" Type="http://schemas.openxmlformats.org/officeDocument/2006/relationships/hyperlink" Target="mailto:francisco.hernandezsandoval@jalisco.gob.m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2850826" y="1399348"/>
            <a:ext cx="3442353" cy="34423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ángulo 4"/>
          <p:cNvSpPr/>
          <p:nvPr/>
        </p:nvSpPr>
        <p:spPr>
          <a:xfrm>
            <a:off x="1" y="6383217"/>
            <a:ext cx="9143999" cy="31652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6" name="Cuadro de texto 2"/>
          <p:cNvSpPr txBox="1">
            <a:spLocks noChangeArrowheads="1"/>
          </p:cNvSpPr>
          <p:nvPr/>
        </p:nvSpPr>
        <p:spPr bwMode="auto">
          <a:xfrm>
            <a:off x="2310987" y="6483320"/>
            <a:ext cx="4539615" cy="169069"/>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s-MX" sz="600" b="1">
                <a:solidFill>
                  <a:srgbClr val="7030A0"/>
                </a:solidFill>
                <a:latin typeface="Calibri" panose="020F0502020204030204" pitchFamily="34" charset="0"/>
                <a:ea typeface="Calibri" panose="020F0502020204030204" pitchFamily="34" charset="0"/>
                <a:cs typeface="Times New Roman" panose="02020603050405020304" pitchFamily="18" charset="0"/>
              </a:rPr>
              <a:t>AGUASCALIENTES • COLIMA • GUANAJUATO • JALISCO • MICHOACÁN • NAYARIT • QUERÉTARO • SAN LUIS POTOSÍ • ZACATECAS</a:t>
            </a:r>
            <a:endParaRPr lang="es-MX" sz="825">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3835" y="5835522"/>
            <a:ext cx="2796335" cy="453683"/>
          </a:xfrm>
          <a:prstGeom prst="rect">
            <a:avLst/>
          </a:prstGeom>
        </p:spPr>
      </p:pic>
      <p:sp>
        <p:nvSpPr>
          <p:cNvPr id="8" name="Rectangle 2"/>
          <p:cNvSpPr>
            <a:spLocks noGrp="1" noChangeArrowheads="1"/>
          </p:cNvSpPr>
          <p:nvPr>
            <p:ph type="ctrTitle"/>
          </p:nvPr>
        </p:nvSpPr>
        <p:spPr>
          <a:xfrm>
            <a:off x="588148" y="167425"/>
            <a:ext cx="7772400" cy="1470025"/>
          </a:xfrm>
        </p:spPr>
        <p:txBody>
          <a:bodyPr anchor="ctr"/>
          <a:lstStyle/>
          <a:p>
            <a:pPr algn="l"/>
            <a:r>
              <a:rPr lang="es-ES" sz="2800" dirty="0">
                <a:ln w="0"/>
                <a:solidFill>
                  <a:schemeClr val="accent1"/>
                </a:solidFill>
                <a:effectLst>
                  <a:outerShdw blurRad="38100" dist="25400" dir="5400000" algn="ctr" rotWithShape="0">
                    <a:srgbClr val="6E747A">
                      <a:alpha val="43000"/>
                    </a:srgbClr>
                  </a:outerShdw>
                </a:effectLst>
              </a:rPr>
              <a:t>Consideraciones del funcionamiento </a:t>
            </a:r>
            <a:r>
              <a:rPr lang="es-ES" sz="2800" dirty="0" smtClean="0">
                <a:ln w="0"/>
                <a:solidFill>
                  <a:schemeClr val="accent1"/>
                </a:solidFill>
                <a:effectLst>
                  <a:outerShdw blurRad="38100" dist="25400" dir="5400000" algn="ctr" rotWithShape="0">
                    <a:srgbClr val="6E747A">
                      <a:alpha val="43000"/>
                    </a:srgbClr>
                  </a:outerShdw>
                </a:effectLst>
              </a:rPr>
              <a:t>de </a:t>
            </a:r>
            <a:r>
              <a:rPr lang="es-ES" sz="2800" dirty="0">
                <a:ln w="0"/>
                <a:solidFill>
                  <a:schemeClr val="accent1"/>
                </a:solidFill>
                <a:effectLst>
                  <a:outerShdw blurRad="38100" dist="25400" dir="5400000" algn="ctr" rotWithShape="0">
                    <a:srgbClr val="6E747A">
                      <a:alpha val="43000"/>
                    </a:srgbClr>
                  </a:outerShdw>
                </a:effectLst>
              </a:rPr>
              <a:t>la </a:t>
            </a:r>
            <a:r>
              <a:rPr lang="es-ES" sz="2800" b="1" dirty="0">
                <a:ln w="0"/>
                <a:solidFill>
                  <a:schemeClr val="accent1"/>
                </a:solidFill>
                <a:effectLst>
                  <a:outerShdw blurRad="38100" dist="25400" dir="5400000" algn="ctr" rotWithShape="0">
                    <a:srgbClr val="6E747A">
                      <a:alpha val="43000"/>
                    </a:srgbClr>
                  </a:outerShdw>
                </a:effectLst>
              </a:rPr>
              <a:t>R.C.O.</a:t>
            </a:r>
          </a:p>
        </p:txBody>
      </p:sp>
      <p:cxnSp>
        <p:nvCxnSpPr>
          <p:cNvPr id="3" name="Conector recto 2"/>
          <p:cNvCxnSpPr/>
          <p:nvPr/>
        </p:nvCxnSpPr>
        <p:spPr>
          <a:xfrm>
            <a:off x="470517" y="381736"/>
            <a:ext cx="0" cy="1074199"/>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3"/>
          <p:cNvSpPr>
            <a:spLocks noGrp="1" noChangeArrowheads="1"/>
          </p:cNvSpPr>
          <p:nvPr>
            <p:ph type="subTitle" idx="1"/>
          </p:nvPr>
        </p:nvSpPr>
        <p:spPr>
          <a:xfrm>
            <a:off x="359546" y="2867009"/>
            <a:ext cx="6400800" cy="1752600"/>
          </a:xfrm>
        </p:spPr>
        <p:txBody>
          <a:bodyPr>
            <a:normAutofit/>
          </a:bodyPr>
          <a:lstStyle/>
          <a:p>
            <a:pPr algn="l"/>
            <a:r>
              <a:rPr lang="es-ES" sz="1600" dirty="0">
                <a:solidFill>
                  <a:schemeClr val="accent4"/>
                </a:solidFill>
              </a:rPr>
              <a:t>Antecedentes</a:t>
            </a:r>
          </a:p>
          <a:p>
            <a:pPr algn="l"/>
            <a:r>
              <a:rPr lang="es-ES" sz="1600" dirty="0">
                <a:solidFill>
                  <a:schemeClr val="accent4"/>
                </a:solidFill>
              </a:rPr>
              <a:t>Vinculación</a:t>
            </a:r>
          </a:p>
          <a:p>
            <a:pPr algn="l"/>
            <a:r>
              <a:rPr lang="es-ES" sz="1600" dirty="0">
                <a:solidFill>
                  <a:schemeClr val="accent4"/>
                </a:solidFill>
              </a:rPr>
              <a:t>Figura y Sustento </a:t>
            </a:r>
            <a:endParaRPr lang="es-ES" sz="1600" dirty="0" smtClean="0">
              <a:solidFill>
                <a:schemeClr val="accent4"/>
              </a:solidFill>
            </a:endParaRPr>
          </a:p>
          <a:p>
            <a:pPr algn="l"/>
            <a:r>
              <a:rPr lang="es-ES" sz="1600" dirty="0" smtClean="0">
                <a:solidFill>
                  <a:schemeClr val="accent4"/>
                </a:solidFill>
              </a:rPr>
              <a:t>Legal</a:t>
            </a:r>
            <a:endParaRPr lang="es-ES" sz="1600" dirty="0">
              <a:solidFill>
                <a:schemeClr val="accent4"/>
              </a:solidFill>
            </a:endParaRPr>
          </a:p>
          <a:p>
            <a:pPr algn="l"/>
            <a:endParaRPr lang="es-ES" sz="1600" dirty="0">
              <a:solidFill>
                <a:schemeClr val="accent3"/>
              </a:solidFill>
            </a:endParaRPr>
          </a:p>
        </p:txBody>
      </p:sp>
    </p:spTree>
    <p:extLst>
      <p:ext uri="{BB962C8B-B14F-4D97-AF65-F5344CB8AC3E}">
        <p14:creationId xmlns:p14="http://schemas.microsoft.com/office/powerpoint/2010/main" val="14955753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5198370" y="2794814"/>
            <a:ext cx="1250788" cy="1250788"/>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ángulo 4"/>
          <p:cNvSpPr/>
          <p:nvPr/>
        </p:nvSpPr>
        <p:spPr>
          <a:xfrm>
            <a:off x="0" y="6383217"/>
            <a:ext cx="9144000" cy="31652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6" name="Cuadro de texto 2"/>
          <p:cNvSpPr txBox="1">
            <a:spLocks noChangeArrowheads="1"/>
          </p:cNvSpPr>
          <p:nvPr/>
        </p:nvSpPr>
        <p:spPr bwMode="auto">
          <a:xfrm>
            <a:off x="2310987" y="6483320"/>
            <a:ext cx="4539615" cy="169069"/>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s-MX" sz="600" b="1">
                <a:solidFill>
                  <a:srgbClr val="7030A0"/>
                </a:solidFill>
                <a:latin typeface="Calibri" panose="020F0502020204030204" pitchFamily="34" charset="0"/>
                <a:ea typeface="Calibri" panose="020F0502020204030204" pitchFamily="34" charset="0"/>
                <a:cs typeface="Times New Roman" panose="02020603050405020304" pitchFamily="18" charset="0"/>
              </a:rPr>
              <a:t>AGUASCALIENTES • COLIMA • GUANAJUATO • JALISCO • MICHOACÁN • NAYARIT • QUERÉTARO • SAN LUIS POTOSÍ • ZACATECAS</a:t>
            </a:r>
            <a:endParaRPr lang="es-MX" sz="825">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0" y="3511796"/>
            <a:ext cx="2796335" cy="453683"/>
          </a:xfrm>
          <a:prstGeom prst="rect">
            <a:avLst/>
          </a:prstGeom>
        </p:spPr>
      </p:pic>
      <p:sp>
        <p:nvSpPr>
          <p:cNvPr id="3" name="Rectángulo 2"/>
          <p:cNvSpPr/>
          <p:nvPr/>
        </p:nvSpPr>
        <p:spPr>
          <a:xfrm>
            <a:off x="79000" y="2772028"/>
            <a:ext cx="4977645" cy="830997"/>
          </a:xfrm>
          <a:prstGeom prst="rect">
            <a:avLst/>
          </a:prstGeom>
          <a:noFill/>
        </p:spPr>
        <p:txBody>
          <a:bodyPr wrap="none" lIns="91440" tIns="45720" rIns="91440" bIns="45720">
            <a:spAutoFit/>
          </a:bodyPr>
          <a:lstStyle/>
          <a:p>
            <a:pPr algn="ctr"/>
            <a:r>
              <a:rPr lang="es-ES" sz="4800" dirty="0" smtClean="0">
                <a:ln w="0"/>
                <a:solidFill>
                  <a:schemeClr val="accent1"/>
                </a:solidFill>
                <a:effectLst>
                  <a:outerShdw blurRad="38100" dist="25400" dir="5400000" algn="ctr" rotWithShape="0">
                    <a:srgbClr val="6E747A">
                      <a:alpha val="43000"/>
                    </a:srgbClr>
                  </a:outerShdw>
                </a:effectLst>
              </a:rPr>
              <a:t>MUCHAS GRACIAS</a:t>
            </a:r>
            <a:endParaRPr lang="es-ES" sz="4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075156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7835037" y="708838"/>
            <a:ext cx="1165863" cy="1165863"/>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00" y="48191"/>
            <a:ext cx="2796335" cy="453683"/>
          </a:xfrm>
          <a:prstGeom prst="rect">
            <a:avLst/>
          </a:prstGeom>
        </p:spPr>
      </p:pic>
      <p:sp>
        <p:nvSpPr>
          <p:cNvPr id="6" name="Rectángulo 5"/>
          <p:cNvSpPr/>
          <p:nvPr/>
        </p:nvSpPr>
        <p:spPr>
          <a:xfrm>
            <a:off x="1" y="6383217"/>
            <a:ext cx="9143999" cy="31652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7" name="Cuadro de texto 2"/>
          <p:cNvSpPr txBox="1">
            <a:spLocks noChangeArrowheads="1"/>
          </p:cNvSpPr>
          <p:nvPr/>
        </p:nvSpPr>
        <p:spPr bwMode="auto">
          <a:xfrm>
            <a:off x="2310987" y="6483320"/>
            <a:ext cx="4539615" cy="169069"/>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s-MX" sz="600" b="1">
                <a:solidFill>
                  <a:srgbClr val="7030A0"/>
                </a:solidFill>
                <a:latin typeface="Calibri" panose="020F0502020204030204" pitchFamily="34" charset="0"/>
                <a:ea typeface="Calibri" panose="020F0502020204030204" pitchFamily="34" charset="0"/>
                <a:cs typeface="Times New Roman" panose="02020603050405020304" pitchFamily="18" charset="0"/>
              </a:rPr>
              <a:t>AGUASCALIENTES • COLIMA • GUANAJUATO • JALISCO • MICHOACÁN • NAYARIT • QUERÉTARO • SAN LUIS POTOSÍ • ZACATECAS</a:t>
            </a:r>
            <a:endParaRPr lang="es-MX" sz="825">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499011872"/>
              </p:ext>
            </p:extLst>
          </p:nvPr>
        </p:nvGraphicFramePr>
        <p:xfrm>
          <a:off x="0" y="2075823"/>
          <a:ext cx="9143999" cy="4280592"/>
        </p:xfrm>
        <a:graphic>
          <a:graphicData uri="http://schemas.openxmlformats.org/drawingml/2006/table">
            <a:tbl>
              <a:tblPr firstRow="1" firstCol="1" bandRow="1">
                <a:tableStyleId>{5C22544A-7EE6-4342-B048-85BDC9FD1C3A}</a:tableStyleId>
              </a:tblPr>
              <a:tblGrid>
                <a:gridCol w="1820327"/>
                <a:gridCol w="1637395"/>
                <a:gridCol w="2228553"/>
                <a:gridCol w="1364604"/>
                <a:gridCol w="2093120"/>
              </a:tblGrid>
              <a:tr h="614372">
                <a:tc>
                  <a:txBody>
                    <a:bodyPr/>
                    <a:lstStyle/>
                    <a:p>
                      <a:pPr algn="ctr">
                        <a:lnSpc>
                          <a:spcPct val="115000"/>
                        </a:lnSpc>
                        <a:spcAft>
                          <a:spcPts val="0"/>
                        </a:spcAft>
                      </a:pPr>
                      <a:r>
                        <a:rPr lang="es-MX" sz="1200" b="1" dirty="0">
                          <a:solidFill>
                            <a:schemeClr val="bg1"/>
                          </a:solidFill>
                          <a:effectLst/>
                          <a:latin typeface="Arial" panose="020B0604020202020204" pitchFamily="34" charset="0"/>
                          <a:cs typeface="Arial" panose="020B0604020202020204" pitchFamily="34" charset="0"/>
                        </a:rPr>
                        <a:t> </a:t>
                      </a:r>
                    </a:p>
                    <a:p>
                      <a:pPr algn="ctr">
                        <a:lnSpc>
                          <a:spcPct val="115000"/>
                        </a:lnSpc>
                        <a:spcAft>
                          <a:spcPts val="0"/>
                        </a:spcAft>
                      </a:pPr>
                      <a:r>
                        <a:rPr lang="es-MX" sz="1200" b="1" dirty="0">
                          <a:solidFill>
                            <a:schemeClr val="bg1"/>
                          </a:solidFill>
                          <a:effectLst/>
                          <a:latin typeface="Arial" panose="020B0604020202020204" pitchFamily="34" charset="0"/>
                          <a:cs typeface="Arial" panose="020B0604020202020204" pitchFamily="34" charset="0"/>
                        </a:rPr>
                        <a:t>FOTOGRAFIA</a:t>
                      </a:r>
                      <a:endPar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458" marR="29458" marT="0" marB="0"/>
                </a:tc>
                <a:tc>
                  <a:txBody>
                    <a:bodyPr/>
                    <a:lstStyle/>
                    <a:p>
                      <a:pPr algn="ctr">
                        <a:lnSpc>
                          <a:spcPct val="115000"/>
                        </a:lnSpc>
                        <a:spcAft>
                          <a:spcPts val="0"/>
                        </a:spcAft>
                      </a:pPr>
                      <a:r>
                        <a:rPr lang="es-MX" sz="1200" b="1" dirty="0">
                          <a:solidFill>
                            <a:schemeClr val="bg1"/>
                          </a:solidFill>
                          <a:effectLst/>
                          <a:latin typeface="Arial" panose="020B0604020202020204" pitchFamily="34" charset="0"/>
                          <a:cs typeface="Arial" panose="020B0604020202020204" pitchFamily="34" charset="0"/>
                        </a:rPr>
                        <a:t>PUESTO / ÁREA</a:t>
                      </a:r>
                      <a:endPar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458" marR="29458" marT="0" marB="0" anchor="ctr"/>
                </a:tc>
                <a:tc>
                  <a:txBody>
                    <a:bodyPr/>
                    <a:lstStyle/>
                    <a:p>
                      <a:pPr algn="ctr">
                        <a:lnSpc>
                          <a:spcPct val="115000"/>
                        </a:lnSpc>
                        <a:spcAft>
                          <a:spcPts val="0"/>
                        </a:spcAft>
                      </a:pPr>
                      <a:r>
                        <a:rPr lang="es-MX" sz="1200" b="1" dirty="0">
                          <a:solidFill>
                            <a:schemeClr val="bg1"/>
                          </a:solidFill>
                          <a:effectLst/>
                          <a:latin typeface="Arial" panose="020B0604020202020204" pitchFamily="34" charset="0"/>
                          <a:cs typeface="Arial" panose="020B0604020202020204" pitchFamily="34" charset="0"/>
                        </a:rPr>
                        <a:t>NOMBRE COMPLETO</a:t>
                      </a:r>
                      <a:endPar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458" marR="29458" marT="0" marB="0" anchor="ctr"/>
                </a:tc>
                <a:tc>
                  <a:txBody>
                    <a:bodyPr/>
                    <a:lstStyle/>
                    <a:p>
                      <a:pPr algn="ctr">
                        <a:lnSpc>
                          <a:spcPct val="115000"/>
                        </a:lnSpc>
                        <a:spcAft>
                          <a:spcPts val="0"/>
                        </a:spcAft>
                      </a:pPr>
                      <a:r>
                        <a:rPr lang="es-MX" sz="1200" b="1" dirty="0">
                          <a:solidFill>
                            <a:schemeClr val="bg1"/>
                          </a:solidFill>
                          <a:effectLst/>
                          <a:latin typeface="Arial" panose="020B0604020202020204" pitchFamily="34" charset="0"/>
                          <a:cs typeface="Arial" panose="020B0604020202020204" pitchFamily="34" charset="0"/>
                        </a:rPr>
                        <a:t>TELÉFONOS/ CELULAR TITULAR.</a:t>
                      </a:r>
                      <a:endPar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458" marR="29458" marT="0" marB="0" anchor="ctr"/>
                </a:tc>
                <a:tc>
                  <a:txBody>
                    <a:bodyPr/>
                    <a:lstStyle/>
                    <a:p>
                      <a:pPr algn="ctr">
                        <a:lnSpc>
                          <a:spcPct val="115000"/>
                        </a:lnSpc>
                        <a:spcAft>
                          <a:spcPts val="0"/>
                        </a:spcAft>
                      </a:pPr>
                      <a:r>
                        <a:rPr lang="es-MX" sz="1200" b="1" dirty="0">
                          <a:solidFill>
                            <a:schemeClr val="bg1"/>
                          </a:solidFill>
                          <a:effectLst/>
                          <a:latin typeface="Arial" panose="020B0604020202020204" pitchFamily="34" charset="0"/>
                          <a:cs typeface="Arial" panose="020B0604020202020204" pitchFamily="34" charset="0"/>
                        </a:rPr>
                        <a:t>CORREO ELECTRÓNICO</a:t>
                      </a:r>
                      <a:endPar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458" marR="29458" marT="0" marB="0" anchor="ctr"/>
                </a:tc>
              </a:tr>
              <a:tr h="1202568">
                <a:tc>
                  <a:txBody>
                    <a:bodyPr/>
                    <a:lstStyle/>
                    <a:p>
                      <a:pPr algn="ctr">
                        <a:lnSpc>
                          <a:spcPct val="115000"/>
                        </a:lnSpc>
                        <a:spcAft>
                          <a:spcPts val="0"/>
                        </a:spcAft>
                      </a:pPr>
                      <a:endParaRPr lang="es-MX" sz="1200" b="1" dirty="0" smtClean="0">
                        <a:solidFill>
                          <a:schemeClr val="bg1"/>
                        </a:solidFill>
                        <a:effectLst/>
                        <a:latin typeface="Arial" panose="020B0604020202020204" pitchFamily="34" charset="0"/>
                        <a:cs typeface="Arial" panose="020B0604020202020204" pitchFamily="34" charset="0"/>
                      </a:endParaRPr>
                    </a:p>
                    <a:p>
                      <a:pPr algn="ctr">
                        <a:lnSpc>
                          <a:spcPct val="115000"/>
                        </a:lnSpc>
                        <a:spcAft>
                          <a:spcPts val="0"/>
                        </a:spcAft>
                      </a:pPr>
                      <a:r>
                        <a:rPr lang="es-MX" sz="1200" b="1" dirty="0">
                          <a:solidFill>
                            <a:schemeClr val="bg1"/>
                          </a:solidFill>
                          <a:effectLst/>
                          <a:latin typeface="Arial" panose="020B0604020202020204" pitchFamily="34" charset="0"/>
                          <a:cs typeface="Arial" panose="020B0604020202020204" pitchFamily="34" charset="0"/>
                        </a:rPr>
                        <a:t> </a:t>
                      </a:r>
                      <a:r>
                        <a:rPr lang="es-MX" sz="1200" b="1" dirty="0" smtClean="0">
                          <a:solidFill>
                            <a:schemeClr val="bg1"/>
                          </a:solidFill>
                          <a:effectLst/>
                          <a:latin typeface="Arial" panose="020B0604020202020204" pitchFamily="34" charset="0"/>
                          <a:cs typeface="Arial" panose="020B0604020202020204" pitchFamily="34" charset="0"/>
                        </a:rPr>
                        <a:t>PRESIDENTE</a:t>
                      </a:r>
                      <a:endPar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458" marR="29458" marT="0" marB="0"/>
                </a:tc>
                <a:tc>
                  <a:txBody>
                    <a:bodyPr/>
                    <a:lstStyle/>
                    <a:p>
                      <a:pPr algn="ctr">
                        <a:lnSpc>
                          <a:spcPct val="115000"/>
                        </a:lnSpc>
                        <a:spcAft>
                          <a:spcPts val="0"/>
                        </a:spcAft>
                      </a:pPr>
                      <a:endParaRPr lang="es-MX" sz="1200" b="1" dirty="0" smtClean="0">
                        <a:solidFill>
                          <a:schemeClr val="accent6"/>
                        </a:solidFill>
                        <a:effectLst/>
                        <a:latin typeface="Arial" panose="020B0604020202020204" pitchFamily="34" charset="0"/>
                        <a:cs typeface="Arial" panose="020B0604020202020204" pitchFamily="34" charset="0"/>
                      </a:endParaRPr>
                    </a:p>
                    <a:p>
                      <a:pPr algn="ctr">
                        <a:lnSpc>
                          <a:spcPct val="115000"/>
                        </a:lnSpc>
                        <a:spcAft>
                          <a:spcPts val="0"/>
                        </a:spcAft>
                      </a:pPr>
                      <a:r>
                        <a:rPr lang="es-MX" sz="1200" b="1" dirty="0" smtClean="0">
                          <a:solidFill>
                            <a:schemeClr val="accent6"/>
                          </a:solidFill>
                          <a:effectLst/>
                          <a:latin typeface="Arial" panose="020B0604020202020204" pitchFamily="34" charset="0"/>
                          <a:cs typeface="Arial" panose="020B0604020202020204" pitchFamily="34" charset="0"/>
                        </a:rPr>
                        <a:t>DIRECTOR </a:t>
                      </a:r>
                      <a:r>
                        <a:rPr lang="es-MX" sz="1200" b="1" dirty="0">
                          <a:solidFill>
                            <a:schemeClr val="accent6"/>
                          </a:solidFill>
                          <a:effectLst/>
                          <a:latin typeface="Arial" panose="020B0604020202020204" pitchFamily="34" charset="0"/>
                          <a:cs typeface="Arial" panose="020B0604020202020204" pitchFamily="34" charset="0"/>
                        </a:rPr>
                        <a:t>GENERAL DE DESARROLLO MUNICIPAL</a:t>
                      </a:r>
                      <a:endParaRPr lang="es-MX" sz="12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endParaRPr>
                    </a:p>
                  </a:txBody>
                  <a:tcPr marL="29458" marR="29458" marT="0" marB="0"/>
                </a:tc>
                <a:tc>
                  <a:txBody>
                    <a:bodyPr/>
                    <a:lstStyle/>
                    <a:p>
                      <a:pPr algn="ctr">
                        <a:lnSpc>
                          <a:spcPct val="115000"/>
                        </a:lnSpc>
                        <a:spcAft>
                          <a:spcPts val="0"/>
                        </a:spcAft>
                      </a:pPr>
                      <a:r>
                        <a:rPr lang="es-MX" sz="1200" b="1" dirty="0">
                          <a:solidFill>
                            <a:schemeClr val="accent6"/>
                          </a:solidFill>
                          <a:effectLst/>
                          <a:latin typeface="Arial" panose="020B0604020202020204" pitchFamily="34" charset="0"/>
                          <a:cs typeface="Arial" panose="020B0604020202020204" pitchFamily="34" charset="0"/>
                        </a:rPr>
                        <a:t>LIC. FRANCISCO JAVIER HERNANDEZ SANDOVAL.</a:t>
                      </a:r>
                      <a:endParaRPr lang="es-MX" sz="12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endParaRPr>
                    </a:p>
                  </a:txBody>
                  <a:tcPr marL="29458" marR="29458" marT="0" marB="0" anchor="ctr"/>
                </a:tc>
                <a:tc>
                  <a:txBody>
                    <a:bodyPr/>
                    <a:lstStyle/>
                    <a:p>
                      <a:pPr algn="l">
                        <a:lnSpc>
                          <a:spcPct val="115000"/>
                        </a:lnSpc>
                        <a:spcAft>
                          <a:spcPts val="0"/>
                        </a:spcAft>
                      </a:pPr>
                      <a:r>
                        <a:rPr lang="es-MX" sz="1100" b="1" dirty="0">
                          <a:solidFill>
                            <a:schemeClr val="accent6"/>
                          </a:solidFill>
                          <a:effectLst/>
                          <a:latin typeface="Arial" panose="020B0604020202020204" pitchFamily="34" charset="0"/>
                          <a:cs typeface="Arial" panose="020B0604020202020204" pitchFamily="34" charset="0"/>
                        </a:rPr>
                        <a:t>(01) 33 38 19 27 43</a:t>
                      </a:r>
                    </a:p>
                    <a:p>
                      <a:pPr algn="l">
                        <a:lnSpc>
                          <a:spcPct val="115000"/>
                        </a:lnSpc>
                        <a:spcAft>
                          <a:spcPts val="0"/>
                        </a:spcAft>
                      </a:pPr>
                      <a:r>
                        <a:rPr lang="es-MX" sz="1100" b="1" dirty="0">
                          <a:solidFill>
                            <a:schemeClr val="accent6"/>
                          </a:solidFill>
                          <a:effectLst/>
                          <a:latin typeface="Arial" panose="020B0604020202020204" pitchFamily="34" charset="0"/>
                          <a:cs typeface="Arial" panose="020B0604020202020204" pitchFamily="34" charset="0"/>
                        </a:rPr>
                        <a:t>Cel. 331038 12 19</a:t>
                      </a:r>
                      <a:endParaRPr lang="es-MX" sz="11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endParaRPr>
                    </a:p>
                  </a:txBody>
                  <a:tcPr marL="29458" marR="29458" marT="0" marB="0" anchor="ctr"/>
                </a:tc>
                <a:tc>
                  <a:txBody>
                    <a:bodyPr/>
                    <a:lstStyle/>
                    <a:p>
                      <a:pPr algn="ctr">
                        <a:lnSpc>
                          <a:spcPct val="115000"/>
                        </a:lnSpc>
                        <a:spcAft>
                          <a:spcPts val="0"/>
                        </a:spcAft>
                      </a:pPr>
                      <a:r>
                        <a:rPr lang="es-MX" sz="1050" b="1" u="sng" dirty="0">
                          <a:solidFill>
                            <a:schemeClr val="accent6"/>
                          </a:solidFill>
                          <a:effectLst/>
                          <a:latin typeface="Arial" panose="020B0604020202020204" pitchFamily="34" charset="0"/>
                          <a:cs typeface="Arial" panose="020B0604020202020204" pitchFamily="34" charset="0"/>
                          <a:hlinkClick r:id="rId4"/>
                        </a:rPr>
                        <a:t>Francisco.hernandezsandoval@jalisco.gob.mx  </a:t>
                      </a:r>
                      <a:endParaRPr lang="es-MX" sz="1050" b="1" dirty="0">
                        <a:solidFill>
                          <a:schemeClr val="accent6"/>
                        </a:solidFill>
                        <a:effectLst/>
                        <a:latin typeface="Arial" panose="020B0604020202020204" pitchFamily="34" charset="0"/>
                        <a:cs typeface="Arial" panose="020B0604020202020204" pitchFamily="34" charset="0"/>
                      </a:endParaRPr>
                    </a:p>
                    <a:p>
                      <a:pPr algn="ctr">
                        <a:lnSpc>
                          <a:spcPct val="115000"/>
                        </a:lnSpc>
                        <a:spcAft>
                          <a:spcPts val="0"/>
                        </a:spcAft>
                      </a:pPr>
                      <a:r>
                        <a:rPr lang="es-MX" sz="1050" b="1" u="sng" dirty="0">
                          <a:solidFill>
                            <a:schemeClr val="accent6"/>
                          </a:solidFill>
                          <a:effectLst/>
                          <a:latin typeface="Arial" panose="020B0604020202020204" pitchFamily="34" charset="0"/>
                          <a:cs typeface="Arial" panose="020B0604020202020204" pitchFamily="34" charset="0"/>
                          <a:hlinkClick r:id="rId5"/>
                        </a:rPr>
                        <a:t>hernandez_6912@hotmail.com</a:t>
                      </a:r>
                      <a:endParaRPr lang="es-MX" sz="105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endParaRPr>
                    </a:p>
                  </a:txBody>
                  <a:tcPr marL="29458" marR="29458" marT="0" marB="0" anchor="ctr"/>
                </a:tc>
              </a:tr>
              <a:tr h="1546158">
                <a:tc>
                  <a:txBody>
                    <a:bodyPr/>
                    <a:lstStyle/>
                    <a:p>
                      <a:pPr algn="ctr">
                        <a:lnSpc>
                          <a:spcPct val="115000"/>
                        </a:lnSpc>
                        <a:spcAft>
                          <a:spcPts val="0"/>
                        </a:spcAft>
                      </a:pPr>
                      <a:endParaRPr lang="es-MX" sz="12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es-MX" sz="12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SECRETARIO TÉCNICO</a:t>
                      </a:r>
                      <a:endPar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458" marR="29458" marT="0" marB="0"/>
                </a:tc>
                <a:tc>
                  <a:txBody>
                    <a:bodyPr/>
                    <a:lstStyle/>
                    <a:p>
                      <a:pPr algn="ctr">
                        <a:lnSpc>
                          <a:spcPct val="115000"/>
                        </a:lnSpc>
                        <a:spcAft>
                          <a:spcPts val="0"/>
                        </a:spcAft>
                      </a:pPr>
                      <a:endParaRPr lang="es-MX" sz="1200" b="1" dirty="0" smtClean="0">
                        <a:solidFill>
                          <a:schemeClr val="accent6"/>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0"/>
                        </a:spcAft>
                      </a:pPr>
                      <a:r>
                        <a:rPr lang="es-MX" sz="1200" b="1" dirty="0" smtClean="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DIRECTOR </a:t>
                      </a:r>
                      <a:r>
                        <a:rPr lang="es-MX" sz="12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GENERAL DE ENLACE GUBERNAMENTAL</a:t>
                      </a:r>
                    </a:p>
                  </a:txBody>
                  <a:tcPr marL="44450" marR="44450" marT="0" marB="0"/>
                </a:tc>
                <a:tc>
                  <a:txBody>
                    <a:bodyPr/>
                    <a:lstStyle/>
                    <a:p>
                      <a:pPr algn="ctr">
                        <a:lnSpc>
                          <a:spcPct val="115000"/>
                        </a:lnSpc>
                        <a:spcAft>
                          <a:spcPts val="0"/>
                        </a:spcAft>
                      </a:pPr>
                      <a:r>
                        <a:rPr lang="es-MX" sz="12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LIC. SALVADOR ERNESTO VILLEGAS BERMUDES</a:t>
                      </a:r>
                    </a:p>
                  </a:txBody>
                  <a:tcPr marL="44450" marR="44450" marT="0" marB="0" anchor="ctr"/>
                </a:tc>
                <a:tc>
                  <a:txBody>
                    <a:bodyPr/>
                    <a:lstStyle/>
                    <a:p>
                      <a:pPr algn="l">
                        <a:lnSpc>
                          <a:spcPct val="115000"/>
                        </a:lnSpc>
                        <a:spcAft>
                          <a:spcPts val="0"/>
                        </a:spcAft>
                      </a:pPr>
                      <a:r>
                        <a:rPr lang="es-MX" sz="11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(01) 473 102 21 00 </a:t>
                      </a:r>
                    </a:p>
                    <a:p>
                      <a:pPr algn="l">
                        <a:lnSpc>
                          <a:spcPct val="115000"/>
                        </a:lnSpc>
                        <a:spcAft>
                          <a:spcPts val="0"/>
                        </a:spcAft>
                      </a:pPr>
                      <a:r>
                        <a:rPr lang="es-MX" sz="11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EXT  111</a:t>
                      </a:r>
                    </a:p>
                  </a:txBody>
                  <a:tcPr marL="44450" marR="44450" marT="0" marB="0" anchor="ctr"/>
                </a:tc>
                <a:tc>
                  <a:txBody>
                    <a:bodyPr/>
                    <a:lstStyle/>
                    <a:p>
                      <a:pPr algn="just">
                        <a:lnSpc>
                          <a:spcPct val="115000"/>
                        </a:lnSpc>
                        <a:spcAft>
                          <a:spcPts val="0"/>
                        </a:spcAft>
                      </a:pPr>
                      <a:r>
                        <a:rPr lang="es-MX" sz="1050" b="1" u="sng"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hlinkClick r:id="rId6"/>
                        </a:rPr>
                        <a:t>svillegas@guanajuato.gob.mx</a:t>
                      </a:r>
                      <a:endParaRPr lang="es-MX" sz="105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US" sz="1050" b="1" u="sng"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aliciaheca@guanajuato.gob.mx</a:t>
                      </a:r>
                      <a:endParaRPr lang="es-MX" sz="105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US" sz="1050" b="1" u="none" strike="noStrike"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endParaRPr lang="es-MX" sz="105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r h="91749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MX" sz="1200" b="1" dirty="0" smtClean="0">
                        <a:solidFill>
                          <a:schemeClr val="bg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MX" sz="1200" b="1" dirty="0" smtClean="0">
                          <a:solidFill>
                            <a:schemeClr val="bg1"/>
                          </a:solidFill>
                          <a:latin typeface="Arial" panose="020B0604020202020204" pitchFamily="34" charset="0"/>
                          <a:cs typeface="Arial" panose="020B0604020202020204" pitchFamily="34" charset="0"/>
                        </a:rPr>
                        <a:t>VINCULACIÓN Y GESTIÓN</a:t>
                      </a:r>
                    </a:p>
                    <a:p>
                      <a:pPr algn="ctr">
                        <a:lnSpc>
                          <a:spcPct val="115000"/>
                        </a:lnSpc>
                        <a:spcAft>
                          <a:spcPts val="0"/>
                        </a:spcAft>
                      </a:pPr>
                      <a:endParaRPr lang="es-MX"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458" marR="29458" marT="0" marB="0"/>
                </a:tc>
                <a:tc>
                  <a:txBody>
                    <a:bodyPr/>
                    <a:lstStyle/>
                    <a:p>
                      <a:pPr algn="ctr">
                        <a:lnSpc>
                          <a:spcPct val="115000"/>
                        </a:lnSpc>
                        <a:spcAft>
                          <a:spcPts val="0"/>
                        </a:spcAft>
                      </a:pPr>
                      <a:r>
                        <a:rPr lang="es-MX" sz="12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DIRECTOR DEL CENTRO ESTATAL DE DESARROLLO MUNICIPAL</a:t>
                      </a:r>
                    </a:p>
                  </a:txBody>
                  <a:tcPr marL="44450" marR="44450" marT="0" marB="0" anchor="ctr"/>
                </a:tc>
                <a:tc>
                  <a:txBody>
                    <a:bodyPr/>
                    <a:lstStyle/>
                    <a:p>
                      <a:pPr algn="ctr">
                        <a:lnSpc>
                          <a:spcPct val="115000"/>
                        </a:lnSpc>
                        <a:spcAft>
                          <a:spcPts val="0"/>
                        </a:spcAft>
                      </a:pPr>
                      <a:r>
                        <a:rPr lang="es-MX" sz="12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ING. MARTIN E. ALVAREZ CALDERON</a:t>
                      </a:r>
                    </a:p>
                  </a:txBody>
                  <a:tcPr marL="44450" marR="44450" marT="0" marB="0" anchor="ctr"/>
                </a:tc>
                <a:tc>
                  <a:txBody>
                    <a:bodyPr/>
                    <a:lstStyle/>
                    <a:p>
                      <a:pPr algn="l">
                        <a:lnSpc>
                          <a:spcPct val="115000"/>
                        </a:lnSpc>
                        <a:spcAft>
                          <a:spcPts val="0"/>
                        </a:spcAft>
                      </a:pPr>
                      <a:r>
                        <a:rPr lang="es-MX" sz="11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(01) 492 491 5052</a:t>
                      </a:r>
                    </a:p>
                    <a:p>
                      <a:pPr algn="l">
                        <a:lnSpc>
                          <a:spcPct val="115000"/>
                        </a:lnSpc>
                        <a:spcAft>
                          <a:spcPts val="0"/>
                        </a:spcAft>
                      </a:pPr>
                      <a:r>
                        <a:rPr lang="es-MX" sz="110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CEL. 492 121 51 01</a:t>
                      </a:r>
                    </a:p>
                  </a:txBody>
                  <a:tcPr marL="44450" marR="44450" marT="0" marB="0" anchor="ctr"/>
                </a:tc>
                <a:tc>
                  <a:txBody>
                    <a:bodyPr/>
                    <a:lstStyle/>
                    <a:p>
                      <a:pPr algn="l">
                        <a:lnSpc>
                          <a:spcPct val="115000"/>
                        </a:lnSpc>
                        <a:spcAft>
                          <a:spcPts val="0"/>
                        </a:spcAft>
                      </a:pPr>
                      <a:r>
                        <a:rPr lang="es-MX" sz="1050" b="1" u="sng"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Upla.cedemun@hotmail.com</a:t>
                      </a:r>
                      <a:endParaRPr lang="es-MX" sz="1050" b="1"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tc>
              </a:tr>
            </a:tbl>
          </a:graphicData>
        </a:graphic>
      </p:graphicFrame>
      <p:sp>
        <p:nvSpPr>
          <p:cNvPr id="8" name="Text Box 3"/>
          <p:cNvSpPr txBox="1">
            <a:spLocks noChangeArrowheads="1"/>
          </p:cNvSpPr>
          <p:nvPr/>
        </p:nvSpPr>
        <p:spPr bwMode="auto">
          <a:xfrm>
            <a:off x="253196" y="958558"/>
            <a:ext cx="692617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400" b="1" dirty="0" smtClean="0">
                <a:solidFill>
                  <a:schemeClr val="accent5"/>
                </a:solidFill>
              </a:rPr>
              <a:t>Directorio</a:t>
            </a:r>
            <a:endParaRPr lang="es-ES" sz="2400" b="1" dirty="0">
              <a:solidFill>
                <a:schemeClr val="accent5"/>
              </a:solidFill>
            </a:endParaRPr>
          </a:p>
        </p:txBody>
      </p:sp>
    </p:spTree>
    <p:extLst>
      <p:ext uri="{BB962C8B-B14F-4D97-AF65-F5344CB8AC3E}">
        <p14:creationId xmlns:p14="http://schemas.microsoft.com/office/powerpoint/2010/main" val="1610353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2850826" y="1399348"/>
            <a:ext cx="3442353" cy="34423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ángulo 4"/>
          <p:cNvSpPr/>
          <p:nvPr/>
        </p:nvSpPr>
        <p:spPr>
          <a:xfrm>
            <a:off x="1" y="6383217"/>
            <a:ext cx="9143999" cy="31652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6" name="Cuadro de texto 2"/>
          <p:cNvSpPr txBox="1">
            <a:spLocks noChangeArrowheads="1"/>
          </p:cNvSpPr>
          <p:nvPr/>
        </p:nvSpPr>
        <p:spPr bwMode="auto">
          <a:xfrm>
            <a:off x="2310987" y="6483320"/>
            <a:ext cx="4539615" cy="169069"/>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s-MX" sz="600" b="1">
                <a:solidFill>
                  <a:srgbClr val="7030A0"/>
                </a:solidFill>
                <a:latin typeface="Calibri" panose="020F0502020204030204" pitchFamily="34" charset="0"/>
                <a:ea typeface="Calibri" panose="020F0502020204030204" pitchFamily="34" charset="0"/>
                <a:cs typeface="Times New Roman" panose="02020603050405020304" pitchFamily="18" charset="0"/>
              </a:rPr>
              <a:t>AGUASCALIENTES • COLIMA • GUANAJUATO • JALISCO • MICHOACÁN • NAYARIT • QUERÉTARO • SAN LUIS POTOSÍ • ZACATECAS</a:t>
            </a:r>
            <a:endParaRPr lang="es-MX" sz="825">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3835" y="5835522"/>
            <a:ext cx="2796335" cy="453683"/>
          </a:xfrm>
          <a:prstGeom prst="rect">
            <a:avLst/>
          </a:prstGeom>
        </p:spPr>
      </p:pic>
    </p:spTree>
    <p:extLst>
      <p:ext uri="{BB962C8B-B14F-4D97-AF65-F5344CB8AC3E}">
        <p14:creationId xmlns:p14="http://schemas.microsoft.com/office/powerpoint/2010/main" val="290987031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p:nvPr/>
        </p:nvPicPr>
        <p:blipFill>
          <a:blip r:embed="rId2" cstate="print">
            <a:extLst>
              <a:ext uri="{28A0092B-C50C-407E-A947-70E740481C1C}">
                <a14:useLocalDpi xmlns:a14="http://schemas.microsoft.com/office/drawing/2010/main" val="0"/>
              </a:ext>
            </a:extLst>
          </a:blip>
          <a:stretch>
            <a:fillRect/>
          </a:stretch>
        </p:blipFill>
        <p:spPr>
          <a:xfrm>
            <a:off x="611188" y="338637"/>
            <a:ext cx="1165863" cy="1165863"/>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1513" y="771525"/>
            <a:ext cx="2796335" cy="453683"/>
          </a:xfrm>
          <a:prstGeom prst="rect">
            <a:avLst/>
          </a:prstGeom>
        </p:spPr>
      </p:pic>
      <p:graphicFrame>
        <p:nvGraphicFramePr>
          <p:cNvPr id="6" name="Diagrama 5"/>
          <p:cNvGraphicFramePr/>
          <p:nvPr>
            <p:extLst>
              <p:ext uri="{D42A27DB-BD31-4B8C-83A1-F6EECF244321}">
                <p14:modId xmlns:p14="http://schemas.microsoft.com/office/powerpoint/2010/main" val="3541503347"/>
              </p:ext>
            </p:extLst>
          </p:nvPr>
        </p:nvGraphicFramePr>
        <p:xfrm>
          <a:off x="-328473" y="1313896"/>
          <a:ext cx="8957568" cy="5628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ipse 6"/>
          <p:cNvSpPr/>
          <p:nvPr/>
        </p:nvSpPr>
        <p:spPr>
          <a:xfrm>
            <a:off x="7323923" y="4052391"/>
            <a:ext cx="1697053" cy="1646159"/>
          </a:xfrm>
          <a:prstGeom prst="ellipse">
            <a:avLst/>
          </a:prstGeom>
          <a:solidFill>
            <a:schemeClr val="accent6">
              <a:lumMod val="5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7200" dirty="0">
                <a:latin typeface="Arial Black" panose="020B0A04020102020204" pitchFamily="34" charset="0"/>
              </a:rPr>
              <a:t>2</a:t>
            </a:r>
          </a:p>
        </p:txBody>
      </p:sp>
      <p:sp>
        <p:nvSpPr>
          <p:cNvPr id="19" name="Elipse 18"/>
          <p:cNvSpPr/>
          <p:nvPr/>
        </p:nvSpPr>
        <p:spPr>
          <a:xfrm>
            <a:off x="7341894" y="1656900"/>
            <a:ext cx="1697053" cy="1646159"/>
          </a:xfrm>
          <a:prstGeom prst="ellipse">
            <a:avLst/>
          </a:prstGeom>
          <a:solidFill>
            <a:schemeClr val="accent6">
              <a:lumMod val="5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7200" dirty="0" smtClean="0">
                <a:latin typeface="Arial Black" panose="020B0A04020102020204" pitchFamily="34" charset="0"/>
              </a:rPr>
              <a:t>1</a:t>
            </a:r>
            <a:endParaRPr lang="es-MX" sz="7200" dirty="0">
              <a:latin typeface="Arial Black" panose="020B0A04020102020204" pitchFamily="34" charset="0"/>
            </a:endParaRPr>
          </a:p>
        </p:txBody>
      </p:sp>
      <p:sp>
        <p:nvSpPr>
          <p:cNvPr id="8" name="Flecha abajo 7"/>
          <p:cNvSpPr/>
          <p:nvPr/>
        </p:nvSpPr>
        <p:spPr>
          <a:xfrm>
            <a:off x="4643021" y="1656900"/>
            <a:ext cx="603682" cy="571395"/>
          </a:xfrm>
          <a:prstGeom prst="downArrow">
            <a:avLst/>
          </a:prstGeom>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Flecha abajo 20"/>
          <p:cNvSpPr/>
          <p:nvPr/>
        </p:nvSpPr>
        <p:spPr>
          <a:xfrm>
            <a:off x="4643021" y="4052391"/>
            <a:ext cx="603682" cy="571395"/>
          </a:xfrm>
          <a:prstGeom prst="downArrow">
            <a:avLst/>
          </a:prstGeom>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05268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19" grpId="0" animBg="1"/>
      <p:bldP spid="8"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085" y="672994"/>
            <a:ext cx="8859915" cy="557688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Redondear rectángulo de esquina del mismo lado 59"/>
          <p:cNvSpPr/>
          <p:nvPr/>
        </p:nvSpPr>
        <p:spPr>
          <a:xfrm rot="5400000">
            <a:off x="1082252" y="581554"/>
            <a:ext cx="1265966" cy="2833805"/>
          </a:xfrm>
          <a:prstGeom prst="round2Same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chemeClr val="accent4"/>
              </a:solidFill>
            </a:endParaRPr>
          </a:p>
        </p:txBody>
      </p:sp>
      <p:sp>
        <p:nvSpPr>
          <p:cNvPr id="14" name="Rectángulo 13"/>
          <p:cNvSpPr/>
          <p:nvPr/>
        </p:nvSpPr>
        <p:spPr>
          <a:xfrm>
            <a:off x="1" y="6383217"/>
            <a:ext cx="9143999" cy="31652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5" name="Cuadro de texto 2"/>
          <p:cNvSpPr txBox="1">
            <a:spLocks noChangeArrowheads="1"/>
          </p:cNvSpPr>
          <p:nvPr/>
        </p:nvSpPr>
        <p:spPr bwMode="auto">
          <a:xfrm>
            <a:off x="2310987" y="6483320"/>
            <a:ext cx="4539615" cy="169069"/>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s-MX" sz="600" b="1">
                <a:solidFill>
                  <a:srgbClr val="7030A0"/>
                </a:solidFill>
                <a:latin typeface="Calibri" panose="020F0502020204030204" pitchFamily="34" charset="0"/>
                <a:ea typeface="Calibri" panose="020F0502020204030204" pitchFamily="34" charset="0"/>
                <a:cs typeface="Times New Roman" panose="02020603050405020304" pitchFamily="18" charset="0"/>
              </a:rPr>
              <a:t>AGUASCALIENTES • COLIMA • GUANAJUATO • JALISCO • MICHOACÁN • NAYARIT • QUERÉTARO • SAN LUIS POTOSÍ • ZACATECAS</a:t>
            </a:r>
            <a:endParaRPr lang="es-MX" sz="825">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p:cNvPicPr/>
          <p:nvPr/>
        </p:nvPicPr>
        <p:blipFill>
          <a:blip r:embed="rId2" cstate="print">
            <a:extLst>
              <a:ext uri="{28A0092B-C50C-407E-A947-70E740481C1C}">
                <a14:useLocalDpi xmlns:a14="http://schemas.microsoft.com/office/drawing/2010/main" val="0"/>
              </a:ext>
            </a:extLst>
          </a:blip>
          <a:stretch>
            <a:fillRect/>
          </a:stretch>
        </p:blipFill>
        <p:spPr>
          <a:xfrm>
            <a:off x="131794" y="81184"/>
            <a:ext cx="1165863" cy="1165863"/>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2" name="AutoShape 17"/>
          <p:cNvSpPr>
            <a:spLocks/>
          </p:cNvSpPr>
          <p:nvPr/>
        </p:nvSpPr>
        <p:spPr bwMode="auto">
          <a:xfrm>
            <a:off x="3492500" y="4221163"/>
            <a:ext cx="287338" cy="2303462"/>
          </a:xfrm>
          <a:prstGeom prst="leftBrace">
            <a:avLst>
              <a:gd name="adj1" fmla="val 66805"/>
              <a:gd name="adj2" fmla="val 50032"/>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accent5"/>
              </a:solidFill>
            </a:endParaRPr>
          </a:p>
        </p:txBody>
      </p:sp>
      <p:sp>
        <p:nvSpPr>
          <p:cNvPr id="47" name="Flecha abajo 46"/>
          <p:cNvSpPr/>
          <p:nvPr/>
        </p:nvSpPr>
        <p:spPr>
          <a:xfrm rot="10800000">
            <a:off x="8566496" y="120960"/>
            <a:ext cx="295922" cy="278629"/>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
        <p:nvSpPr>
          <p:cNvPr id="4" name="Rectángulo 3"/>
          <p:cNvSpPr/>
          <p:nvPr/>
        </p:nvSpPr>
        <p:spPr>
          <a:xfrm>
            <a:off x="2059619" y="0"/>
            <a:ext cx="5175682" cy="1247047"/>
          </a:xfrm>
          <a:prstGeom prst="rect">
            <a:avLst/>
          </a:prstGeom>
          <a:effectLst>
            <a:outerShdw blurRad="114300" dist="127000" dir="5400000" sx="102000" sy="102000" algn="ctr" rotWithShape="0">
              <a:schemeClr val="accent4">
                <a:alpha val="63000"/>
              </a:scheme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4000" b="1" spc="50" dirty="0">
                <a:ln w="0"/>
                <a:solidFill>
                  <a:schemeClr val="bg2"/>
                </a:solidFill>
                <a:effectLst>
                  <a:innerShdw blurRad="63500" dist="50800" dir="13500000">
                    <a:srgbClr val="000000">
                      <a:alpha val="50000"/>
                    </a:srgbClr>
                  </a:innerShdw>
                </a:effectLst>
              </a:rPr>
              <a:t>¿CÓMO ESTAMOS</a:t>
            </a:r>
            <a:r>
              <a:rPr lang="es-ES" sz="4000" b="1" spc="50" dirty="0" smtClean="0">
                <a:ln w="0"/>
                <a:solidFill>
                  <a:schemeClr val="bg2"/>
                </a:solidFill>
                <a:effectLst>
                  <a:innerShdw blurRad="63500" dist="50800" dir="13500000">
                    <a:srgbClr val="000000">
                      <a:alpha val="50000"/>
                    </a:srgbClr>
                  </a:innerShdw>
                </a:effectLst>
              </a:rPr>
              <a:t>?</a:t>
            </a:r>
            <a:endParaRPr lang="es-ES" b="1" spc="50" dirty="0">
              <a:ln w="0"/>
              <a:solidFill>
                <a:schemeClr val="bg2"/>
              </a:solidFill>
              <a:effectLst>
                <a:innerShdw blurRad="63500" dist="50800" dir="13500000">
                  <a:srgbClr val="000000">
                    <a:alpha val="50000"/>
                  </a:srgbClr>
                </a:innerShdw>
              </a:effectLst>
            </a:endParaRPr>
          </a:p>
        </p:txBody>
      </p:sp>
      <p:sp>
        <p:nvSpPr>
          <p:cNvPr id="25" name="Text Box 22"/>
          <p:cNvSpPr txBox="1">
            <a:spLocks noChangeArrowheads="1"/>
          </p:cNvSpPr>
          <p:nvPr/>
        </p:nvSpPr>
        <p:spPr bwMode="auto">
          <a:xfrm>
            <a:off x="284085" y="2889775"/>
            <a:ext cx="2279089" cy="1077218"/>
          </a:xfrm>
          <a:prstGeom prst="rect">
            <a:avLst/>
          </a:prstGeom>
          <a:solidFill>
            <a:schemeClr val="bg1">
              <a:lumMod val="90000"/>
              <a:alpha val="59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S" b="1">
                <a:solidFill>
                  <a:schemeClr val="accent5"/>
                </a:solidFill>
              </a:rPr>
              <a:t>Programa Nacional de Mesoregiones </a:t>
            </a:r>
          </a:p>
          <a:p>
            <a:pPr algn="ctr"/>
            <a:r>
              <a:rPr lang="es-ES" sz="1400" b="1">
                <a:solidFill>
                  <a:schemeClr val="accent5"/>
                </a:solidFill>
              </a:rPr>
              <a:t>(Desarrollo Urbano 1995-2000)</a:t>
            </a:r>
          </a:p>
        </p:txBody>
      </p:sp>
      <p:sp>
        <p:nvSpPr>
          <p:cNvPr id="26" name="Text Box 23"/>
          <p:cNvSpPr txBox="1">
            <a:spLocks noChangeArrowheads="1"/>
          </p:cNvSpPr>
          <p:nvPr/>
        </p:nvSpPr>
        <p:spPr bwMode="auto">
          <a:xfrm>
            <a:off x="6948488" y="4299281"/>
            <a:ext cx="2195512" cy="923330"/>
          </a:xfrm>
          <a:prstGeom prst="rect">
            <a:avLst/>
          </a:prstGeom>
          <a:solidFill>
            <a:schemeClr val="accent1">
              <a:alpha val="8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S" dirty="0">
                <a:solidFill>
                  <a:schemeClr val="bg1"/>
                </a:solidFill>
              </a:rPr>
              <a:t>Gobiernos </a:t>
            </a:r>
            <a:endParaRPr lang="es-ES" dirty="0" smtClean="0">
              <a:solidFill>
                <a:schemeClr val="bg1"/>
              </a:solidFill>
            </a:endParaRPr>
          </a:p>
          <a:p>
            <a:pPr algn="ctr"/>
            <a:r>
              <a:rPr lang="es-ES" dirty="0" smtClean="0">
                <a:solidFill>
                  <a:schemeClr val="bg1"/>
                </a:solidFill>
              </a:rPr>
              <a:t>Estatales</a:t>
            </a:r>
            <a:endParaRPr lang="es-ES" dirty="0">
              <a:solidFill>
                <a:schemeClr val="bg1"/>
              </a:solidFill>
            </a:endParaRPr>
          </a:p>
          <a:p>
            <a:pPr algn="ctr"/>
            <a:r>
              <a:rPr lang="es-ES" b="1" i="1" dirty="0">
                <a:solidFill>
                  <a:schemeClr val="bg1"/>
                </a:solidFill>
              </a:rPr>
              <a:t>FIDERCO</a:t>
            </a:r>
          </a:p>
        </p:txBody>
      </p:sp>
      <p:sp>
        <p:nvSpPr>
          <p:cNvPr id="30" name="Text Box 26"/>
          <p:cNvSpPr txBox="1">
            <a:spLocks noChangeArrowheads="1"/>
          </p:cNvSpPr>
          <p:nvPr/>
        </p:nvSpPr>
        <p:spPr bwMode="auto">
          <a:xfrm>
            <a:off x="6948488" y="3531982"/>
            <a:ext cx="2195512" cy="620712"/>
          </a:xfrm>
          <a:prstGeom prst="rect">
            <a:avLst/>
          </a:prstGeom>
          <a:solidFill>
            <a:schemeClr val="tx1">
              <a:lumMod val="9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endParaRPr lang="es-ES" sz="800" b="1" dirty="0">
              <a:solidFill>
                <a:schemeClr val="accent5"/>
              </a:solidFill>
            </a:endParaRPr>
          </a:p>
          <a:p>
            <a:pPr algn="ctr"/>
            <a:r>
              <a:rPr lang="es-ES" b="1" dirty="0">
                <a:solidFill>
                  <a:schemeClr val="accent5"/>
                </a:solidFill>
              </a:rPr>
              <a:t>CONAGO</a:t>
            </a:r>
          </a:p>
          <a:p>
            <a:pPr algn="ctr"/>
            <a:endParaRPr lang="es-ES" sz="800" b="1" dirty="0">
              <a:solidFill>
                <a:schemeClr val="accent5"/>
              </a:solidFill>
            </a:endParaRPr>
          </a:p>
        </p:txBody>
      </p:sp>
      <p:sp>
        <p:nvSpPr>
          <p:cNvPr id="33" name="Text Box 27"/>
          <p:cNvSpPr txBox="1">
            <a:spLocks noChangeArrowheads="1"/>
          </p:cNvSpPr>
          <p:nvPr/>
        </p:nvSpPr>
        <p:spPr bwMode="auto">
          <a:xfrm>
            <a:off x="3658567" y="1379443"/>
            <a:ext cx="3559763"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a:spAutoFit/>
          </a:bodyPr>
          <a:lstStyle/>
          <a:p>
            <a:r>
              <a:rPr lang="es-ES" sz="1400" b="1" dirty="0">
                <a:solidFill>
                  <a:schemeClr val="bg1"/>
                </a:solidFill>
              </a:rPr>
              <a:t>Organización del territorio del país en </a:t>
            </a:r>
            <a:endParaRPr lang="es-ES" sz="1400" b="1" dirty="0" smtClean="0">
              <a:solidFill>
                <a:schemeClr val="bg1"/>
              </a:solidFill>
            </a:endParaRPr>
          </a:p>
          <a:p>
            <a:r>
              <a:rPr lang="es-ES" b="1" dirty="0" smtClean="0">
                <a:solidFill>
                  <a:schemeClr val="bg1"/>
                </a:solidFill>
              </a:rPr>
              <a:t>5</a:t>
            </a:r>
            <a:r>
              <a:rPr lang="es-ES" sz="1400" b="1" dirty="0" smtClean="0">
                <a:solidFill>
                  <a:schemeClr val="bg1"/>
                </a:solidFill>
              </a:rPr>
              <a:t> </a:t>
            </a:r>
            <a:r>
              <a:rPr lang="es-ES" sz="1400" b="1" dirty="0">
                <a:solidFill>
                  <a:schemeClr val="bg1"/>
                </a:solidFill>
              </a:rPr>
              <a:t>meso-regiones, estableciéndose la Región Centro Occidente</a:t>
            </a:r>
          </a:p>
        </p:txBody>
      </p:sp>
      <p:sp>
        <p:nvSpPr>
          <p:cNvPr id="39" name="Text Box 28"/>
          <p:cNvSpPr txBox="1">
            <a:spLocks noChangeArrowheads="1"/>
          </p:cNvSpPr>
          <p:nvPr/>
        </p:nvSpPr>
        <p:spPr bwMode="auto">
          <a:xfrm>
            <a:off x="1187450" y="1588453"/>
            <a:ext cx="19446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dirty="0">
                <a:solidFill>
                  <a:schemeClr val="accent5"/>
                </a:solidFill>
              </a:rPr>
              <a:t>Plan Nacional de Desarrollo 2001-2007</a:t>
            </a:r>
          </a:p>
        </p:txBody>
      </p:sp>
      <p:sp>
        <p:nvSpPr>
          <p:cNvPr id="49" name="Text Box 31"/>
          <p:cNvSpPr txBox="1">
            <a:spLocks noChangeArrowheads="1"/>
          </p:cNvSpPr>
          <p:nvPr/>
        </p:nvSpPr>
        <p:spPr bwMode="auto">
          <a:xfrm>
            <a:off x="284085" y="5229225"/>
            <a:ext cx="2279089" cy="620713"/>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wrap="square">
            <a:spAutoFit/>
          </a:bodyPr>
          <a:lstStyle/>
          <a:p>
            <a:pPr algn="ctr"/>
            <a:endParaRPr lang="es-ES" sz="800" b="1" dirty="0">
              <a:solidFill>
                <a:schemeClr val="accent5"/>
              </a:solidFill>
            </a:endParaRPr>
          </a:p>
          <a:p>
            <a:pPr algn="ctr"/>
            <a:r>
              <a:rPr lang="es-ES" b="1" dirty="0">
                <a:solidFill>
                  <a:schemeClr val="accent5"/>
                </a:solidFill>
              </a:rPr>
              <a:t>FENAMM</a:t>
            </a:r>
          </a:p>
          <a:p>
            <a:pPr algn="ctr"/>
            <a:endParaRPr lang="es-ES" sz="800" b="1" dirty="0">
              <a:solidFill>
                <a:schemeClr val="accent5"/>
              </a:solidFill>
            </a:endParaRPr>
          </a:p>
        </p:txBody>
      </p:sp>
      <p:sp>
        <p:nvSpPr>
          <p:cNvPr id="50" name="Line 33"/>
          <p:cNvSpPr>
            <a:spLocks noChangeShapeType="1"/>
          </p:cNvSpPr>
          <p:nvPr/>
        </p:nvSpPr>
        <p:spPr bwMode="auto">
          <a:xfrm flipH="1">
            <a:off x="3132138" y="35004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solidFill>
                <a:schemeClr val="accent5"/>
              </a:solidFill>
            </a:endParaRPr>
          </a:p>
        </p:txBody>
      </p:sp>
      <p:sp>
        <p:nvSpPr>
          <p:cNvPr id="52" name="Line 35"/>
          <p:cNvSpPr>
            <a:spLocks noChangeShapeType="1"/>
          </p:cNvSpPr>
          <p:nvPr/>
        </p:nvSpPr>
        <p:spPr bwMode="auto">
          <a:xfrm>
            <a:off x="2195513" y="1423353"/>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solidFill>
                <a:schemeClr val="accent5"/>
              </a:solidFill>
            </a:endParaRPr>
          </a:p>
        </p:txBody>
      </p:sp>
      <p:sp>
        <p:nvSpPr>
          <p:cNvPr id="56" name="Text Box 39"/>
          <p:cNvSpPr txBox="1">
            <a:spLocks noChangeArrowheads="1"/>
          </p:cNvSpPr>
          <p:nvPr/>
        </p:nvSpPr>
        <p:spPr bwMode="auto">
          <a:xfrm>
            <a:off x="6948488" y="2923181"/>
            <a:ext cx="2195512" cy="366713"/>
          </a:xfrm>
          <a:prstGeom prst="rect">
            <a:avLst/>
          </a:prstGeom>
          <a:solidFill>
            <a:schemeClr val="bg1">
              <a:lumMod val="90000"/>
              <a:alpha val="2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pPr>
            <a:r>
              <a:rPr lang="es-ES">
                <a:solidFill>
                  <a:schemeClr val="accent5"/>
                </a:solidFill>
              </a:rPr>
              <a:t>Estados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21" y="1733982"/>
            <a:ext cx="692497" cy="692497"/>
          </a:xfrm>
          <a:prstGeom prst="rect">
            <a:avLst/>
          </a:prstGeom>
        </p:spPr>
      </p:pic>
      <p:pic>
        <p:nvPicPr>
          <p:cNvPr id="6" name="Imagen 5"/>
          <p:cNvPicPr>
            <a:picLocks noChangeAspect="1"/>
          </p:cNvPicPr>
          <p:nvPr/>
        </p:nvPicPr>
        <p:blipFill rotWithShape="1">
          <a:blip r:embed="rId4"/>
          <a:srcRect l="35125" t="11333" r="33250" b="18223"/>
          <a:stretch/>
        </p:blipFill>
        <p:spPr>
          <a:xfrm>
            <a:off x="6404545" y="4251124"/>
            <a:ext cx="813785" cy="1019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9" name="Text Box 23"/>
          <p:cNvSpPr txBox="1">
            <a:spLocks noChangeArrowheads="1"/>
          </p:cNvSpPr>
          <p:nvPr/>
        </p:nvSpPr>
        <p:spPr bwMode="auto">
          <a:xfrm>
            <a:off x="293703" y="4597927"/>
            <a:ext cx="2269471" cy="369332"/>
          </a:xfrm>
          <a:prstGeom prst="rect">
            <a:avLst/>
          </a:prstGeom>
          <a:solidFill>
            <a:schemeClr val="accent1">
              <a:alpha val="8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S" dirty="0" smtClean="0">
                <a:solidFill>
                  <a:schemeClr val="bg1"/>
                </a:solidFill>
              </a:rPr>
              <a:t>Municipios</a:t>
            </a:r>
            <a:endParaRPr lang="es-ES" b="1" i="1" dirty="0">
              <a:solidFill>
                <a:schemeClr val="bg1"/>
              </a:solidFill>
            </a:endParaRPr>
          </a:p>
        </p:txBody>
      </p:sp>
      <p:sp>
        <p:nvSpPr>
          <p:cNvPr id="7" name="Redondear rectángulo de esquina del mismo lado 6"/>
          <p:cNvSpPr/>
          <p:nvPr/>
        </p:nvSpPr>
        <p:spPr>
          <a:xfrm>
            <a:off x="3132138" y="5138687"/>
            <a:ext cx="3004502" cy="1111193"/>
          </a:xfrm>
          <a:prstGeom prst="round2Same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accent4"/>
                </a:solidFill>
              </a:rPr>
              <a:t>REGIONALIZACIÓN </a:t>
            </a:r>
          </a:p>
          <a:p>
            <a:pPr algn="ctr"/>
            <a:r>
              <a:rPr lang="es-ES" b="1" dirty="0">
                <a:solidFill>
                  <a:schemeClr val="accent4"/>
                </a:solidFill>
              </a:rPr>
              <a:t>DEL PAÍS</a:t>
            </a:r>
          </a:p>
          <a:p>
            <a:pPr algn="ctr"/>
            <a:r>
              <a:rPr lang="es-ES" b="1" dirty="0">
                <a:solidFill>
                  <a:schemeClr val="accent4"/>
                </a:solidFill>
              </a:rPr>
              <a:t>Territorio, </a:t>
            </a:r>
            <a:r>
              <a:rPr lang="es-ES" b="1" dirty="0" err="1">
                <a:solidFill>
                  <a:schemeClr val="accent4"/>
                </a:solidFill>
              </a:rPr>
              <a:t>etc</a:t>
            </a:r>
            <a:endParaRPr lang="es-ES" b="1" dirty="0">
              <a:solidFill>
                <a:schemeClr val="accent4"/>
              </a:solidFill>
            </a:endParaRPr>
          </a:p>
        </p:txBody>
      </p:sp>
      <p:sp>
        <p:nvSpPr>
          <p:cNvPr id="62" name="Flecha abajo 61"/>
          <p:cNvSpPr/>
          <p:nvPr/>
        </p:nvSpPr>
        <p:spPr>
          <a:xfrm rot="16200000">
            <a:off x="3033407" y="1562181"/>
            <a:ext cx="624910" cy="440602"/>
          </a:xfrm>
          <a:prstGeom prst="down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Flecha abajo 62"/>
          <p:cNvSpPr/>
          <p:nvPr/>
        </p:nvSpPr>
        <p:spPr>
          <a:xfrm>
            <a:off x="8675687" y="2426479"/>
            <a:ext cx="378181" cy="1824645"/>
          </a:xfrm>
          <a:prstGeom prst="down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8"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l="28545" t="26189" r="29600" b="37073"/>
          <a:stretch/>
        </p:blipFill>
        <p:spPr bwMode="auto">
          <a:xfrm>
            <a:off x="6870350" y="733118"/>
            <a:ext cx="2681606" cy="19237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Flecha derecha 63"/>
          <p:cNvSpPr/>
          <p:nvPr/>
        </p:nvSpPr>
        <p:spPr>
          <a:xfrm>
            <a:off x="5679440" y="3491750"/>
            <a:ext cx="1138276" cy="756731"/>
          </a:xfrm>
          <a:prstGeom prst="rightArrow">
            <a:avLst/>
          </a:prstGeom>
          <a:solidFill>
            <a:schemeClr val="accent5"/>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Flecha derecha 64"/>
          <p:cNvSpPr/>
          <p:nvPr/>
        </p:nvSpPr>
        <p:spPr>
          <a:xfrm flipH="1">
            <a:off x="2536103" y="3248532"/>
            <a:ext cx="1178916" cy="756731"/>
          </a:xfrm>
          <a:prstGeom prst="rightArrow">
            <a:avLst/>
          </a:prstGeom>
          <a:solidFill>
            <a:schemeClr val="accent5"/>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Flecha abajo 66"/>
          <p:cNvSpPr/>
          <p:nvPr/>
        </p:nvSpPr>
        <p:spPr>
          <a:xfrm rot="10800000">
            <a:off x="1205503" y="2622866"/>
            <a:ext cx="430257" cy="243911"/>
          </a:xfrm>
          <a:prstGeom prst="down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Triángulo isósceles 10"/>
          <p:cNvSpPr/>
          <p:nvPr/>
        </p:nvSpPr>
        <p:spPr>
          <a:xfrm>
            <a:off x="3298281" y="2299334"/>
            <a:ext cx="2895513" cy="2323465"/>
          </a:xfrm>
          <a:prstGeom prst="triangl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
        <p:nvSpPr>
          <p:cNvPr id="8" name="Rectángulo 7"/>
          <p:cNvSpPr/>
          <p:nvPr/>
        </p:nvSpPr>
        <p:spPr>
          <a:xfrm>
            <a:off x="3824861" y="3570646"/>
            <a:ext cx="1968809" cy="523220"/>
          </a:xfrm>
          <a:prstGeom prst="rect">
            <a:avLst/>
          </a:prstGeom>
          <a:noFill/>
        </p:spPr>
        <p:txBody>
          <a:bodyPr wrap="none" lIns="91440" tIns="45720" rIns="91440" bIns="45720">
            <a:spAutoFit/>
          </a:bodyPr>
          <a:lstStyle/>
          <a:p>
            <a:pPr lvl="0" algn="ctr"/>
            <a:r>
              <a:rPr lang="es-MX" sz="1400" b="1" spc="50" dirty="0">
                <a:ln w="0"/>
                <a:solidFill>
                  <a:schemeClr val="bg1"/>
                </a:solidFill>
                <a:effectLst>
                  <a:innerShdw blurRad="63500" dist="50800" dir="13500000">
                    <a:srgbClr val="000000">
                      <a:alpha val="50000"/>
                    </a:srgbClr>
                  </a:innerShdw>
                </a:effectLst>
                <a:latin typeface="+mj-lt"/>
              </a:rPr>
              <a:t>Coordinación </a:t>
            </a:r>
            <a:endParaRPr lang="es-MX" sz="1400" b="1" spc="50" dirty="0" smtClean="0">
              <a:ln w="0"/>
              <a:solidFill>
                <a:schemeClr val="bg1"/>
              </a:solidFill>
              <a:effectLst>
                <a:innerShdw blurRad="63500" dist="50800" dir="13500000">
                  <a:srgbClr val="000000">
                    <a:alpha val="50000"/>
                  </a:srgbClr>
                </a:innerShdw>
              </a:effectLst>
              <a:latin typeface="+mj-lt"/>
            </a:endParaRPr>
          </a:p>
          <a:p>
            <a:pPr lvl="0" algn="ctr"/>
            <a:r>
              <a:rPr lang="es-MX" sz="1400" b="1" spc="50" dirty="0" smtClean="0">
                <a:ln w="0"/>
                <a:solidFill>
                  <a:schemeClr val="bg1"/>
                </a:solidFill>
                <a:effectLst>
                  <a:innerShdw blurRad="63500" dist="50800" dir="13500000">
                    <a:srgbClr val="000000">
                      <a:alpha val="50000"/>
                    </a:srgbClr>
                  </a:innerShdw>
                </a:effectLst>
                <a:latin typeface="+mj-lt"/>
              </a:rPr>
              <a:t>Intergubernamental</a:t>
            </a:r>
            <a:endParaRPr lang="es-MX" sz="1400" b="1" spc="50" dirty="0">
              <a:ln w="0"/>
              <a:solidFill>
                <a:schemeClr val="bg1"/>
              </a:solidFill>
              <a:effectLst>
                <a:innerShdw blurRad="63500" dist="50800" dir="13500000">
                  <a:srgbClr val="000000">
                    <a:alpha val="50000"/>
                  </a:srgbClr>
                </a:innerShdw>
              </a:effectLst>
              <a:latin typeface="+mj-lt"/>
            </a:endParaRPr>
          </a:p>
        </p:txBody>
      </p:sp>
      <p:sp>
        <p:nvSpPr>
          <p:cNvPr id="66" name="Flecha derecha 65"/>
          <p:cNvSpPr/>
          <p:nvPr/>
        </p:nvSpPr>
        <p:spPr>
          <a:xfrm rot="16200000">
            <a:off x="4220049" y="4377234"/>
            <a:ext cx="1014239" cy="756731"/>
          </a:xfrm>
          <a:prstGeom prst="rightArrow">
            <a:avLst/>
          </a:prstGeom>
          <a:solidFill>
            <a:schemeClr val="bg1"/>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32387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Text Box 12"/>
          <p:cNvSpPr txBox="1">
            <a:spLocks noChangeArrowheads="1"/>
          </p:cNvSpPr>
          <p:nvPr/>
        </p:nvSpPr>
        <p:spPr bwMode="auto">
          <a:xfrm>
            <a:off x="755650" y="1006708"/>
            <a:ext cx="741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MX">
              <a:solidFill>
                <a:schemeClr val="accent5"/>
              </a:solidFill>
            </a:endParaRPr>
          </a:p>
        </p:txBody>
      </p:sp>
      <p:pic>
        <p:nvPicPr>
          <p:cNvPr id="13" name="Imagen 12"/>
          <p:cNvPicPr/>
          <p:nvPr/>
        </p:nvPicPr>
        <p:blipFill>
          <a:blip r:embed="rId2" cstate="print">
            <a:extLst>
              <a:ext uri="{28A0092B-C50C-407E-A947-70E740481C1C}">
                <a14:useLocalDpi xmlns:a14="http://schemas.microsoft.com/office/drawing/2010/main" val="0"/>
              </a:ext>
            </a:extLst>
          </a:blip>
          <a:stretch>
            <a:fillRect/>
          </a:stretch>
        </p:blipFill>
        <p:spPr>
          <a:xfrm>
            <a:off x="143828" y="205918"/>
            <a:ext cx="3532962" cy="3532962"/>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2626" y="5831936"/>
            <a:ext cx="2796335" cy="453683"/>
          </a:xfrm>
          <a:prstGeom prst="rect">
            <a:avLst/>
          </a:prstGeom>
        </p:spPr>
      </p:pic>
      <p:sp>
        <p:nvSpPr>
          <p:cNvPr id="16" name="Rectángulo 15"/>
          <p:cNvSpPr/>
          <p:nvPr/>
        </p:nvSpPr>
        <p:spPr>
          <a:xfrm>
            <a:off x="1" y="6383217"/>
            <a:ext cx="9143999" cy="31652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7" name="Cuadro de texto 2"/>
          <p:cNvSpPr txBox="1">
            <a:spLocks noChangeArrowheads="1"/>
          </p:cNvSpPr>
          <p:nvPr/>
        </p:nvSpPr>
        <p:spPr bwMode="auto">
          <a:xfrm>
            <a:off x="2310987" y="6483320"/>
            <a:ext cx="4539615" cy="169069"/>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s-MX" sz="600" b="1">
                <a:solidFill>
                  <a:srgbClr val="7030A0"/>
                </a:solidFill>
                <a:latin typeface="Calibri" panose="020F0502020204030204" pitchFamily="34" charset="0"/>
                <a:ea typeface="Calibri" panose="020F0502020204030204" pitchFamily="34" charset="0"/>
                <a:cs typeface="Times New Roman" panose="02020603050405020304" pitchFamily="18" charset="0"/>
              </a:rPr>
              <a:t>AGUASCALIENTES • COLIMA • GUANAJUATO • JALISCO • MICHOACÁN • NAYARIT • QUERÉTARO • SAN LUIS POTOSÍ • ZACATECAS</a:t>
            </a:r>
            <a:endParaRPr lang="es-MX" sz="825">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3847779" y="0"/>
            <a:ext cx="5175682" cy="1247047"/>
          </a:xfrm>
          <a:prstGeom prst="rect">
            <a:avLst/>
          </a:prstGeom>
          <a:effectLst>
            <a:outerShdw blurRad="114300" dist="127000" dir="5400000" sx="102000" sy="102000" algn="ctr" rotWithShape="0">
              <a:schemeClr val="accent4">
                <a:alpha val="63000"/>
              </a:scheme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4000" b="1" spc="50" dirty="0" smtClean="0">
                <a:ln w="0"/>
                <a:solidFill>
                  <a:schemeClr val="bg2"/>
                </a:solidFill>
                <a:effectLst>
                  <a:innerShdw blurRad="63500" dist="50800" dir="13500000">
                    <a:srgbClr val="000000">
                      <a:alpha val="50000"/>
                    </a:srgbClr>
                  </a:innerShdw>
                </a:effectLst>
              </a:rPr>
              <a:t>¿EN DONDE ESTAMOS?</a:t>
            </a:r>
            <a:endParaRPr lang="es-ES" b="1" spc="50" dirty="0">
              <a:ln w="0"/>
              <a:solidFill>
                <a:schemeClr val="bg2"/>
              </a:solidFill>
              <a:effectLst>
                <a:innerShdw blurRad="63500" dist="50800" dir="13500000">
                  <a:srgbClr val="000000">
                    <a:alpha val="50000"/>
                  </a:srgbClr>
                </a:innerShdw>
              </a:effectLst>
            </a:endParaRPr>
          </a:p>
        </p:txBody>
      </p:sp>
      <p:sp>
        <p:nvSpPr>
          <p:cNvPr id="19" name="Line 35"/>
          <p:cNvSpPr>
            <a:spLocks noChangeShapeType="1"/>
          </p:cNvSpPr>
          <p:nvPr/>
        </p:nvSpPr>
        <p:spPr bwMode="auto">
          <a:xfrm>
            <a:off x="3983673" y="1423353"/>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solidFill>
                <a:schemeClr val="accent5"/>
              </a:solidFill>
            </a:endParaRPr>
          </a:p>
        </p:txBody>
      </p:sp>
      <p:pic>
        <p:nvPicPr>
          <p:cNvPr id="21" name="Picture 15" descr="th?&amp;id=H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9" y="3969756"/>
            <a:ext cx="3442652" cy="1597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Rectángulo 7"/>
          <p:cNvSpPr/>
          <p:nvPr/>
        </p:nvSpPr>
        <p:spPr>
          <a:xfrm>
            <a:off x="3847779" y="1524000"/>
            <a:ext cx="5296221" cy="4042802"/>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Text Box 17"/>
          <p:cNvSpPr txBox="1">
            <a:spLocks noChangeArrowheads="1"/>
          </p:cNvSpPr>
          <p:nvPr/>
        </p:nvSpPr>
        <p:spPr bwMode="auto">
          <a:xfrm>
            <a:off x="3983674" y="1768475"/>
            <a:ext cx="491648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ES" sz="2400" b="1" u="sng" dirty="0">
                <a:solidFill>
                  <a:srgbClr val="4D4D4D"/>
                </a:solidFill>
              </a:rPr>
              <a:t>Somos instancias estatales que se coordinan para fortalecer a los  Municipios</a:t>
            </a:r>
            <a:r>
              <a:rPr lang="es-ES" sz="2400" b="1" dirty="0">
                <a:solidFill>
                  <a:srgbClr val="4D4D4D"/>
                </a:solidFill>
              </a:rPr>
              <a:t> de la Región Centro Occidente que, no obstante su permanencia en el tiempo, </a:t>
            </a:r>
            <a:r>
              <a:rPr lang="es-ES" sz="2400" b="1" u="sng" dirty="0">
                <a:solidFill>
                  <a:srgbClr val="4D4D4D"/>
                </a:solidFill>
              </a:rPr>
              <a:t>carece de existencia formal y legitimidad</a:t>
            </a:r>
            <a:r>
              <a:rPr lang="es-ES" sz="2400" b="1" dirty="0">
                <a:solidFill>
                  <a:srgbClr val="4D4D4D"/>
                </a:solidFill>
              </a:rPr>
              <a:t> de actuación como figura de coordinación.</a:t>
            </a:r>
          </a:p>
        </p:txBody>
      </p:sp>
    </p:spTree>
    <p:extLst>
      <p:ext uri="{BB962C8B-B14F-4D97-AF65-F5344CB8AC3E}">
        <p14:creationId xmlns:p14="http://schemas.microsoft.com/office/powerpoint/2010/main" val="2696049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0002" t="14593" r="7865" b="3185"/>
          <a:stretch/>
        </p:blipFill>
        <p:spPr>
          <a:xfrm>
            <a:off x="8877" y="1247047"/>
            <a:ext cx="9135123" cy="5144176"/>
          </a:xfrm>
          <a:prstGeom prst="rect">
            <a:avLst/>
          </a:prstGeom>
        </p:spPr>
      </p:pic>
      <p:sp>
        <p:nvSpPr>
          <p:cNvPr id="8204" name="Text Box 12"/>
          <p:cNvSpPr txBox="1">
            <a:spLocks noChangeArrowheads="1"/>
          </p:cNvSpPr>
          <p:nvPr/>
        </p:nvSpPr>
        <p:spPr bwMode="auto">
          <a:xfrm>
            <a:off x="755650" y="1006708"/>
            <a:ext cx="741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MX">
              <a:solidFill>
                <a:schemeClr val="accent5"/>
              </a:solidFill>
            </a:endParaRPr>
          </a:p>
        </p:txBody>
      </p:sp>
      <p:sp>
        <p:nvSpPr>
          <p:cNvPr id="16" name="Rectángulo 15"/>
          <p:cNvSpPr/>
          <p:nvPr/>
        </p:nvSpPr>
        <p:spPr>
          <a:xfrm>
            <a:off x="1" y="6383217"/>
            <a:ext cx="9143999" cy="31652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7" name="Cuadro de texto 2"/>
          <p:cNvSpPr txBox="1">
            <a:spLocks noChangeArrowheads="1"/>
          </p:cNvSpPr>
          <p:nvPr/>
        </p:nvSpPr>
        <p:spPr bwMode="auto">
          <a:xfrm>
            <a:off x="2310987" y="6483320"/>
            <a:ext cx="4539615" cy="169069"/>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s-MX" sz="600" b="1">
                <a:solidFill>
                  <a:srgbClr val="7030A0"/>
                </a:solidFill>
                <a:latin typeface="Calibri" panose="020F0502020204030204" pitchFamily="34" charset="0"/>
                <a:ea typeface="Calibri" panose="020F0502020204030204" pitchFamily="34" charset="0"/>
                <a:cs typeface="Times New Roman" panose="02020603050405020304" pitchFamily="18" charset="0"/>
              </a:rPr>
              <a:t>AGUASCALIENTES • COLIMA • GUANAJUATO • JALISCO • MICHOACÁN • NAYARIT • QUERÉTARO • SAN LUIS POTOSÍ • ZACATECAS</a:t>
            </a:r>
            <a:endParaRPr lang="es-MX" sz="825">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3847779" y="0"/>
            <a:ext cx="5175682" cy="1247047"/>
          </a:xfrm>
          <a:prstGeom prst="rect">
            <a:avLst/>
          </a:prstGeom>
          <a:effectLst>
            <a:outerShdw blurRad="114300" dist="127000" dir="5400000" sx="102000" sy="102000" algn="ctr" rotWithShape="0">
              <a:schemeClr val="accent4">
                <a:alpha val="63000"/>
              </a:scheme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4000" b="1" spc="50" dirty="0" smtClean="0">
                <a:ln w="0"/>
                <a:solidFill>
                  <a:schemeClr val="bg2"/>
                </a:solidFill>
                <a:effectLst>
                  <a:innerShdw blurRad="63500" dist="50800" dir="13500000">
                    <a:srgbClr val="000000">
                      <a:alpha val="50000"/>
                    </a:srgbClr>
                  </a:innerShdw>
                </a:effectLst>
              </a:rPr>
              <a:t>¿DONDE NOS PONE LA LEY?</a:t>
            </a:r>
            <a:endParaRPr lang="es-ES" b="1" spc="50" dirty="0">
              <a:ln w="0"/>
              <a:solidFill>
                <a:schemeClr val="bg2"/>
              </a:solidFill>
              <a:effectLst>
                <a:innerShdw blurRad="63500" dist="50800" dir="13500000">
                  <a:srgbClr val="000000">
                    <a:alpha val="50000"/>
                  </a:srgbClr>
                </a:innerShdw>
              </a:effectLst>
            </a:endParaRPr>
          </a:p>
        </p:txBody>
      </p:sp>
      <p:sp>
        <p:nvSpPr>
          <p:cNvPr id="19" name="Line 35"/>
          <p:cNvSpPr>
            <a:spLocks noChangeShapeType="1"/>
          </p:cNvSpPr>
          <p:nvPr/>
        </p:nvSpPr>
        <p:spPr bwMode="auto">
          <a:xfrm>
            <a:off x="3983673" y="1423353"/>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solidFill>
                <a:schemeClr val="accent5"/>
              </a:solidFill>
            </a:endParaRPr>
          </a:p>
        </p:txBody>
      </p:sp>
      <p:pic>
        <p:nvPicPr>
          <p:cNvPr id="21" name="Picture 15" descr="th?&amp;id=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80" y="106531"/>
            <a:ext cx="3585230" cy="1663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Text Box 27"/>
          <p:cNvSpPr txBox="1">
            <a:spLocks noChangeArrowheads="1"/>
          </p:cNvSpPr>
          <p:nvPr/>
        </p:nvSpPr>
        <p:spPr bwMode="auto">
          <a:xfrm>
            <a:off x="3847779" y="1373420"/>
            <a:ext cx="5175682" cy="646331"/>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s-ES" sz="1200" b="1" dirty="0"/>
              <a:t>Aguascalientes</a:t>
            </a:r>
            <a:r>
              <a:rPr lang="es-ES" sz="1200" dirty="0"/>
              <a:t>, </a:t>
            </a:r>
            <a:r>
              <a:rPr lang="es-ES" sz="1200" b="1" dirty="0"/>
              <a:t>Colima</a:t>
            </a:r>
            <a:r>
              <a:rPr lang="es-ES" sz="1200" dirty="0"/>
              <a:t>, Distrito Federal, </a:t>
            </a:r>
            <a:r>
              <a:rPr lang="es-ES" sz="1200" b="1" dirty="0"/>
              <a:t>Guanajuato</a:t>
            </a:r>
            <a:r>
              <a:rPr lang="es-ES" sz="1200" dirty="0"/>
              <a:t>, Hidalgo, </a:t>
            </a:r>
            <a:r>
              <a:rPr lang="es-ES" sz="1200" b="1" dirty="0"/>
              <a:t>Jalisco</a:t>
            </a:r>
            <a:r>
              <a:rPr lang="es-ES" sz="1200" dirty="0"/>
              <a:t>, México, </a:t>
            </a:r>
            <a:r>
              <a:rPr lang="es-ES" sz="1200" b="1" dirty="0"/>
              <a:t>Michoacán</a:t>
            </a:r>
            <a:r>
              <a:rPr lang="es-ES" sz="1200" dirty="0"/>
              <a:t>, Morelos, </a:t>
            </a:r>
            <a:r>
              <a:rPr lang="es-ES" sz="1200" b="1" dirty="0"/>
              <a:t>Nayarit</a:t>
            </a:r>
            <a:r>
              <a:rPr lang="es-ES" sz="1200" dirty="0"/>
              <a:t>, </a:t>
            </a:r>
            <a:r>
              <a:rPr lang="es-ES" sz="1200" b="1" dirty="0"/>
              <a:t>Querétaro</a:t>
            </a:r>
            <a:r>
              <a:rPr lang="es-ES" sz="1200" dirty="0"/>
              <a:t>, </a:t>
            </a:r>
            <a:r>
              <a:rPr lang="es-ES" sz="1200" b="1" dirty="0"/>
              <a:t>San Luis Potosí</a:t>
            </a:r>
            <a:r>
              <a:rPr lang="es-ES" sz="1200" dirty="0"/>
              <a:t>, Tlaxcala y </a:t>
            </a:r>
            <a:r>
              <a:rPr lang="es-ES" sz="1200" b="1" dirty="0"/>
              <a:t>Zacatecas</a:t>
            </a:r>
            <a:r>
              <a:rPr lang="es-ES" sz="1200" dirty="0"/>
              <a:t>. </a:t>
            </a:r>
          </a:p>
        </p:txBody>
      </p:sp>
      <p:sp>
        <p:nvSpPr>
          <p:cNvPr id="20" name="Redondear rectángulo de esquina del mismo lado 19"/>
          <p:cNvSpPr/>
          <p:nvPr/>
        </p:nvSpPr>
        <p:spPr>
          <a:xfrm>
            <a:off x="121980" y="5539666"/>
            <a:ext cx="1964272" cy="846646"/>
          </a:xfrm>
          <a:prstGeom prst="round2Same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accent4"/>
                </a:solidFill>
              </a:rPr>
              <a:t>REGIONALIZACIÓN </a:t>
            </a:r>
          </a:p>
          <a:p>
            <a:pPr algn="ctr"/>
            <a:r>
              <a:rPr lang="es-ES" sz="1200" b="1" dirty="0">
                <a:solidFill>
                  <a:schemeClr val="accent4"/>
                </a:solidFill>
              </a:rPr>
              <a:t>DEL PAÍS</a:t>
            </a:r>
          </a:p>
          <a:p>
            <a:pPr algn="ctr"/>
            <a:r>
              <a:rPr lang="es-ES" sz="1200" b="1" dirty="0">
                <a:solidFill>
                  <a:schemeClr val="accent4"/>
                </a:solidFill>
              </a:rPr>
              <a:t>Territorio, </a:t>
            </a:r>
            <a:r>
              <a:rPr lang="es-ES" sz="1200" b="1" dirty="0" err="1">
                <a:solidFill>
                  <a:schemeClr val="accent4"/>
                </a:solidFill>
              </a:rPr>
              <a:t>etc</a:t>
            </a:r>
            <a:endParaRPr lang="es-ES" sz="1200" b="1" dirty="0">
              <a:solidFill>
                <a:schemeClr val="accent4"/>
              </a:solidFill>
            </a:endParaRPr>
          </a:p>
        </p:txBody>
      </p:sp>
      <p:sp>
        <p:nvSpPr>
          <p:cNvPr id="23" name="Text Box 25"/>
          <p:cNvSpPr txBox="1">
            <a:spLocks noChangeArrowheads="1"/>
          </p:cNvSpPr>
          <p:nvPr/>
        </p:nvSpPr>
        <p:spPr bwMode="auto">
          <a:xfrm>
            <a:off x="3963189" y="5666960"/>
            <a:ext cx="5175682" cy="523220"/>
          </a:xfrm>
          <a:prstGeom prst="rect">
            <a:avLst/>
          </a:prstGeom>
          <a:solidFill>
            <a:schemeClr val="bg1"/>
          </a:solidFill>
          <a:ln>
            <a:noFill/>
          </a:ln>
          <a:effectLst>
            <a:innerShdw blurRad="114300">
              <a:prstClr val="black"/>
            </a:innerShdw>
          </a:effectLst>
        </p:spPr>
        <p:txBody>
          <a:bodyPr wrap="square">
            <a:spAutoFit/>
          </a:bodyPr>
          <a:lstStyle/>
          <a:p>
            <a:pPr algn="ctr">
              <a:spcBef>
                <a:spcPct val="50000"/>
              </a:spcBef>
            </a:pPr>
            <a:r>
              <a:rPr lang="es-ES" sz="1400" b="1" dirty="0">
                <a:solidFill>
                  <a:schemeClr val="accent1"/>
                </a:solidFill>
              </a:rPr>
              <a:t>17 Programas Sectoriales, 19 Programas Especiales, 3 Programas Transversales y 3 Programas Regionales. </a:t>
            </a:r>
          </a:p>
        </p:txBody>
      </p:sp>
      <p:sp>
        <p:nvSpPr>
          <p:cNvPr id="24" name="Text Box 27"/>
          <p:cNvSpPr txBox="1">
            <a:spLocks noChangeArrowheads="1"/>
          </p:cNvSpPr>
          <p:nvPr/>
        </p:nvSpPr>
        <p:spPr bwMode="auto">
          <a:xfrm>
            <a:off x="6779971" y="4048945"/>
            <a:ext cx="2358899" cy="369332"/>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s-ES" b="1" dirty="0" smtClean="0"/>
              <a:t>     ESTADOS</a:t>
            </a:r>
            <a:endParaRPr lang="es-ES" dirty="0"/>
          </a:p>
        </p:txBody>
      </p:sp>
      <p:sp>
        <p:nvSpPr>
          <p:cNvPr id="3" name="Elipse 2"/>
          <p:cNvSpPr/>
          <p:nvPr/>
        </p:nvSpPr>
        <p:spPr>
          <a:xfrm>
            <a:off x="6037999" y="3721994"/>
            <a:ext cx="1026062" cy="1026062"/>
          </a:xfrm>
          <a:prstGeom prst="ellipse">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Black" panose="020B0A04020102020204" pitchFamily="34" charset="0"/>
              </a:rPr>
              <a:t>14</a:t>
            </a:r>
            <a:endParaRPr lang="es-MX" dirty="0">
              <a:latin typeface="Arial Black" panose="020B0A04020102020204" pitchFamily="34" charset="0"/>
            </a:endParaRPr>
          </a:p>
        </p:txBody>
      </p:sp>
      <p:sp>
        <p:nvSpPr>
          <p:cNvPr id="4" name="Rectángulo 3"/>
          <p:cNvSpPr/>
          <p:nvPr/>
        </p:nvSpPr>
        <p:spPr>
          <a:xfrm>
            <a:off x="5315836" y="2993233"/>
            <a:ext cx="3585230" cy="675428"/>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REGIÓN CENTRO</a:t>
            </a:r>
            <a:endParaRPr lang="es-MX" dirty="0"/>
          </a:p>
        </p:txBody>
      </p:sp>
    </p:spTree>
    <p:extLst>
      <p:ext uri="{BB962C8B-B14F-4D97-AF65-F5344CB8AC3E}">
        <p14:creationId xmlns:p14="http://schemas.microsoft.com/office/powerpoint/2010/main" val="880105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400549" y="1652674"/>
            <a:ext cx="7245752" cy="520532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artisticPencilGrayscale trans="40000"/>
                    </a14:imgEffect>
                  </a14:imgLayer>
                </a14:imgProps>
              </a:ext>
              <a:ext uri="{28A0092B-C50C-407E-A947-70E740481C1C}">
                <a14:useLocalDpi xmlns:a14="http://schemas.microsoft.com/office/drawing/2010/main" val="0"/>
              </a:ext>
            </a:extLst>
          </a:blip>
          <a:stretch>
            <a:fillRect/>
          </a:stretch>
        </p:blipFill>
        <p:spPr>
          <a:xfrm>
            <a:off x="1838490" y="5088438"/>
            <a:ext cx="2508941" cy="1882624"/>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7835037" y="708838"/>
            <a:ext cx="1165863" cy="1165863"/>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Flecha derecha 1"/>
          <p:cNvSpPr/>
          <p:nvPr/>
        </p:nvSpPr>
        <p:spPr>
          <a:xfrm>
            <a:off x="-289366" y="1930882"/>
            <a:ext cx="1986114" cy="1456002"/>
          </a:xfrm>
          <a:prstGeom prst="rightArrow">
            <a:avLst/>
          </a:prstGeom>
          <a:solidFill>
            <a:schemeClr val="accent1">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derecha 9"/>
          <p:cNvSpPr/>
          <p:nvPr/>
        </p:nvSpPr>
        <p:spPr>
          <a:xfrm>
            <a:off x="-277791" y="3932756"/>
            <a:ext cx="1986114" cy="1456002"/>
          </a:xfrm>
          <a:prstGeom prst="rightArrow">
            <a:avLst/>
          </a:prstGeom>
          <a:solidFill>
            <a:srgbClr val="C0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ext Box 28"/>
          <p:cNvSpPr txBox="1">
            <a:spLocks noChangeArrowheads="1"/>
          </p:cNvSpPr>
          <p:nvPr/>
        </p:nvSpPr>
        <p:spPr bwMode="auto">
          <a:xfrm>
            <a:off x="1713389" y="2140060"/>
            <a:ext cx="670264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ES" b="1" dirty="0">
                <a:solidFill>
                  <a:schemeClr val="accent1"/>
                </a:solidFill>
              </a:rPr>
              <a:t>La permanencia de la coordinación se da como una expectativa de oportunidad para el diseño e innovación de los programas institucionales de fortalecimiento municipal</a:t>
            </a:r>
            <a:endParaRPr lang="es-ES" dirty="0">
              <a:solidFill>
                <a:schemeClr val="accent1"/>
              </a:solidFill>
            </a:endParaRPr>
          </a:p>
        </p:txBody>
      </p:sp>
      <p:sp>
        <p:nvSpPr>
          <p:cNvPr id="13" name="Text Box 29"/>
          <p:cNvSpPr txBox="1">
            <a:spLocks noChangeArrowheads="1"/>
          </p:cNvSpPr>
          <p:nvPr/>
        </p:nvSpPr>
        <p:spPr bwMode="auto">
          <a:xfrm>
            <a:off x="3854499" y="4247392"/>
            <a:ext cx="45615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2800" b="1" spc="50" dirty="0" smtClean="0">
                <a:ln w="0"/>
                <a:solidFill>
                  <a:srgbClr val="C00000"/>
                </a:solidFill>
                <a:effectLst>
                  <a:innerShdw blurRad="63500" dist="50800" dir="13500000">
                    <a:srgbClr val="000000">
                      <a:alpha val="50000"/>
                    </a:srgbClr>
                  </a:innerShdw>
                </a:effectLst>
              </a:rPr>
              <a:t>SE </a:t>
            </a:r>
            <a:r>
              <a:rPr lang="es-ES" sz="2800" b="1" spc="50" dirty="0">
                <a:ln w="0"/>
                <a:solidFill>
                  <a:srgbClr val="C00000"/>
                </a:solidFill>
                <a:effectLst>
                  <a:innerShdw blurRad="63500" dist="50800" dir="13500000">
                    <a:srgbClr val="000000">
                      <a:alpha val="50000"/>
                    </a:srgbClr>
                  </a:innerShdw>
                </a:effectLst>
              </a:rPr>
              <a:t>PUEDE REGLAMENTAR LO QUE NO EXISTE</a:t>
            </a:r>
          </a:p>
        </p:txBody>
      </p:sp>
      <p:sp>
        <p:nvSpPr>
          <p:cNvPr id="15" name="Rectángulo 14"/>
          <p:cNvSpPr/>
          <p:nvPr/>
        </p:nvSpPr>
        <p:spPr>
          <a:xfrm>
            <a:off x="376610" y="0"/>
            <a:ext cx="5175682" cy="1247047"/>
          </a:xfrm>
          <a:prstGeom prst="rect">
            <a:avLst/>
          </a:prstGeom>
          <a:effectLst>
            <a:outerShdw blurRad="114300" dist="127000" dir="5400000" sx="102000" sy="102000" algn="ctr" rotWithShape="0">
              <a:schemeClr val="accent4">
                <a:alpha val="63000"/>
              </a:scheme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4000" b="1" spc="50" dirty="0" smtClean="0">
                <a:ln w="0"/>
                <a:solidFill>
                  <a:schemeClr val="bg2"/>
                </a:solidFill>
                <a:effectLst>
                  <a:innerShdw blurRad="63500" dist="50800" dir="13500000">
                    <a:srgbClr val="000000">
                      <a:alpha val="50000"/>
                    </a:srgbClr>
                  </a:innerShdw>
                </a:effectLst>
              </a:rPr>
              <a:t>¿CUAL ES NUESTRA REALIDAD?</a:t>
            </a:r>
            <a:endParaRPr lang="es-ES" b="1" spc="50" dirty="0">
              <a:ln w="0"/>
              <a:solidFill>
                <a:schemeClr val="bg2"/>
              </a:solidFill>
              <a:effectLst>
                <a:innerShdw blurRad="63500" dist="50800" dir="13500000">
                  <a:srgbClr val="000000">
                    <a:alpha val="50000"/>
                  </a:srgbClr>
                </a:innerShdw>
              </a:effectLst>
            </a:endParaRPr>
          </a:p>
        </p:txBody>
      </p:sp>
      <p:sp>
        <p:nvSpPr>
          <p:cNvPr id="16" name="Line 35"/>
          <p:cNvSpPr>
            <a:spLocks noChangeShapeType="1"/>
          </p:cNvSpPr>
          <p:nvPr/>
        </p:nvSpPr>
        <p:spPr bwMode="auto">
          <a:xfrm>
            <a:off x="3415502" y="1423353"/>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solidFill>
                <a:schemeClr val="accent5"/>
              </a:solidFill>
            </a:endParaRPr>
          </a:p>
        </p:txBody>
      </p:sp>
      <p:sp>
        <p:nvSpPr>
          <p:cNvPr id="3" name="Rectángulo 2"/>
          <p:cNvSpPr/>
          <p:nvPr/>
        </p:nvSpPr>
        <p:spPr>
          <a:xfrm>
            <a:off x="1749323" y="3991289"/>
            <a:ext cx="2249334" cy="1569660"/>
          </a:xfrm>
          <a:prstGeom prst="rect">
            <a:avLst/>
          </a:prstGeom>
        </p:spPr>
        <p:txBody>
          <a:bodyPr wrap="none">
            <a:spAutoFit/>
          </a:bodyPr>
          <a:lstStyle/>
          <a:p>
            <a:r>
              <a:rPr lang="es-ES" sz="9600" b="1" spc="50" dirty="0">
                <a:ln w="0"/>
                <a:solidFill>
                  <a:srgbClr val="C00000"/>
                </a:solidFill>
                <a:effectLst>
                  <a:innerShdw blurRad="63500" dist="50800" dir="13500000">
                    <a:srgbClr val="000000">
                      <a:alpha val="50000"/>
                    </a:srgbClr>
                  </a:innerShdw>
                </a:effectLst>
                <a:latin typeface="Arial Black" panose="020B0A04020102020204" pitchFamily="34" charset="0"/>
              </a:rPr>
              <a:t>NO</a:t>
            </a:r>
            <a:endParaRPr lang="es-MX" sz="9600" dirty="0">
              <a:latin typeface="Arial Black" panose="020B0A04020102020204" pitchFamily="34" charset="0"/>
            </a:endParaRPr>
          </a:p>
        </p:txBody>
      </p:sp>
    </p:spTree>
    <p:extLst>
      <p:ext uri="{BB962C8B-B14F-4D97-AF65-F5344CB8AC3E}">
        <p14:creationId xmlns:p14="http://schemas.microsoft.com/office/powerpoint/2010/main" val="3943110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827088" y="476250"/>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400" b="1">
                <a:solidFill>
                  <a:schemeClr val="tx1"/>
                </a:solidFill>
              </a:rPr>
              <a:t>Figura y Sustento Legal</a:t>
            </a:r>
          </a:p>
        </p:txBody>
      </p:sp>
      <p:cxnSp>
        <p:nvCxnSpPr>
          <p:cNvPr id="9221" name="AutoShape 5"/>
          <p:cNvCxnSpPr>
            <a:cxnSpLocks noChangeShapeType="1"/>
          </p:cNvCxnSpPr>
          <p:nvPr/>
        </p:nvCxnSpPr>
        <p:spPr bwMode="auto">
          <a:xfrm rot="10800000">
            <a:off x="7133018" y="3934406"/>
            <a:ext cx="695325" cy="1588"/>
          </a:xfrm>
          <a:prstGeom prst="straightConnector1">
            <a:avLst/>
          </a:prstGeom>
          <a:noFill/>
          <a:ln w="9525">
            <a:noFill/>
            <a:round/>
            <a:headEnd/>
            <a:tailEnd type="triangl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noFill/>
              </a14:hiddenFill>
            </a:ext>
          </a:extLst>
        </p:spPr>
      </p:cxnSp>
      <p:pic>
        <p:nvPicPr>
          <p:cNvPr id="8" name="Imagen 7"/>
          <p:cNvPicPr/>
          <p:nvPr/>
        </p:nvPicPr>
        <p:blipFill>
          <a:blip r:embed="rId2" cstate="print">
            <a:extLst>
              <a:ext uri="{28A0092B-C50C-407E-A947-70E740481C1C}">
                <a14:useLocalDpi xmlns:a14="http://schemas.microsoft.com/office/drawing/2010/main" val="0"/>
              </a:ext>
            </a:extLst>
          </a:blip>
          <a:stretch>
            <a:fillRect/>
          </a:stretch>
        </p:blipFill>
        <p:spPr>
          <a:xfrm>
            <a:off x="213617" y="445386"/>
            <a:ext cx="1658619" cy="1658619"/>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 name="Rectángulo 15"/>
          <p:cNvSpPr/>
          <p:nvPr/>
        </p:nvSpPr>
        <p:spPr>
          <a:xfrm>
            <a:off x="2375194" y="0"/>
            <a:ext cx="5175682" cy="1247047"/>
          </a:xfrm>
          <a:prstGeom prst="rect">
            <a:avLst/>
          </a:prstGeom>
          <a:effectLst>
            <a:outerShdw blurRad="114300" dist="127000" dir="5400000" sx="102000" sy="102000" algn="ctr" rotWithShape="0">
              <a:schemeClr val="accent4">
                <a:alpha val="63000"/>
              </a:scheme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4000" b="1" spc="50" dirty="0" smtClean="0">
                <a:ln w="0"/>
                <a:solidFill>
                  <a:schemeClr val="bg2"/>
                </a:solidFill>
                <a:effectLst>
                  <a:innerShdw blurRad="63500" dist="50800" dir="13500000">
                    <a:srgbClr val="000000">
                      <a:alpha val="50000"/>
                    </a:srgbClr>
                  </a:innerShdw>
                </a:effectLst>
              </a:rPr>
              <a:t>¿DÓNDE DEBERÍAMOS ESTAR?</a:t>
            </a:r>
            <a:endParaRPr lang="es-ES" b="1" spc="50" dirty="0">
              <a:ln w="0"/>
              <a:solidFill>
                <a:schemeClr val="bg2"/>
              </a:solidFill>
              <a:effectLst>
                <a:innerShdw blurRad="63500" dist="50800" dir="13500000">
                  <a:srgbClr val="000000">
                    <a:alpha val="50000"/>
                  </a:srgbClr>
                </a:innerShdw>
              </a:effectLst>
            </a:endParaRPr>
          </a:p>
        </p:txBody>
      </p:sp>
      <p:sp>
        <p:nvSpPr>
          <p:cNvPr id="17" name="Text Box 16"/>
          <p:cNvSpPr txBox="1">
            <a:spLocks noChangeArrowheads="1"/>
          </p:cNvSpPr>
          <p:nvPr/>
        </p:nvSpPr>
        <p:spPr bwMode="auto">
          <a:xfrm>
            <a:off x="0" y="2282101"/>
            <a:ext cx="4572000" cy="4493538"/>
          </a:xfrm>
          <a:prstGeom prst="rect">
            <a:avLst/>
          </a:prstGeom>
          <a:solidFill>
            <a:schemeClr val="bg1"/>
          </a:solidFill>
          <a:ln w="9525">
            <a:noFill/>
            <a:miter lim="800000"/>
            <a:headEnd/>
            <a:tailEnd/>
          </a:ln>
          <a:effectLst>
            <a:innerShdw blurRad="63500" dist="50800" dir="18900000">
              <a:prstClr val="black">
                <a:alpha val="50000"/>
              </a:prstClr>
            </a:innerShdw>
          </a:effectLst>
        </p:spPr>
        <p:txBody>
          <a:bodyPr wrap="square">
            <a:spAutoFit/>
          </a:bodyPr>
          <a:lstStyle/>
          <a:p>
            <a:pPr marL="444500">
              <a:spcBef>
                <a:spcPct val="50000"/>
              </a:spcBef>
            </a:pPr>
            <a:r>
              <a:rPr lang="es-ES" sz="2200" i="1" dirty="0">
                <a:solidFill>
                  <a:schemeClr val="accent6"/>
                </a:solidFill>
              </a:rPr>
              <a:t>“Se requiere la revisión y revitalización de los esquemas de </a:t>
            </a:r>
            <a:r>
              <a:rPr lang="es-ES" sz="2200" b="1" i="1" dirty="0">
                <a:solidFill>
                  <a:schemeClr val="accent6"/>
                </a:solidFill>
              </a:rPr>
              <a:t>coordinación intergubernamental</a:t>
            </a:r>
            <a:r>
              <a:rPr lang="es-ES" sz="2200" i="1" dirty="0">
                <a:solidFill>
                  <a:schemeClr val="accent6"/>
                </a:solidFill>
              </a:rPr>
              <a:t>  para </a:t>
            </a:r>
            <a:r>
              <a:rPr lang="es-ES" sz="2200" b="1" i="1" dirty="0">
                <a:solidFill>
                  <a:schemeClr val="accent6"/>
                </a:solidFill>
              </a:rPr>
              <a:t>facilitar</a:t>
            </a:r>
            <a:r>
              <a:rPr lang="es-ES" sz="2200" i="1" dirty="0">
                <a:solidFill>
                  <a:schemeClr val="accent6"/>
                </a:solidFill>
              </a:rPr>
              <a:t>:</a:t>
            </a:r>
          </a:p>
          <a:p>
            <a:pPr marL="444500">
              <a:spcBef>
                <a:spcPct val="50000"/>
              </a:spcBef>
              <a:buFontTx/>
              <a:buChar char="•"/>
            </a:pPr>
            <a:r>
              <a:rPr lang="es-ES" sz="2200" i="1" dirty="0">
                <a:solidFill>
                  <a:schemeClr val="accent6"/>
                </a:solidFill>
              </a:rPr>
              <a:t> Integración al Interior de las Regiones</a:t>
            </a:r>
          </a:p>
          <a:p>
            <a:pPr marL="444500">
              <a:spcBef>
                <a:spcPct val="50000"/>
              </a:spcBef>
            </a:pPr>
            <a:r>
              <a:rPr lang="es-ES" sz="2200" i="1" dirty="0">
                <a:solidFill>
                  <a:schemeClr val="accent6"/>
                </a:solidFill>
              </a:rPr>
              <a:t>Y Reforzar las directrices fundamentales para </a:t>
            </a:r>
            <a:r>
              <a:rPr lang="es-ES" sz="2200" b="1" i="1" dirty="0">
                <a:solidFill>
                  <a:schemeClr val="accent6"/>
                </a:solidFill>
              </a:rPr>
              <a:t>impulsar</a:t>
            </a:r>
            <a:r>
              <a:rPr lang="es-ES" sz="2200" i="1" dirty="0">
                <a:solidFill>
                  <a:schemeClr val="accent6"/>
                </a:solidFill>
              </a:rPr>
              <a:t>:</a:t>
            </a:r>
          </a:p>
          <a:p>
            <a:pPr marL="444500">
              <a:spcBef>
                <a:spcPct val="50000"/>
              </a:spcBef>
              <a:buFontTx/>
              <a:buChar char="•"/>
            </a:pPr>
            <a:r>
              <a:rPr lang="es-ES" sz="2200" i="1" dirty="0">
                <a:solidFill>
                  <a:schemeClr val="accent6"/>
                </a:solidFill>
              </a:rPr>
              <a:t> Competitividad</a:t>
            </a:r>
          </a:p>
          <a:p>
            <a:pPr marL="444500">
              <a:spcBef>
                <a:spcPct val="50000"/>
              </a:spcBef>
              <a:buFontTx/>
              <a:buChar char="•"/>
            </a:pPr>
            <a:r>
              <a:rPr lang="es-ES" sz="2200" i="1" dirty="0">
                <a:solidFill>
                  <a:schemeClr val="accent6"/>
                </a:solidFill>
              </a:rPr>
              <a:t> Modernización económica ”</a:t>
            </a:r>
          </a:p>
        </p:txBody>
      </p:sp>
      <p:sp>
        <p:nvSpPr>
          <p:cNvPr id="18" name="Text Box 15"/>
          <p:cNvSpPr txBox="1">
            <a:spLocks noChangeArrowheads="1"/>
          </p:cNvSpPr>
          <p:nvPr/>
        </p:nvSpPr>
        <p:spPr bwMode="auto">
          <a:xfrm>
            <a:off x="6427432" y="4880914"/>
            <a:ext cx="2716568" cy="1015663"/>
          </a:xfrm>
          <a:prstGeom prst="rect">
            <a:avLst/>
          </a:prstGeom>
          <a:solidFill>
            <a:schemeClr val="accent1">
              <a:alpha val="8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pPr>
            <a:r>
              <a:rPr lang="es-ES" sz="2000" b="1" dirty="0"/>
              <a:t>FORTALECIMIENTO INSTITUCIONAL MUNICIPAL</a:t>
            </a:r>
          </a:p>
        </p:txBody>
      </p:sp>
      <p:sp>
        <p:nvSpPr>
          <p:cNvPr id="4" name="Flecha derecha 3"/>
          <p:cNvSpPr/>
          <p:nvPr/>
        </p:nvSpPr>
        <p:spPr>
          <a:xfrm>
            <a:off x="4572000" y="4128117"/>
            <a:ext cx="1784412" cy="2521258"/>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Text Box 25"/>
          <p:cNvSpPr txBox="1">
            <a:spLocks noChangeArrowheads="1"/>
          </p:cNvSpPr>
          <p:nvPr/>
        </p:nvSpPr>
        <p:spPr bwMode="auto">
          <a:xfrm>
            <a:off x="6356412" y="2298855"/>
            <a:ext cx="2787587" cy="954107"/>
          </a:xfrm>
          <a:prstGeom prst="rect">
            <a:avLst/>
          </a:prstGeom>
          <a:solidFill>
            <a:schemeClr val="bg1"/>
          </a:solidFill>
          <a:ln>
            <a:noFill/>
          </a:ln>
          <a:effectLst>
            <a:innerShdw blurRad="114300">
              <a:prstClr val="black"/>
            </a:innerShdw>
          </a:effectLst>
        </p:spPr>
        <p:txBody>
          <a:bodyPr wrap="square">
            <a:spAutoFit/>
          </a:bodyPr>
          <a:lstStyle/>
          <a:p>
            <a:pPr algn="ctr">
              <a:spcBef>
                <a:spcPct val="50000"/>
              </a:spcBef>
            </a:pPr>
            <a:r>
              <a:rPr lang="es-ES" sz="1400" b="1" dirty="0">
                <a:solidFill>
                  <a:schemeClr val="accent1"/>
                </a:solidFill>
              </a:rPr>
              <a:t>17 Programas Sectoriales, 19 Programas Especiales, 3 Programas Transversales y 3 Programas Regionales. </a:t>
            </a:r>
          </a:p>
        </p:txBody>
      </p:sp>
      <p:sp>
        <p:nvSpPr>
          <p:cNvPr id="20" name="Flecha derecha 19"/>
          <p:cNvSpPr/>
          <p:nvPr/>
        </p:nvSpPr>
        <p:spPr>
          <a:xfrm>
            <a:off x="4572000" y="1661151"/>
            <a:ext cx="1784412" cy="2521258"/>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accent5"/>
                </a:solidFill>
              </a:rPr>
              <a:t>LEGITIMAR</a:t>
            </a:r>
            <a:endParaRPr lang="es-MX" dirty="0">
              <a:solidFill>
                <a:schemeClr val="accent5"/>
              </a:solidFill>
            </a:endParaRPr>
          </a:p>
        </p:txBody>
      </p:sp>
      <p:sp>
        <p:nvSpPr>
          <p:cNvPr id="21" name="Flecha derecha 20"/>
          <p:cNvSpPr/>
          <p:nvPr/>
        </p:nvSpPr>
        <p:spPr>
          <a:xfrm rot="5400000">
            <a:off x="6981571" y="2806309"/>
            <a:ext cx="1627952" cy="2521258"/>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accent5"/>
                </a:solidFill>
              </a:rPr>
              <a:t>ALINEAR</a:t>
            </a:r>
            <a:endParaRPr lang="es-MX" dirty="0">
              <a:solidFill>
                <a:schemeClr val="accent5"/>
              </a:solidFill>
            </a:endParaRPr>
          </a:p>
        </p:txBody>
      </p:sp>
      <p:sp>
        <p:nvSpPr>
          <p:cNvPr id="5" name="Flecha abajo 4"/>
          <p:cNvSpPr/>
          <p:nvPr/>
        </p:nvSpPr>
        <p:spPr>
          <a:xfrm>
            <a:off x="6729274" y="3252962"/>
            <a:ext cx="403743" cy="1627952"/>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Flecha abajo 21"/>
          <p:cNvSpPr/>
          <p:nvPr/>
        </p:nvSpPr>
        <p:spPr>
          <a:xfrm>
            <a:off x="8513686" y="3252962"/>
            <a:ext cx="403743" cy="1627952"/>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24375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827088" y="476250"/>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400" b="1">
                <a:solidFill>
                  <a:schemeClr val="tx1"/>
                </a:solidFill>
              </a:rPr>
              <a:t>Figura y Sustento Legal</a:t>
            </a:r>
          </a:p>
        </p:txBody>
      </p:sp>
      <p:cxnSp>
        <p:nvCxnSpPr>
          <p:cNvPr id="9221" name="AutoShape 5"/>
          <p:cNvCxnSpPr>
            <a:cxnSpLocks noChangeShapeType="1"/>
          </p:cNvCxnSpPr>
          <p:nvPr/>
        </p:nvCxnSpPr>
        <p:spPr bwMode="auto">
          <a:xfrm rot="10800000">
            <a:off x="7133018" y="4138595"/>
            <a:ext cx="695325" cy="1588"/>
          </a:xfrm>
          <a:prstGeom prst="straightConnector1">
            <a:avLst/>
          </a:prstGeom>
          <a:noFill/>
          <a:ln w="9525">
            <a:noFill/>
            <a:round/>
            <a:headEnd/>
            <a:tailEnd type="triangl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noFill/>
              </a14:hiddenFill>
            </a:ext>
          </a:extLst>
        </p:spPr>
      </p:cxnSp>
      <p:sp>
        <p:nvSpPr>
          <p:cNvPr id="9" name="Rectángulo 8"/>
          <p:cNvSpPr/>
          <p:nvPr/>
        </p:nvSpPr>
        <p:spPr>
          <a:xfrm>
            <a:off x="585926" y="612559"/>
            <a:ext cx="8060375" cy="624544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p:nvPr/>
        </p:nvPicPr>
        <p:blipFill>
          <a:blip r:embed="rId2" cstate="print">
            <a:extLst>
              <a:ext uri="{28A0092B-C50C-407E-A947-70E740481C1C}">
                <a14:useLocalDpi xmlns:a14="http://schemas.microsoft.com/office/drawing/2010/main" val="0"/>
              </a:ext>
            </a:extLst>
          </a:blip>
          <a:stretch>
            <a:fillRect/>
          </a:stretch>
        </p:blipFill>
        <p:spPr>
          <a:xfrm>
            <a:off x="213617" y="445386"/>
            <a:ext cx="1658619" cy="1658619"/>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Text Box 2"/>
          <p:cNvSpPr txBox="1">
            <a:spLocks noChangeArrowheads="1"/>
          </p:cNvSpPr>
          <p:nvPr/>
        </p:nvSpPr>
        <p:spPr bwMode="auto">
          <a:xfrm>
            <a:off x="756065" y="1390651"/>
            <a:ext cx="7632700" cy="461665"/>
          </a:xfrm>
          <a:prstGeom prst="rect">
            <a:avLst/>
          </a:prstGeom>
          <a:noFill/>
          <a:ln>
            <a:noFill/>
          </a:ln>
          <a:effectLst>
            <a:outerShdw dist="35921" dir="2700000" algn="ctr" rotWithShape="0">
              <a:schemeClr val="bg2"/>
            </a:outerShdw>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s-ES" sz="2400" b="1" dirty="0">
                <a:ln w="0"/>
                <a:solidFill>
                  <a:schemeClr val="accent1"/>
                </a:solidFill>
                <a:effectLst>
                  <a:outerShdw blurRad="38100" dist="25400" dir="5400000" algn="ctr" rotWithShape="0">
                    <a:srgbClr val="6E747A">
                      <a:alpha val="43000"/>
                    </a:srgbClr>
                  </a:outerShdw>
                </a:effectLst>
              </a:rPr>
              <a:t>Legitimar la coordinación de </a:t>
            </a:r>
            <a:r>
              <a:rPr lang="es-ES" sz="2400" b="1" dirty="0" err="1">
                <a:ln w="0"/>
                <a:solidFill>
                  <a:schemeClr val="accent1"/>
                </a:solidFill>
                <a:effectLst>
                  <a:outerShdw blurRad="38100" dist="25400" dir="5400000" algn="ctr" rotWithShape="0">
                    <a:srgbClr val="6E747A">
                      <a:alpha val="43000"/>
                    </a:srgbClr>
                  </a:outerShdw>
                </a:effectLst>
              </a:rPr>
              <a:t>OEDMs</a:t>
            </a:r>
            <a:endParaRPr lang="es-ES" sz="2400" b="1" dirty="0">
              <a:ln w="0"/>
              <a:solidFill>
                <a:schemeClr val="accent1"/>
              </a:solidFill>
              <a:effectLst>
                <a:outerShdw blurRad="38100" dist="25400" dir="5400000" algn="ctr" rotWithShape="0">
                  <a:srgbClr val="6E747A">
                    <a:alpha val="43000"/>
                  </a:srgbClr>
                </a:outerShdw>
              </a:effectLst>
            </a:endParaRPr>
          </a:p>
        </p:txBody>
      </p:sp>
      <p:sp>
        <p:nvSpPr>
          <p:cNvPr id="15" name="Text Box 4"/>
          <p:cNvSpPr txBox="1">
            <a:spLocks noChangeArrowheads="1"/>
          </p:cNvSpPr>
          <p:nvPr/>
        </p:nvSpPr>
        <p:spPr bwMode="auto">
          <a:xfrm>
            <a:off x="1187450" y="3726930"/>
            <a:ext cx="70548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buFont typeface="Wingdings" panose="05000000000000000000" pitchFamily="2" charset="2"/>
              <a:buChar char="Ø"/>
            </a:pPr>
            <a:r>
              <a:rPr lang="es-ES" sz="2000" dirty="0">
                <a:solidFill>
                  <a:schemeClr val="accent5"/>
                </a:solidFill>
              </a:rPr>
              <a:t> Identificar el marco jurídico de coordinación aplicable para cada Organismo, que sustente la voluntad de los Gobiernos Estatales de integrar la Región Centro en torno al cumplimiento de las funciones de los Organismos Estatales de Desarrollo Municipal y al marco legal vigente de planeación y rendición de cuentas</a:t>
            </a:r>
          </a:p>
        </p:txBody>
      </p:sp>
      <p:sp>
        <p:nvSpPr>
          <p:cNvPr id="16" name="Flecha derecha 15"/>
          <p:cNvSpPr/>
          <p:nvPr/>
        </p:nvSpPr>
        <p:spPr>
          <a:xfrm rot="5400000">
            <a:off x="3578943" y="1473026"/>
            <a:ext cx="1986114" cy="2538392"/>
          </a:xfrm>
          <a:prstGeom prst="rightArrow">
            <a:avLst/>
          </a:prstGeom>
          <a:solidFill>
            <a:schemeClr val="accent1">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2375194" y="0"/>
            <a:ext cx="5175682" cy="1247047"/>
          </a:xfrm>
          <a:prstGeom prst="rect">
            <a:avLst/>
          </a:prstGeom>
          <a:effectLst>
            <a:outerShdw blurRad="114300" dist="127000" dir="5400000" sx="102000" sy="102000" algn="ctr" rotWithShape="0">
              <a:schemeClr val="accent4">
                <a:alpha val="63000"/>
              </a:scheme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4000" b="1" spc="50" dirty="0" smtClean="0">
                <a:ln w="0"/>
                <a:solidFill>
                  <a:schemeClr val="bg2"/>
                </a:solidFill>
                <a:effectLst>
                  <a:innerShdw blurRad="63500" dist="50800" dir="13500000">
                    <a:srgbClr val="000000">
                      <a:alpha val="50000"/>
                    </a:srgbClr>
                  </a:innerShdw>
                </a:effectLst>
              </a:rPr>
              <a:t>¿QUÉ SE REQUIERE?</a:t>
            </a:r>
            <a:endParaRPr lang="es-ES"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573642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827088" y="476250"/>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400" b="1">
                <a:solidFill>
                  <a:schemeClr val="tx1"/>
                </a:solidFill>
              </a:rPr>
              <a:t>Figura y Sustento Legal</a:t>
            </a:r>
          </a:p>
        </p:txBody>
      </p:sp>
      <p:cxnSp>
        <p:nvCxnSpPr>
          <p:cNvPr id="9221" name="AutoShape 5"/>
          <p:cNvCxnSpPr>
            <a:cxnSpLocks noChangeShapeType="1"/>
          </p:cNvCxnSpPr>
          <p:nvPr/>
        </p:nvCxnSpPr>
        <p:spPr bwMode="auto">
          <a:xfrm rot="10800000">
            <a:off x="7133018" y="4138595"/>
            <a:ext cx="695325" cy="1588"/>
          </a:xfrm>
          <a:prstGeom prst="straightConnector1">
            <a:avLst/>
          </a:prstGeom>
          <a:noFill/>
          <a:ln w="9525">
            <a:noFill/>
            <a:round/>
            <a:headEnd/>
            <a:tailEnd type="triangl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noFill/>
              </a14:hiddenFill>
            </a:ext>
          </a:extLst>
        </p:spPr>
      </p:cxnSp>
      <p:sp>
        <p:nvSpPr>
          <p:cNvPr id="9" name="Rectángulo 8"/>
          <p:cNvSpPr/>
          <p:nvPr/>
        </p:nvSpPr>
        <p:spPr>
          <a:xfrm>
            <a:off x="585926" y="612559"/>
            <a:ext cx="8060375" cy="624544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derecha 15"/>
          <p:cNvSpPr/>
          <p:nvPr/>
        </p:nvSpPr>
        <p:spPr>
          <a:xfrm rot="5400000">
            <a:off x="3578943" y="2869399"/>
            <a:ext cx="1986114" cy="2538392"/>
          </a:xfrm>
          <a:prstGeom prst="rightArrow">
            <a:avLst/>
          </a:prstGeom>
          <a:solidFill>
            <a:schemeClr val="accent1">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2375194" y="0"/>
            <a:ext cx="5175682" cy="1247047"/>
          </a:xfrm>
          <a:prstGeom prst="rect">
            <a:avLst/>
          </a:prstGeom>
          <a:effectLst>
            <a:outerShdw blurRad="114300" dist="127000" dir="5400000" sx="102000" sy="102000" algn="ctr" rotWithShape="0">
              <a:schemeClr val="accent4">
                <a:alpha val="63000"/>
              </a:scheme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4000" b="1" spc="50" dirty="0" smtClean="0">
                <a:ln w="0"/>
                <a:solidFill>
                  <a:schemeClr val="bg2"/>
                </a:solidFill>
                <a:effectLst>
                  <a:innerShdw blurRad="63500" dist="50800" dir="13500000">
                    <a:srgbClr val="000000">
                      <a:alpha val="50000"/>
                    </a:srgbClr>
                  </a:innerShdw>
                </a:effectLst>
              </a:rPr>
              <a:t>PROPUESTA</a:t>
            </a:r>
            <a:endParaRPr lang="es-ES" b="1" spc="50" dirty="0">
              <a:ln w="0"/>
              <a:solidFill>
                <a:schemeClr val="bg2"/>
              </a:solidFill>
              <a:effectLst>
                <a:innerShdw blurRad="63500" dist="50800" dir="13500000">
                  <a:srgbClr val="000000">
                    <a:alpha val="50000"/>
                  </a:srgbClr>
                </a:innerShdw>
              </a:effectLst>
            </a:endParaRPr>
          </a:p>
        </p:txBody>
      </p:sp>
      <p:sp>
        <p:nvSpPr>
          <p:cNvPr id="11" name="Text Box 38"/>
          <p:cNvSpPr txBox="1">
            <a:spLocks noChangeArrowheads="1"/>
          </p:cNvSpPr>
          <p:nvPr/>
        </p:nvSpPr>
        <p:spPr bwMode="auto">
          <a:xfrm>
            <a:off x="1042987" y="2109105"/>
            <a:ext cx="7058025" cy="1477328"/>
          </a:xfrm>
          <a:prstGeom prst="rect">
            <a:avLst/>
          </a:prstGeom>
          <a:ln>
            <a:noFill/>
          </a:ln>
          <a:effectLst>
            <a:outerShdw blurRad="330200" dist="114300" dir="5400000" algn="ctr">
              <a:srgbClr val="000000">
                <a:alpha val="67000"/>
              </a:srgb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a:spAutoFit/>
          </a:bodyPr>
          <a:lstStyle/>
          <a:p>
            <a:pPr algn="just">
              <a:spcBef>
                <a:spcPct val="50000"/>
              </a:spcBef>
            </a:pPr>
            <a:r>
              <a:rPr lang="es-ES" dirty="0"/>
              <a:t>Firma de un CONVENIO de coordinación por los Estados de la REGIÓN CENTRO a fin de adoptar una figura jurídica, como unión de voluntades, que </a:t>
            </a:r>
            <a:r>
              <a:rPr lang="es-ES" b="1" dirty="0"/>
              <a:t>permita la obtención</a:t>
            </a:r>
            <a:r>
              <a:rPr lang="es-ES" dirty="0"/>
              <a:t> de recursos formativos, de capacitación y económicos para la realización de proyectos regionales de Fortalecimiento Institucional Municipal.</a:t>
            </a:r>
          </a:p>
        </p:txBody>
      </p:sp>
      <p:pic>
        <p:nvPicPr>
          <p:cNvPr id="8" name="Imagen 7"/>
          <p:cNvPicPr/>
          <p:nvPr/>
        </p:nvPicPr>
        <p:blipFill>
          <a:blip r:embed="rId2" cstate="print">
            <a:extLst>
              <a:ext uri="{28A0092B-C50C-407E-A947-70E740481C1C}">
                <a14:useLocalDpi xmlns:a14="http://schemas.microsoft.com/office/drawing/2010/main" val="0"/>
              </a:ext>
            </a:extLst>
          </a:blip>
          <a:stretch>
            <a:fillRect/>
          </a:stretch>
        </p:blipFill>
        <p:spPr>
          <a:xfrm>
            <a:off x="239698" y="-193538"/>
            <a:ext cx="2253976" cy="22539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Text Box 31"/>
          <p:cNvSpPr txBox="1">
            <a:spLocks noChangeArrowheads="1"/>
          </p:cNvSpPr>
          <p:nvPr/>
        </p:nvSpPr>
        <p:spPr bwMode="auto">
          <a:xfrm>
            <a:off x="974386" y="5299062"/>
            <a:ext cx="72723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s-ES" sz="3200" b="1">
                <a:solidFill>
                  <a:schemeClr val="accent1"/>
                </a:solidFill>
              </a:rPr>
              <a:t>Aprobación del Reglamento de la Coordinación de OEDMs</a:t>
            </a:r>
          </a:p>
        </p:txBody>
      </p:sp>
    </p:spTree>
    <p:extLst>
      <p:ext uri="{BB962C8B-B14F-4D97-AF65-F5344CB8AC3E}">
        <p14:creationId xmlns:p14="http://schemas.microsoft.com/office/powerpoint/2010/main" val="1407732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rlín">
  <a:themeElements>
    <a:clrScheme name="Personalizado 9">
      <a:dk1>
        <a:srgbClr val="F8F8F8"/>
      </a:dk1>
      <a:lt1>
        <a:srgbClr val="EFEFEF"/>
      </a:lt1>
      <a:dk2>
        <a:srgbClr val="DDDDDD"/>
      </a:dk2>
      <a:lt2>
        <a:srgbClr val="F8F8F8"/>
      </a:lt2>
      <a:accent1>
        <a:srgbClr val="7030A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Berlín</Template>
  <TotalTime>1109</TotalTime>
  <Words>669</Words>
  <Application>Microsoft Office PowerPoint</Application>
  <PresentationFormat>Carta (216 x 279 mm)</PresentationFormat>
  <Paragraphs>105</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Arial Black</vt:lpstr>
      <vt:lpstr>Calibri</vt:lpstr>
      <vt:lpstr>Times New Roman</vt:lpstr>
      <vt:lpstr>Trebuchet MS</vt:lpstr>
      <vt:lpstr>Wingdings</vt:lpstr>
      <vt:lpstr>Berlín</vt:lpstr>
      <vt:lpstr>Consideraciones del funcionamiento de la R.C.O.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dc:creator>
  <cp:lastModifiedBy>Acer</cp:lastModifiedBy>
  <cp:revision>37</cp:revision>
  <dcterms:created xsi:type="dcterms:W3CDTF">2014-11-12T20:33:28Z</dcterms:created>
  <dcterms:modified xsi:type="dcterms:W3CDTF">2014-11-21T02:39:38Z</dcterms:modified>
</cp:coreProperties>
</file>