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71" r:id="rId4"/>
    <p:sldId id="272" r:id="rId5"/>
    <p:sldId id="273" r:id="rId6"/>
    <p:sldId id="274" r:id="rId7"/>
    <p:sldId id="258" r:id="rId8"/>
    <p:sldId id="268" r:id="rId9"/>
    <p:sldId id="275" r:id="rId10"/>
    <p:sldId id="257" r:id="rId11"/>
    <p:sldId id="270" r:id="rId12"/>
  </p:sldIdLst>
  <p:sldSz cx="9144000" cy="6858000" type="screen4x3"/>
  <p:notesSz cx="6954838" cy="93091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465A"/>
    <a:srgbClr val="366296"/>
    <a:srgbClr val="B34D5B"/>
    <a:srgbClr val="B85C69"/>
    <a:srgbClr val="9B4350"/>
    <a:srgbClr val="A34754"/>
    <a:srgbClr val="C47681"/>
    <a:srgbClr val="B9A985"/>
    <a:srgbClr val="AF9D75"/>
    <a:srgbClr val="8675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743" autoAdjust="0"/>
  </p:normalViewPr>
  <p:slideViewPr>
    <p:cSldViewPr snapToGrid="0" snapToObjects="1">
      <p:cViewPr varScale="1">
        <p:scale>
          <a:sx n="82" d="100"/>
          <a:sy n="82" d="100"/>
        </p:scale>
        <p:origin x="57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0316B-576C-5442-A018-7FA2ADC1F1BE}" type="datetimeFigureOut">
              <a:rPr lang="es-ES" smtClean="0"/>
              <a:t>29/09/2015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AD4A-4BB5-FF4A-A9B4-B84D2852D6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2174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0316B-576C-5442-A018-7FA2ADC1F1BE}" type="datetimeFigureOut">
              <a:rPr lang="es-ES" smtClean="0"/>
              <a:t>29/09/2015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AD4A-4BB5-FF4A-A9B4-B84D2852D6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5415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0316B-576C-5442-A018-7FA2ADC1F1BE}" type="datetimeFigureOut">
              <a:rPr lang="es-ES" smtClean="0"/>
              <a:t>29/09/2015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AD4A-4BB5-FF4A-A9B4-B84D2852D6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3372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0316B-576C-5442-A018-7FA2ADC1F1BE}" type="datetimeFigureOut">
              <a:rPr lang="es-ES" smtClean="0"/>
              <a:t>29/09/2015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AD4A-4BB5-FF4A-A9B4-B84D2852D6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2180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0316B-576C-5442-A018-7FA2ADC1F1BE}" type="datetimeFigureOut">
              <a:rPr lang="es-ES" smtClean="0"/>
              <a:t>29/09/2015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AD4A-4BB5-FF4A-A9B4-B84D2852D6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2250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0316B-576C-5442-A018-7FA2ADC1F1BE}" type="datetimeFigureOut">
              <a:rPr lang="es-ES" smtClean="0"/>
              <a:t>29/09/2015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AD4A-4BB5-FF4A-A9B4-B84D2852D6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0482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0316B-576C-5442-A018-7FA2ADC1F1BE}" type="datetimeFigureOut">
              <a:rPr lang="es-ES" smtClean="0"/>
              <a:t>29/09/2015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AD4A-4BB5-FF4A-A9B4-B84D2852D6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3039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0316B-576C-5442-A018-7FA2ADC1F1BE}" type="datetimeFigureOut">
              <a:rPr lang="es-ES" smtClean="0"/>
              <a:t>29/09/2015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AD4A-4BB5-FF4A-A9B4-B84D2852D6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5216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0316B-576C-5442-A018-7FA2ADC1F1BE}" type="datetimeFigureOut">
              <a:rPr lang="es-ES" smtClean="0"/>
              <a:t>29/09/2015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AD4A-4BB5-FF4A-A9B4-B84D2852D6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3899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0316B-576C-5442-A018-7FA2ADC1F1BE}" type="datetimeFigureOut">
              <a:rPr lang="es-ES" smtClean="0"/>
              <a:t>29/09/2015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AD4A-4BB5-FF4A-A9B4-B84D2852D6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3573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0316B-576C-5442-A018-7FA2ADC1F1BE}" type="datetimeFigureOut">
              <a:rPr lang="es-ES" smtClean="0"/>
              <a:t>29/09/2015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AD4A-4BB5-FF4A-A9B4-B84D2852D6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6917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0316B-576C-5442-A018-7FA2ADC1F1BE}" type="datetimeFigureOut">
              <a:rPr lang="es-ES" smtClean="0"/>
              <a:t>29/09/2015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0AD4A-4BB5-FF4A-A9B4-B84D2852D6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3433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C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LOGO_CAM2015_RGB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92355" y="1087905"/>
            <a:ext cx="5159290" cy="2225772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4365501" y="3572410"/>
            <a:ext cx="3293973" cy="6955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s-ES_tradnl" sz="2400" baseline="30000" dirty="0" smtClean="0">
                <a:solidFill>
                  <a:srgbClr val="411F1F"/>
                </a:solidFill>
                <a:latin typeface="Helvetica Light"/>
                <a:cs typeface="Helvetica Light"/>
              </a:rPr>
              <a:t>Del</a:t>
            </a:r>
            <a:r>
              <a:rPr lang="es-ES_tradnl" sz="2400" dirty="0" smtClean="0">
                <a:solidFill>
                  <a:srgbClr val="411F1F"/>
                </a:solidFill>
                <a:latin typeface="Helvetica Light"/>
                <a:cs typeface="Helvetica Light"/>
              </a:rPr>
              <a:t> </a:t>
            </a:r>
            <a:r>
              <a:rPr lang="es-ES_tradnl" sz="2400" baseline="30000" dirty="0" smtClean="0">
                <a:solidFill>
                  <a:srgbClr val="411F1F"/>
                </a:solidFill>
                <a:latin typeface="Helvetica Light"/>
                <a:cs typeface="Helvetica Light"/>
              </a:rPr>
              <a:t>28 </a:t>
            </a:r>
            <a:r>
              <a:rPr lang="es-ES_tradnl" sz="2400" baseline="30000" dirty="0">
                <a:solidFill>
                  <a:srgbClr val="411F1F"/>
                </a:solidFill>
                <a:latin typeface="Helvetica Light"/>
                <a:cs typeface="Helvetica Light"/>
              </a:rPr>
              <a:t>al 30 de </a:t>
            </a:r>
            <a:r>
              <a:rPr lang="es-ES_tradnl" sz="2400" baseline="30000" dirty="0" smtClean="0">
                <a:solidFill>
                  <a:srgbClr val="411F1F"/>
                </a:solidFill>
                <a:latin typeface="Helvetica Light"/>
                <a:cs typeface="Helvetica Light"/>
              </a:rPr>
              <a:t>octubre</a:t>
            </a:r>
          </a:p>
          <a:p>
            <a:pPr>
              <a:lnSpc>
                <a:spcPct val="80000"/>
              </a:lnSpc>
            </a:pPr>
            <a:r>
              <a:rPr lang="es-ES_tradnl" sz="2400" baseline="30000" dirty="0" smtClean="0">
                <a:solidFill>
                  <a:srgbClr val="86754D"/>
                </a:solidFill>
                <a:latin typeface="Helvetica Light"/>
                <a:cs typeface="Helvetica Light"/>
              </a:rPr>
              <a:t>Expo</a:t>
            </a:r>
            <a:r>
              <a:rPr lang="es-ES_tradnl" sz="2400" dirty="0" smtClean="0">
                <a:solidFill>
                  <a:srgbClr val="86754D"/>
                </a:solidFill>
                <a:latin typeface="Helvetica Light"/>
                <a:cs typeface="Helvetica Light"/>
              </a:rPr>
              <a:t> </a:t>
            </a:r>
            <a:r>
              <a:rPr lang="es-ES_tradnl" sz="2400" baseline="30000" dirty="0" smtClean="0">
                <a:solidFill>
                  <a:srgbClr val="86754D"/>
                </a:solidFill>
                <a:latin typeface="Helvetica Light"/>
                <a:cs typeface="Helvetica Light"/>
              </a:rPr>
              <a:t>Chihuahua,</a:t>
            </a:r>
            <a:r>
              <a:rPr lang="es-ES_tradnl" sz="2400" dirty="0" smtClean="0">
                <a:solidFill>
                  <a:srgbClr val="86754D"/>
                </a:solidFill>
                <a:latin typeface="Helvetica Light"/>
                <a:cs typeface="Helvetica Light"/>
              </a:rPr>
              <a:t> </a:t>
            </a:r>
            <a:r>
              <a:rPr lang="es-ES_tradnl" sz="2400" baseline="30000" dirty="0" smtClean="0">
                <a:solidFill>
                  <a:srgbClr val="86754D"/>
                </a:solidFill>
                <a:latin typeface="Helvetica Light"/>
                <a:cs typeface="Helvetica Light"/>
              </a:rPr>
              <a:t>Chihuahua</a:t>
            </a:r>
            <a:endParaRPr lang="es-ES" sz="2400" dirty="0">
              <a:solidFill>
                <a:srgbClr val="86754D"/>
              </a:solidFill>
              <a:latin typeface="Helvetica Light"/>
              <a:cs typeface="Helvetica Light"/>
            </a:endParaRPr>
          </a:p>
        </p:txBody>
      </p:sp>
      <p:pic>
        <p:nvPicPr>
          <p:cNvPr id="6" name="Imagen 5" descr="pleca_chihuahua.eps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5811" y="6154240"/>
            <a:ext cx="5446956" cy="703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5235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675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Distribuidor Norte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83100"/>
            <a:ext cx="9144000" cy="323706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373075" y="4478367"/>
            <a:ext cx="4393485" cy="1497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4400" i="1" baseline="30000" dirty="0" smtClean="0">
                <a:solidFill>
                  <a:srgbClr val="F0ECE6"/>
                </a:solidFill>
                <a:latin typeface="Helvetica"/>
                <a:cs typeface="Helvetica"/>
              </a:rPr>
              <a:t>Los</a:t>
            </a:r>
            <a:r>
              <a:rPr lang="es-ES_tradnl" sz="4400" i="1" dirty="0" smtClean="0">
                <a:solidFill>
                  <a:srgbClr val="F0ECE6"/>
                </a:solidFill>
                <a:latin typeface="Helvetica"/>
                <a:cs typeface="Helvetica"/>
              </a:rPr>
              <a:t> </a:t>
            </a:r>
            <a:r>
              <a:rPr lang="es-ES_tradnl" sz="4400" i="1" baseline="30000" dirty="0" smtClean="0">
                <a:solidFill>
                  <a:srgbClr val="F0ECE6"/>
                </a:solidFill>
                <a:latin typeface="Helvetica"/>
                <a:cs typeface="Helvetica"/>
              </a:rPr>
              <a:t>Municipios</a:t>
            </a:r>
            <a:r>
              <a:rPr lang="es-ES_tradnl" sz="4400" i="1" baseline="30000" dirty="0">
                <a:solidFill>
                  <a:srgbClr val="F0ECE6"/>
                </a:solidFill>
                <a:latin typeface="Helvetica"/>
                <a:cs typeface="Helvetica"/>
              </a:rPr>
              <a:t> </a:t>
            </a:r>
            <a:r>
              <a:rPr lang="es-ES_tradnl" sz="4400" i="1" baseline="30000" dirty="0" smtClean="0">
                <a:solidFill>
                  <a:srgbClr val="F0ECE6"/>
                </a:solidFill>
                <a:latin typeface="Helvetica"/>
                <a:cs typeface="Helvetica"/>
              </a:rPr>
              <a:t>Hacemos </a:t>
            </a:r>
            <a:r>
              <a:rPr lang="es-ES_tradnl" sz="4400" b="1" i="1" baseline="30000" dirty="0" smtClean="0">
                <a:solidFill>
                  <a:srgbClr val="F0ECE6"/>
                </a:solidFill>
                <a:latin typeface="Helvetica"/>
                <a:cs typeface="Helvetica"/>
              </a:rPr>
              <a:t>Fuerte a México</a:t>
            </a:r>
            <a:endParaRPr lang="es-ES_tradnl" sz="4400" b="1" i="1" baseline="30000" dirty="0">
              <a:solidFill>
                <a:srgbClr val="F0ECE6"/>
              </a:solidFill>
              <a:latin typeface="Helvetica"/>
              <a:cs typeface="Helvetica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7990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C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BACK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060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A853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809040" y="1364654"/>
            <a:ext cx="75649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" b="1" dirty="0">
                <a:solidFill>
                  <a:schemeClr val="bg1"/>
                </a:solidFill>
                <a:latin typeface="Helvetica Light"/>
              </a:rPr>
              <a:t>Participar en la cumbre de Alcaldes y autoridades municipales </a:t>
            </a:r>
            <a:r>
              <a:rPr lang="es-ES" dirty="0">
                <a:solidFill>
                  <a:schemeClr val="bg1"/>
                </a:solidFill>
                <a:latin typeface="Helvetica Light"/>
              </a:rPr>
              <a:t>más importante </a:t>
            </a:r>
            <a:r>
              <a:rPr lang="es-ES" dirty="0" smtClean="0">
                <a:solidFill>
                  <a:schemeClr val="bg1"/>
                </a:solidFill>
                <a:latin typeface="Helvetica Light"/>
              </a:rPr>
              <a:t>del país</a:t>
            </a:r>
            <a:endParaRPr lang="es-ES" dirty="0">
              <a:solidFill>
                <a:schemeClr val="bg1"/>
              </a:solidFill>
              <a:latin typeface="Helvetica Light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344818" y="1506583"/>
            <a:ext cx="496085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s-ES_tradnl" sz="7200" b="1" baseline="30000" dirty="0" smtClean="0">
                <a:solidFill>
                  <a:srgbClr val="B9A985"/>
                </a:solidFill>
                <a:latin typeface="Helvetica Light"/>
                <a:cs typeface="Helvetica Light"/>
              </a:rPr>
              <a:t>1</a:t>
            </a:r>
            <a:endParaRPr lang="es-ES" sz="7200" b="1" dirty="0">
              <a:solidFill>
                <a:srgbClr val="B9A985"/>
              </a:solidFill>
              <a:latin typeface="Helvetica Light"/>
              <a:cs typeface="Helvetica Light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868194" y="2438263"/>
            <a:ext cx="7747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" b="1" dirty="0">
                <a:solidFill>
                  <a:schemeClr val="bg1"/>
                </a:solidFill>
                <a:latin typeface="Helvetica Light"/>
              </a:rPr>
              <a:t>Contribuir a la construcción de una agenda municipalista nacional </a:t>
            </a:r>
            <a:r>
              <a:rPr lang="es-ES" dirty="0">
                <a:solidFill>
                  <a:schemeClr val="bg1"/>
                </a:solidFill>
                <a:latin typeface="Helvetica Light"/>
              </a:rPr>
              <a:t>con visión </a:t>
            </a:r>
            <a:r>
              <a:rPr lang="es-ES" dirty="0" smtClean="0">
                <a:solidFill>
                  <a:schemeClr val="bg1"/>
                </a:solidFill>
                <a:latin typeface="Helvetica Light"/>
              </a:rPr>
              <a:t>2015-2018</a:t>
            </a:r>
            <a:endParaRPr lang="es-MX" dirty="0">
              <a:solidFill>
                <a:schemeClr val="bg1"/>
              </a:solidFill>
              <a:latin typeface="Helvetica Light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385754" y="2553961"/>
            <a:ext cx="496085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s-ES_tradnl" sz="7200" b="1" baseline="30000" dirty="0" smtClean="0">
                <a:solidFill>
                  <a:srgbClr val="B9A985"/>
                </a:solidFill>
                <a:latin typeface="Helvetica Light"/>
                <a:cs typeface="Helvetica Light"/>
              </a:rPr>
              <a:t>2</a:t>
            </a:r>
            <a:endParaRPr lang="es-ES" sz="7200" b="1" dirty="0">
              <a:solidFill>
                <a:srgbClr val="B9A985"/>
              </a:solidFill>
              <a:latin typeface="Helvetica Light"/>
              <a:cs typeface="Helvetica Light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861099" y="3399382"/>
            <a:ext cx="7806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" b="1" dirty="0">
                <a:solidFill>
                  <a:schemeClr val="bg1"/>
                </a:solidFill>
                <a:latin typeface="Helvetica Light"/>
              </a:rPr>
              <a:t>Concretar acuerdos con líderes </a:t>
            </a:r>
            <a:r>
              <a:rPr lang="es-ES" dirty="0">
                <a:solidFill>
                  <a:schemeClr val="bg1"/>
                </a:solidFill>
                <a:latin typeface="Helvetica Light"/>
              </a:rPr>
              <a:t>del Gobierno federal, los Gobiernos Estatales, el Congreso de la Unión y Legisladores locales</a:t>
            </a:r>
            <a:endParaRPr lang="es-MX" dirty="0">
              <a:solidFill>
                <a:schemeClr val="bg1"/>
              </a:solidFill>
              <a:latin typeface="Helvetica Light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344818" y="3483937"/>
            <a:ext cx="496085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s-ES_tradnl" sz="7200" b="1" baseline="30000" dirty="0" smtClean="0">
                <a:solidFill>
                  <a:srgbClr val="B9A985"/>
                </a:solidFill>
                <a:latin typeface="Helvetica Light"/>
                <a:cs typeface="Helvetica Light"/>
              </a:rPr>
              <a:t>3</a:t>
            </a:r>
            <a:endParaRPr lang="es-ES" sz="7200" b="1" dirty="0">
              <a:solidFill>
                <a:srgbClr val="B9A985"/>
              </a:solidFill>
              <a:latin typeface="Helvetica Light"/>
              <a:cs typeface="Helvetica Light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68194" y="4435755"/>
            <a:ext cx="78129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" b="1" dirty="0">
                <a:solidFill>
                  <a:schemeClr val="bg1"/>
                </a:solidFill>
                <a:latin typeface="Helvetica Light"/>
              </a:rPr>
              <a:t>Gestionar fondos, recursos y apoyos para tu municipio </a:t>
            </a:r>
            <a:r>
              <a:rPr lang="es-ES" dirty="0">
                <a:solidFill>
                  <a:schemeClr val="bg1"/>
                </a:solidFill>
                <a:latin typeface="Helvetica Light"/>
              </a:rPr>
              <a:t>que te permitan impulsar proyectos en beneficio de tu localidad </a:t>
            </a:r>
            <a:r>
              <a:rPr lang="es-ES" dirty="0">
                <a:latin typeface="Helvetica" panose="020B0500000000000000" pitchFamily="34" charset="0"/>
              </a:rPr>
              <a:t> </a:t>
            </a:r>
            <a:endParaRPr lang="es-MX" dirty="0">
              <a:latin typeface="Helvetica" panose="020B0500000000000000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372109" y="4550875"/>
            <a:ext cx="496085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s-ES_tradnl" sz="7200" b="1" baseline="30000" dirty="0" smtClean="0">
                <a:solidFill>
                  <a:srgbClr val="B9A985"/>
                </a:solidFill>
                <a:latin typeface="Helvetica Light"/>
                <a:cs typeface="Helvetica Light"/>
              </a:rPr>
              <a:t>4</a:t>
            </a:r>
            <a:endParaRPr lang="es-ES" sz="7200" b="1" dirty="0">
              <a:solidFill>
                <a:srgbClr val="B9A985"/>
              </a:solidFill>
              <a:latin typeface="Helvetica Light"/>
              <a:cs typeface="Helvetica Light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505996" y="595715"/>
            <a:ext cx="8987959" cy="4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s-ES_tradnl" sz="4800" baseline="30000" dirty="0">
                <a:solidFill>
                  <a:srgbClr val="F0ECE6"/>
                </a:solidFill>
                <a:latin typeface="Helvetica Light"/>
                <a:cs typeface="Helvetica Light"/>
              </a:rPr>
              <a:t>5</a:t>
            </a:r>
            <a:r>
              <a:rPr lang="es-ES_tradnl" sz="4800" baseline="30000" dirty="0" smtClean="0">
                <a:solidFill>
                  <a:srgbClr val="F0ECE6"/>
                </a:solidFill>
                <a:latin typeface="Helvetica Light"/>
                <a:cs typeface="Helvetica Light"/>
              </a:rPr>
              <a:t> RAZONES PARA ASISTIR A LA CUMBRE</a:t>
            </a:r>
            <a:endParaRPr lang="es-ES" sz="4800" baseline="30000" dirty="0">
              <a:solidFill>
                <a:srgbClr val="F0ECE6"/>
              </a:solidFill>
              <a:latin typeface="Helvetica Light"/>
              <a:cs typeface="Helvetica Light"/>
            </a:endParaRPr>
          </a:p>
        </p:txBody>
      </p:sp>
      <p:cxnSp>
        <p:nvCxnSpPr>
          <p:cNvPr id="19" name="Conector recto 18"/>
          <p:cNvCxnSpPr/>
          <p:nvPr/>
        </p:nvCxnSpPr>
        <p:spPr>
          <a:xfrm>
            <a:off x="609600" y="993423"/>
            <a:ext cx="7992533" cy="0"/>
          </a:xfrm>
          <a:prstGeom prst="line">
            <a:avLst/>
          </a:prstGeom>
          <a:ln>
            <a:solidFill>
              <a:srgbClr val="B9A98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CuadroTexto 19"/>
          <p:cNvSpPr txBox="1"/>
          <p:nvPr/>
        </p:nvSpPr>
        <p:spPr>
          <a:xfrm>
            <a:off x="854548" y="5525379"/>
            <a:ext cx="77475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" b="1" dirty="0">
                <a:solidFill>
                  <a:schemeClr val="bg1"/>
                </a:solidFill>
                <a:latin typeface="Helvetica Light"/>
              </a:rPr>
              <a:t>Conocer proyectos exitosos de América Latina y el mundo </a:t>
            </a:r>
            <a:r>
              <a:rPr lang="es-ES" dirty="0">
                <a:solidFill>
                  <a:schemeClr val="bg1"/>
                </a:solidFill>
                <a:latin typeface="Helvetica Light"/>
              </a:rPr>
              <a:t>aptos para ser replicados en tu municipio</a:t>
            </a:r>
            <a:endParaRPr lang="es-MX" dirty="0">
              <a:solidFill>
                <a:schemeClr val="bg1"/>
              </a:solidFill>
              <a:latin typeface="Helvetica Light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358464" y="5686854"/>
            <a:ext cx="496085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s-ES_tradnl" sz="7200" b="1" baseline="30000" dirty="0" smtClean="0">
                <a:solidFill>
                  <a:srgbClr val="B9A985"/>
                </a:solidFill>
                <a:latin typeface="Helvetica Light"/>
                <a:cs typeface="Helvetica Light"/>
              </a:rPr>
              <a:t>5</a:t>
            </a:r>
            <a:endParaRPr lang="es-ES" sz="7200" b="1" dirty="0">
              <a:solidFill>
                <a:srgbClr val="B9A985"/>
              </a:solidFill>
              <a:latin typeface="Helvetica Light"/>
              <a:cs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1616961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34D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505997" y="606776"/>
            <a:ext cx="4355590" cy="434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80000"/>
              </a:lnSpc>
            </a:pPr>
            <a:r>
              <a:rPr lang="es-ES_tradnl" sz="4000" baseline="30000" dirty="0" smtClean="0">
                <a:solidFill>
                  <a:srgbClr val="F0ECE6"/>
                </a:solidFill>
                <a:latin typeface="Helvetica Light"/>
                <a:cs typeface="Helvetica Light"/>
              </a:rPr>
              <a:t>PROGRAMA GENERAL</a:t>
            </a:r>
            <a:endParaRPr lang="es-ES" sz="4000" dirty="0">
              <a:solidFill>
                <a:srgbClr val="F0ECE6"/>
              </a:solidFill>
              <a:latin typeface="Helvetica Light"/>
              <a:cs typeface="Helvetica Light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49169" y="1299611"/>
            <a:ext cx="8156163" cy="516784"/>
          </a:xfrm>
          <a:prstGeom prst="rect">
            <a:avLst/>
          </a:prstGeom>
          <a:noFill/>
          <a:ln>
            <a:solidFill>
              <a:srgbClr val="86754D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dirty="0" smtClean="0">
                <a:solidFill>
                  <a:srgbClr val="F0ECE6"/>
                </a:solidFill>
                <a:latin typeface="Helvetica Light"/>
                <a:cs typeface="Helvetica Light"/>
              </a:rPr>
              <a:t>Miércoles 28 de octubre</a:t>
            </a:r>
            <a:endParaRPr lang="es-ES" sz="1600" dirty="0">
              <a:solidFill>
                <a:srgbClr val="F0ECE6"/>
              </a:solidFill>
              <a:latin typeface="Helvetica Light"/>
              <a:cs typeface="Helvetica Light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649168" y="1941989"/>
            <a:ext cx="8156163" cy="4707316"/>
          </a:xfrm>
          <a:prstGeom prst="rect">
            <a:avLst/>
          </a:prstGeom>
          <a:solidFill>
            <a:srgbClr val="9B43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8"/>
          <p:cNvSpPr txBox="1"/>
          <p:nvPr/>
        </p:nvSpPr>
        <p:spPr>
          <a:xfrm>
            <a:off x="649169" y="2235500"/>
            <a:ext cx="8156163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400" b="1" dirty="0">
                <a:solidFill>
                  <a:schemeClr val="bg1"/>
                </a:solidFill>
                <a:latin typeface="Helvetica" panose="020B0500000000000000" pitchFamily="34" charset="0"/>
              </a:rPr>
              <a:t>Reuniones de Instituciones y Redes </a:t>
            </a:r>
            <a:r>
              <a:rPr lang="es-ES_tradnl" sz="1400" b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Municipalistas</a:t>
            </a:r>
          </a:p>
          <a:p>
            <a:pPr algn="ctr"/>
            <a:r>
              <a:rPr lang="es-ES_tradnl" sz="1400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FENAMM, ANAC, AALMAC, ICLEI, CNSPM, ICMA, AMIMP, AMOPI, Red Nacional de Síndicos, USAID, FLACMA, Telefónica, CONAGUA, Arnaiz &amp; </a:t>
            </a:r>
            <a:r>
              <a:rPr lang="es-ES_tradnl" sz="1400" i="1" dirty="0" err="1" smtClean="0">
                <a:solidFill>
                  <a:schemeClr val="bg1"/>
                </a:solidFill>
                <a:latin typeface="Helvetica" panose="020B0500000000000000" pitchFamily="34" charset="0"/>
              </a:rPr>
              <a:t>Partners</a:t>
            </a:r>
            <a:r>
              <a:rPr lang="es-ES_tradnl" sz="1400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, </a:t>
            </a:r>
            <a:r>
              <a:rPr lang="es-ES_tradnl" sz="1400" i="1" dirty="0" err="1" smtClean="0">
                <a:solidFill>
                  <a:schemeClr val="bg1"/>
                </a:solidFill>
                <a:latin typeface="Helvetica" panose="020B0500000000000000" pitchFamily="34" charset="0"/>
              </a:rPr>
              <a:t>Idencity</a:t>
            </a:r>
            <a:r>
              <a:rPr lang="es-ES_tradnl" sz="1400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 </a:t>
            </a:r>
            <a:r>
              <a:rPr lang="es-ES_tradnl" sz="1400" i="1" dirty="0" err="1" smtClean="0">
                <a:solidFill>
                  <a:schemeClr val="bg1"/>
                </a:solidFill>
                <a:latin typeface="Helvetica" panose="020B0500000000000000" pitchFamily="34" charset="0"/>
              </a:rPr>
              <a:t>Consulting</a:t>
            </a:r>
            <a:r>
              <a:rPr lang="es-ES_tradnl" sz="1400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, ASIS</a:t>
            </a:r>
          </a:p>
          <a:p>
            <a:pPr algn="ctr"/>
            <a:endParaRPr lang="es-ES_tradnl" sz="1400" i="1" dirty="0" smtClean="0">
              <a:solidFill>
                <a:schemeClr val="bg1"/>
              </a:solidFill>
              <a:latin typeface="Helvetica" panose="020B0500000000000000" pitchFamily="34" charset="0"/>
            </a:endParaRPr>
          </a:p>
          <a:p>
            <a:pPr algn="ctr"/>
            <a:endParaRPr lang="es-ES_tradnl" sz="1400" i="1" dirty="0">
              <a:solidFill>
                <a:schemeClr val="bg1"/>
              </a:solidFill>
              <a:latin typeface="Helvetica" panose="020B0500000000000000" pitchFamily="34" charset="0"/>
            </a:endParaRPr>
          </a:p>
          <a:p>
            <a:pPr algn="ctr"/>
            <a:r>
              <a:rPr lang="es-ES_tradnl" sz="1400" b="1" dirty="0">
                <a:solidFill>
                  <a:schemeClr val="bg1"/>
                </a:solidFill>
                <a:latin typeface="Helvetica" panose="020B0500000000000000" pitchFamily="34" charset="0"/>
              </a:rPr>
              <a:t>Corte de Listón y Recorrido de la Expo Ciudades </a:t>
            </a:r>
            <a:r>
              <a:rPr lang="es-ES_tradnl" sz="1400" b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2015</a:t>
            </a:r>
          </a:p>
          <a:p>
            <a:pPr algn="ctr"/>
            <a:endParaRPr lang="es-ES_tradnl" sz="1400" b="1" dirty="0" smtClean="0">
              <a:solidFill>
                <a:schemeClr val="bg1"/>
              </a:solidFill>
              <a:latin typeface="Helvetica" panose="020B0500000000000000" pitchFamily="34" charset="0"/>
            </a:endParaRPr>
          </a:p>
          <a:p>
            <a:pPr algn="ctr"/>
            <a:endParaRPr lang="es-ES_tradnl" sz="1400" b="1" dirty="0">
              <a:solidFill>
                <a:schemeClr val="bg1"/>
              </a:solidFill>
              <a:latin typeface="Helvetica" panose="020B0500000000000000" pitchFamily="34" charset="0"/>
            </a:endParaRPr>
          </a:p>
          <a:p>
            <a:pPr algn="ctr"/>
            <a:r>
              <a:rPr lang="es-ES_tradnl" sz="1400" b="1" dirty="0">
                <a:solidFill>
                  <a:schemeClr val="bg1"/>
                </a:solidFill>
                <a:latin typeface="Helvetica" panose="020B0500000000000000" pitchFamily="34" charset="0"/>
              </a:rPr>
              <a:t>Ceremonia de Inauguración </a:t>
            </a:r>
            <a:endParaRPr lang="es-MX" sz="1400" b="1" dirty="0">
              <a:solidFill>
                <a:schemeClr val="bg1"/>
              </a:solidFill>
              <a:latin typeface="Helvetica" panose="020B0500000000000000" pitchFamily="34" charset="0"/>
            </a:endParaRPr>
          </a:p>
          <a:p>
            <a:pPr lvl="0" algn="ctr"/>
            <a:r>
              <a:rPr lang="es-ES_tradnl" sz="1400" dirty="0" smtClean="0">
                <a:solidFill>
                  <a:schemeClr val="bg1"/>
                </a:solidFill>
                <a:latin typeface="Helvetica" panose="020B0500000000000000" pitchFamily="34" charset="0"/>
              </a:rPr>
              <a:t>Lic. </a:t>
            </a:r>
            <a:r>
              <a:rPr lang="es-ES_tradnl" sz="1400" b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Enrique </a:t>
            </a:r>
            <a:r>
              <a:rPr lang="es-ES_tradnl" sz="1400" b="1" dirty="0">
                <a:solidFill>
                  <a:schemeClr val="bg1"/>
                </a:solidFill>
                <a:latin typeface="Helvetica" panose="020B0500000000000000" pitchFamily="34" charset="0"/>
              </a:rPr>
              <a:t>Peña Nieto</a:t>
            </a:r>
            <a:endParaRPr lang="es-MX" sz="1400" b="1" dirty="0">
              <a:solidFill>
                <a:schemeClr val="bg1"/>
              </a:solidFill>
              <a:latin typeface="Helvetica" panose="020B0500000000000000" pitchFamily="34" charset="0"/>
            </a:endParaRPr>
          </a:p>
          <a:p>
            <a:pPr algn="ctr"/>
            <a:r>
              <a:rPr lang="es-ES_tradnl" sz="1400" dirty="0" smtClean="0">
                <a:solidFill>
                  <a:schemeClr val="bg1"/>
                </a:solidFill>
                <a:latin typeface="Helvetica" panose="020B0500000000000000" pitchFamily="34" charset="0"/>
              </a:rPr>
              <a:t>Presidente </a:t>
            </a:r>
            <a:r>
              <a:rPr lang="es-ES_tradnl" sz="1400" dirty="0">
                <a:solidFill>
                  <a:schemeClr val="bg1"/>
                </a:solidFill>
                <a:latin typeface="Helvetica" panose="020B0500000000000000" pitchFamily="34" charset="0"/>
              </a:rPr>
              <a:t>de México (invitado especial</a:t>
            </a:r>
            <a:r>
              <a:rPr lang="es-ES_tradnl" sz="1400" dirty="0" smtClean="0">
                <a:solidFill>
                  <a:schemeClr val="bg1"/>
                </a:solidFill>
                <a:latin typeface="Helvetica" panose="020B0500000000000000" pitchFamily="34" charset="0"/>
              </a:rPr>
              <a:t>)</a:t>
            </a:r>
          </a:p>
          <a:p>
            <a:pPr algn="ctr"/>
            <a:endParaRPr lang="es-ES_tradnl" sz="1400" dirty="0" smtClean="0">
              <a:solidFill>
                <a:schemeClr val="bg1"/>
              </a:solidFill>
              <a:latin typeface="Helvetica" panose="020B0500000000000000" pitchFamily="34" charset="0"/>
            </a:endParaRPr>
          </a:p>
          <a:p>
            <a:pPr algn="ctr"/>
            <a:endParaRPr lang="es-ES_tradnl" sz="1400" dirty="0">
              <a:solidFill>
                <a:schemeClr val="bg1"/>
              </a:solidFill>
              <a:latin typeface="Helvetica" panose="020B0500000000000000" pitchFamily="34" charset="0"/>
            </a:endParaRPr>
          </a:p>
          <a:p>
            <a:pPr algn="ctr"/>
            <a:r>
              <a:rPr lang="es-ES_tradnl" sz="1400" b="1" dirty="0">
                <a:solidFill>
                  <a:schemeClr val="bg1"/>
                </a:solidFill>
                <a:latin typeface="Helvetica" panose="020B0500000000000000" pitchFamily="34" charset="0"/>
              </a:rPr>
              <a:t>Fotografía Oficial </a:t>
            </a:r>
          </a:p>
          <a:p>
            <a:pPr algn="ctr"/>
            <a:endParaRPr lang="es-ES_tradnl" sz="1400" b="1" dirty="0" smtClean="0">
              <a:solidFill>
                <a:schemeClr val="bg1"/>
              </a:solidFill>
              <a:latin typeface="Helvetica" panose="020B0500000000000000" pitchFamily="34" charset="0"/>
            </a:endParaRPr>
          </a:p>
          <a:p>
            <a:pPr algn="ctr"/>
            <a:endParaRPr lang="es-ES_tradnl" sz="1400" b="1" dirty="0">
              <a:solidFill>
                <a:schemeClr val="bg1"/>
              </a:solidFill>
              <a:latin typeface="Helvetica" panose="020B0500000000000000" pitchFamily="34" charset="0"/>
            </a:endParaRPr>
          </a:p>
          <a:p>
            <a:pPr algn="ctr"/>
            <a:r>
              <a:rPr lang="es-ES_tradnl" sz="1400" b="1" dirty="0">
                <a:solidFill>
                  <a:schemeClr val="bg1"/>
                </a:solidFill>
                <a:latin typeface="Helvetica" panose="020B0500000000000000" pitchFamily="34" charset="0"/>
              </a:rPr>
              <a:t>Coctel de Bienvenida Ofrecido por el Gobierno Municipal de Chihuahua</a:t>
            </a:r>
          </a:p>
          <a:p>
            <a:pPr algn="ctr"/>
            <a:endParaRPr lang="es-ES_tradnl" sz="1400" i="1" dirty="0">
              <a:solidFill>
                <a:schemeClr val="bg1"/>
              </a:solidFill>
              <a:latin typeface="Helvetica" panose="020B0500000000000000" pitchFamily="34" charset="0"/>
            </a:endParaRPr>
          </a:p>
          <a:p>
            <a:pPr algn="ctr"/>
            <a:endParaRPr lang="es-ES_tradnl" sz="1200" i="1" dirty="0" smtClean="0">
              <a:solidFill>
                <a:schemeClr val="bg1"/>
              </a:solidFill>
              <a:latin typeface="Helvetica" panose="020B0500000000000000" pitchFamily="34" charset="0"/>
            </a:endParaRPr>
          </a:p>
          <a:p>
            <a:pPr algn="ctr"/>
            <a:endParaRPr lang="es-ES_tradnl" sz="1200" i="1" dirty="0">
              <a:solidFill>
                <a:schemeClr val="bg1"/>
              </a:solidFill>
              <a:latin typeface="Helvetica" panose="020B0500000000000000" pitchFamily="34" charset="0"/>
            </a:endParaRPr>
          </a:p>
          <a:p>
            <a:pPr algn="ctr"/>
            <a:endParaRPr lang="es-ES_tradnl" sz="1200" i="1" dirty="0" smtClean="0">
              <a:solidFill>
                <a:schemeClr val="bg1"/>
              </a:solidFill>
              <a:latin typeface="Helvetica" panose="020B0500000000000000" pitchFamily="34" charset="0"/>
            </a:endParaRPr>
          </a:p>
          <a:p>
            <a:pPr algn="ctr"/>
            <a:endParaRPr lang="es-ES_tradnl" sz="1200" i="1" dirty="0">
              <a:solidFill>
                <a:schemeClr val="bg1"/>
              </a:solidFill>
              <a:latin typeface="Helvetica" panose="020B0500000000000000" pitchFamily="34" charset="0"/>
            </a:endParaRPr>
          </a:p>
          <a:p>
            <a:pPr algn="ctr"/>
            <a:endParaRPr lang="es-MX" sz="1400" i="1" dirty="0">
              <a:solidFill>
                <a:schemeClr val="bg1"/>
              </a:solidFill>
              <a:latin typeface="Helvetica" panose="020B0500000000000000" pitchFamily="34" charset="0"/>
            </a:endParaRPr>
          </a:p>
        </p:txBody>
      </p:sp>
      <p:cxnSp>
        <p:nvCxnSpPr>
          <p:cNvPr id="11" name="Conector recto 10"/>
          <p:cNvCxnSpPr/>
          <p:nvPr/>
        </p:nvCxnSpPr>
        <p:spPr>
          <a:xfrm>
            <a:off x="1088020" y="3157889"/>
            <a:ext cx="7338350" cy="0"/>
          </a:xfrm>
          <a:prstGeom prst="line">
            <a:avLst/>
          </a:prstGeom>
          <a:ln>
            <a:solidFill>
              <a:srgbClr val="B9A98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/>
          <p:cNvCxnSpPr/>
          <p:nvPr/>
        </p:nvCxnSpPr>
        <p:spPr>
          <a:xfrm>
            <a:off x="1088020" y="3819576"/>
            <a:ext cx="7338350" cy="0"/>
          </a:xfrm>
          <a:prstGeom prst="line">
            <a:avLst/>
          </a:prstGeom>
          <a:ln>
            <a:solidFill>
              <a:srgbClr val="B9A98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1088020" y="4826572"/>
            <a:ext cx="7338350" cy="0"/>
          </a:xfrm>
          <a:prstGeom prst="line">
            <a:avLst/>
          </a:prstGeom>
          <a:ln>
            <a:solidFill>
              <a:srgbClr val="B9A98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>
            <a:off x="1192412" y="5532628"/>
            <a:ext cx="7338350" cy="0"/>
          </a:xfrm>
          <a:prstGeom prst="line">
            <a:avLst/>
          </a:prstGeom>
          <a:ln>
            <a:solidFill>
              <a:srgbClr val="B9A98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>
            <a:off x="1192412" y="6192385"/>
            <a:ext cx="7338350" cy="0"/>
          </a:xfrm>
          <a:prstGeom prst="line">
            <a:avLst/>
          </a:prstGeom>
          <a:ln>
            <a:solidFill>
              <a:srgbClr val="B9A98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098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34D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505997" y="606776"/>
            <a:ext cx="4355590" cy="434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80000"/>
              </a:lnSpc>
            </a:pPr>
            <a:r>
              <a:rPr lang="es-ES_tradnl" sz="4000" baseline="30000" dirty="0" smtClean="0">
                <a:solidFill>
                  <a:srgbClr val="F0ECE6"/>
                </a:solidFill>
                <a:latin typeface="Helvetica Light"/>
                <a:cs typeface="Helvetica Light"/>
              </a:rPr>
              <a:t>PROGRAMA GENERAL</a:t>
            </a:r>
            <a:endParaRPr lang="es-ES" sz="4000" dirty="0">
              <a:solidFill>
                <a:srgbClr val="F0ECE6"/>
              </a:solidFill>
              <a:latin typeface="Helvetica Light"/>
              <a:cs typeface="Helvetica Light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49167" y="1121507"/>
            <a:ext cx="8156163" cy="532099"/>
          </a:xfrm>
          <a:prstGeom prst="rect">
            <a:avLst/>
          </a:prstGeom>
          <a:noFill/>
          <a:ln>
            <a:solidFill>
              <a:srgbClr val="86754D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dirty="0" smtClean="0">
                <a:solidFill>
                  <a:srgbClr val="F0ECE6"/>
                </a:solidFill>
                <a:latin typeface="Helvetica Light"/>
                <a:cs typeface="Helvetica Light"/>
              </a:rPr>
              <a:t>Jueves 29 de octubre</a:t>
            </a:r>
            <a:endParaRPr lang="es-ES" sz="1600" dirty="0">
              <a:solidFill>
                <a:srgbClr val="F0ECE6"/>
              </a:solidFill>
              <a:latin typeface="Helvetica Light"/>
              <a:cs typeface="Helvetica Light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649163" y="1782501"/>
            <a:ext cx="8156163" cy="4942390"/>
          </a:xfrm>
          <a:prstGeom prst="rect">
            <a:avLst/>
          </a:prstGeom>
          <a:solidFill>
            <a:srgbClr val="9B43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8"/>
          <p:cNvSpPr txBox="1"/>
          <p:nvPr/>
        </p:nvSpPr>
        <p:spPr>
          <a:xfrm>
            <a:off x="679113" y="1900819"/>
            <a:ext cx="8156163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>
                <a:solidFill>
                  <a:schemeClr val="bg1"/>
                </a:solidFill>
                <a:latin typeface="Helvetica Light"/>
              </a:rPr>
              <a:t>Conferencia Magistral: </a:t>
            </a:r>
            <a:r>
              <a:rPr lang="es-ES_tradnl" sz="1400" b="1" dirty="0">
                <a:solidFill>
                  <a:schemeClr val="bg1"/>
                </a:solidFill>
                <a:latin typeface="Helvetica Light"/>
              </a:rPr>
              <a:t>Ciudades Fuertes, Países Fuertes</a:t>
            </a:r>
            <a:r>
              <a:rPr lang="es-ES_tradnl" sz="1400" dirty="0">
                <a:solidFill>
                  <a:schemeClr val="bg1"/>
                </a:solidFill>
                <a:latin typeface="Helvetica Light"/>
              </a:rPr>
              <a:t> </a:t>
            </a:r>
            <a:endParaRPr lang="es-MX" sz="1400" dirty="0">
              <a:solidFill>
                <a:schemeClr val="bg1"/>
              </a:solidFill>
              <a:latin typeface="Helvetica Light"/>
            </a:endParaRPr>
          </a:p>
          <a:p>
            <a:pPr lvl="0" algn="ctr"/>
            <a:r>
              <a:rPr lang="es-ES_tradnl" sz="1400" b="1" dirty="0">
                <a:solidFill>
                  <a:schemeClr val="bg1"/>
                </a:solidFill>
                <a:latin typeface="Helvetica" panose="020B0500000000000000" pitchFamily="34" charset="0"/>
              </a:rPr>
              <a:t>Oscar Arias Sánchez  </a:t>
            </a:r>
            <a:endParaRPr lang="es-MX" sz="1400" b="1" dirty="0">
              <a:solidFill>
                <a:schemeClr val="bg1"/>
              </a:solidFill>
              <a:latin typeface="Helvetica" panose="020B0500000000000000" pitchFamily="34" charset="0"/>
            </a:endParaRPr>
          </a:p>
          <a:p>
            <a:pPr algn="ctr"/>
            <a:r>
              <a:rPr lang="es-ES_tradnl" sz="1400" i="1" dirty="0">
                <a:solidFill>
                  <a:schemeClr val="bg1"/>
                </a:solidFill>
                <a:latin typeface="Helvetica" panose="020B0500000000000000" pitchFamily="34" charset="0"/>
              </a:rPr>
              <a:t>Ex Presidente de Costa Rica y Premio Nobel de la </a:t>
            </a:r>
            <a:r>
              <a:rPr lang="es-ES_tradnl" sz="1400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Paz</a:t>
            </a:r>
            <a:endParaRPr lang="es-ES_tradnl" sz="1200" i="1" dirty="0">
              <a:solidFill>
                <a:schemeClr val="bg1"/>
              </a:solidFill>
              <a:latin typeface="Helvetica" panose="020B0500000000000000" pitchFamily="34" charset="0"/>
            </a:endParaRPr>
          </a:p>
          <a:p>
            <a:pPr algn="ctr"/>
            <a:endParaRPr lang="es-ES_tradnl" sz="1200" i="1" dirty="0">
              <a:solidFill>
                <a:schemeClr val="bg1"/>
              </a:solidFill>
              <a:latin typeface="Helvetica" panose="020B0500000000000000" pitchFamily="34" charset="0"/>
            </a:endParaRPr>
          </a:p>
          <a:p>
            <a:pPr algn="ctr"/>
            <a:r>
              <a:rPr lang="es-ES_tradnl" sz="1400" b="1" dirty="0">
                <a:solidFill>
                  <a:schemeClr val="bg1"/>
                </a:solidFill>
                <a:latin typeface="Helvetica" panose="020B0500000000000000" pitchFamily="34" charset="0"/>
              </a:rPr>
              <a:t>Diálogo Federalista: Acuerdos Nacionales para el Fortalecimiento </a:t>
            </a:r>
            <a:r>
              <a:rPr lang="es-ES_tradnl" sz="1400" b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Municipal</a:t>
            </a:r>
            <a:endParaRPr lang="es-ES_tradnl" sz="1400" i="1" dirty="0" smtClean="0">
              <a:solidFill>
                <a:schemeClr val="bg1"/>
              </a:solidFill>
              <a:latin typeface="Helvetica" panose="020B0500000000000000" pitchFamily="34" charset="0"/>
            </a:endParaRPr>
          </a:p>
          <a:p>
            <a:pPr lvl="0" algn="ctr"/>
            <a:endParaRPr lang="es-ES_tradnl" sz="1000" b="1" i="1" dirty="0" smtClean="0">
              <a:solidFill>
                <a:schemeClr val="bg1"/>
              </a:solidFill>
              <a:latin typeface="Helvetica" panose="020B0500000000000000" pitchFamily="34" charset="0"/>
            </a:endParaRPr>
          </a:p>
          <a:p>
            <a:pPr lvl="0" algn="ctr"/>
            <a:r>
              <a:rPr lang="es-ES_tradnl" sz="1400" b="1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Miguel Ángel Osorio Chong</a:t>
            </a:r>
            <a:r>
              <a:rPr lang="es-MX" sz="1400" b="1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, </a:t>
            </a:r>
            <a:r>
              <a:rPr lang="es-ES_tradnl" sz="1400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Secretario de Gobernación</a:t>
            </a:r>
            <a:endParaRPr lang="es-MX" sz="1400" i="1" dirty="0">
              <a:solidFill>
                <a:schemeClr val="bg1"/>
              </a:solidFill>
              <a:latin typeface="Helvetica" panose="020B0500000000000000" pitchFamily="34" charset="0"/>
            </a:endParaRPr>
          </a:p>
          <a:p>
            <a:pPr lvl="0" algn="ctr"/>
            <a:r>
              <a:rPr lang="es-ES_tradnl" sz="1400" b="1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Luis </a:t>
            </a:r>
            <a:r>
              <a:rPr lang="es-ES_tradnl" sz="1400" b="1" i="1" dirty="0" err="1" smtClean="0">
                <a:solidFill>
                  <a:schemeClr val="bg1"/>
                </a:solidFill>
                <a:latin typeface="Helvetica" panose="020B0500000000000000" pitchFamily="34" charset="0"/>
              </a:rPr>
              <a:t>Videgaray</a:t>
            </a:r>
            <a:r>
              <a:rPr lang="es-ES_tradnl" sz="1400" b="1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 Caso</a:t>
            </a:r>
            <a:r>
              <a:rPr lang="es-MX" sz="1400" b="1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, </a:t>
            </a:r>
            <a:r>
              <a:rPr lang="es-ES_tradnl" sz="1400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Secretario de Hacienda y Crédito Público </a:t>
            </a:r>
          </a:p>
          <a:p>
            <a:pPr lvl="0" algn="ctr"/>
            <a:r>
              <a:rPr lang="es-ES_tradnl" sz="1400" b="1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José Antonio </a:t>
            </a:r>
            <a:r>
              <a:rPr lang="es-ES_tradnl" sz="1400" b="1" i="1" dirty="0" err="1" smtClean="0">
                <a:solidFill>
                  <a:schemeClr val="bg1"/>
                </a:solidFill>
                <a:latin typeface="Helvetica" panose="020B0500000000000000" pitchFamily="34" charset="0"/>
              </a:rPr>
              <a:t>Meade</a:t>
            </a:r>
            <a:r>
              <a:rPr lang="es-ES_tradnl" sz="1400" b="1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 </a:t>
            </a:r>
            <a:r>
              <a:rPr lang="es-ES_tradnl" sz="1400" b="1" i="1" dirty="0" err="1" smtClean="0">
                <a:solidFill>
                  <a:schemeClr val="bg1"/>
                </a:solidFill>
                <a:latin typeface="Helvetica" panose="020B0500000000000000" pitchFamily="34" charset="0"/>
              </a:rPr>
              <a:t>Kuribreña</a:t>
            </a:r>
            <a:r>
              <a:rPr lang="es-MX" sz="1400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, </a:t>
            </a:r>
            <a:r>
              <a:rPr lang="es-ES_tradnl" sz="1400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Secretario de Desarrollo Social </a:t>
            </a:r>
          </a:p>
          <a:p>
            <a:pPr lvl="0" algn="ctr"/>
            <a:r>
              <a:rPr lang="es-ES_tradnl" sz="1400" b="1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Rosario Robles Berlanga,</a:t>
            </a:r>
            <a:r>
              <a:rPr lang="es-MX" sz="1400" b="1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 </a:t>
            </a:r>
            <a:r>
              <a:rPr lang="es-ES_tradnl" sz="1400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Secretaria de Desarrollo Agrario, Territorial y Urbano   </a:t>
            </a:r>
            <a:br>
              <a:rPr lang="es-ES_tradnl" sz="1400" i="1" dirty="0" smtClean="0">
                <a:solidFill>
                  <a:schemeClr val="bg1"/>
                </a:solidFill>
                <a:latin typeface="Helvetica" panose="020B0500000000000000" pitchFamily="34" charset="0"/>
              </a:rPr>
            </a:br>
            <a:r>
              <a:rPr lang="es-ES_tradnl" sz="1400" b="1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Roberto Ramírez de la Parra, </a:t>
            </a:r>
            <a:r>
              <a:rPr lang="es-ES_tradnl" sz="1400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Director General de la CONAGUA </a:t>
            </a:r>
          </a:p>
          <a:p>
            <a:pPr algn="ctr"/>
            <a:endParaRPr lang="es-MX" sz="1400" i="1" dirty="0" smtClean="0">
              <a:solidFill>
                <a:schemeClr val="bg1"/>
              </a:solidFill>
              <a:latin typeface="Helvetica" panose="020B0500000000000000" pitchFamily="34" charset="0"/>
            </a:endParaRPr>
          </a:p>
          <a:p>
            <a:pPr algn="ctr"/>
            <a:r>
              <a:rPr lang="es-ES_tradnl" sz="1400" dirty="0">
                <a:solidFill>
                  <a:schemeClr val="bg1"/>
                </a:solidFill>
                <a:latin typeface="Helvetica Light"/>
              </a:rPr>
              <a:t>Diálogo Nacional de Presidentes Municipales: </a:t>
            </a:r>
            <a:r>
              <a:rPr lang="es-ES_tradnl" sz="1400" b="1" dirty="0">
                <a:solidFill>
                  <a:schemeClr val="bg1"/>
                </a:solidFill>
                <a:latin typeface="Helvetica Light"/>
              </a:rPr>
              <a:t>La Agenda Municipal y </a:t>
            </a:r>
            <a:r>
              <a:rPr lang="es-ES_tradnl" sz="1400" b="1" dirty="0" smtClean="0">
                <a:solidFill>
                  <a:schemeClr val="bg1"/>
                </a:solidFill>
                <a:latin typeface="Helvetica Light"/>
              </a:rPr>
              <a:t>el</a:t>
            </a:r>
          </a:p>
          <a:p>
            <a:pPr algn="ctr"/>
            <a:r>
              <a:rPr lang="es-ES_tradnl" sz="1400" b="1" dirty="0" smtClean="0">
                <a:solidFill>
                  <a:schemeClr val="bg1"/>
                </a:solidFill>
                <a:latin typeface="Helvetica Light"/>
              </a:rPr>
              <a:t> </a:t>
            </a:r>
            <a:r>
              <a:rPr lang="es-ES_tradnl" sz="1400" b="1" dirty="0">
                <a:solidFill>
                  <a:schemeClr val="bg1"/>
                </a:solidFill>
                <a:latin typeface="Helvetica Light"/>
              </a:rPr>
              <a:t>Fortalecimiento del Movimiento Municipalista en </a:t>
            </a:r>
            <a:r>
              <a:rPr lang="es-ES_tradnl" sz="1400" b="1" dirty="0" smtClean="0">
                <a:solidFill>
                  <a:schemeClr val="bg1"/>
                </a:solidFill>
                <a:latin typeface="Helvetica Light"/>
              </a:rPr>
              <a:t>México</a:t>
            </a:r>
          </a:p>
          <a:p>
            <a:pPr algn="ctr"/>
            <a:endParaRPr lang="es-ES_tradnl" sz="1400" b="1" dirty="0">
              <a:solidFill>
                <a:schemeClr val="bg1"/>
              </a:solidFill>
              <a:latin typeface="Helvetica Light"/>
            </a:endParaRPr>
          </a:p>
          <a:p>
            <a:pPr algn="ctr"/>
            <a:r>
              <a:rPr lang="es-ES_tradnl" sz="1400" dirty="0">
                <a:solidFill>
                  <a:schemeClr val="bg1"/>
                </a:solidFill>
                <a:latin typeface="Helvetica Light"/>
              </a:rPr>
              <a:t>Ceremonia de Entrega del Premio a la Excelencia Municipal de CONAMM</a:t>
            </a:r>
            <a:endParaRPr lang="es-MX" sz="1400" dirty="0">
              <a:solidFill>
                <a:schemeClr val="bg1"/>
              </a:solidFill>
              <a:latin typeface="Helvetica Light"/>
            </a:endParaRPr>
          </a:p>
          <a:p>
            <a:pPr algn="ctr"/>
            <a:endParaRPr lang="es-MX" sz="1400" i="1" dirty="0" smtClean="0">
              <a:solidFill>
                <a:schemeClr val="bg1"/>
              </a:solidFill>
              <a:latin typeface="Helvetica" panose="020B0500000000000000" pitchFamily="34" charset="0"/>
            </a:endParaRPr>
          </a:p>
          <a:p>
            <a:pPr algn="ctr"/>
            <a:r>
              <a:rPr lang="es-ES_tradnl" sz="1400" dirty="0">
                <a:solidFill>
                  <a:schemeClr val="bg1"/>
                </a:solidFill>
                <a:latin typeface="Helvetica Light"/>
              </a:rPr>
              <a:t>Panel: </a:t>
            </a:r>
            <a:r>
              <a:rPr lang="es-ES_tradnl" sz="1400" b="1" dirty="0">
                <a:solidFill>
                  <a:schemeClr val="bg1"/>
                </a:solidFill>
                <a:latin typeface="Helvetica Light"/>
              </a:rPr>
              <a:t>Panorama Actual y Desafío de los Municipios de </a:t>
            </a:r>
            <a:r>
              <a:rPr lang="es-ES_tradnl" sz="1400" b="1" dirty="0" smtClean="0">
                <a:solidFill>
                  <a:schemeClr val="bg1"/>
                </a:solidFill>
                <a:latin typeface="Helvetica Light"/>
              </a:rPr>
              <a:t>México</a:t>
            </a:r>
          </a:p>
          <a:p>
            <a:pPr algn="ctr"/>
            <a:endParaRPr lang="es-MX" sz="1000" b="1" dirty="0">
              <a:solidFill>
                <a:schemeClr val="bg1"/>
              </a:solidFill>
              <a:latin typeface="Helvetica Light"/>
            </a:endParaRPr>
          </a:p>
          <a:p>
            <a:pPr lvl="0" algn="ctr"/>
            <a:r>
              <a:rPr lang="es-ES_tradnl" sz="1400" b="1" i="1" smtClean="0">
                <a:solidFill>
                  <a:schemeClr val="bg1"/>
                </a:solidFill>
                <a:latin typeface="Helvetica" panose="020B0500000000000000" pitchFamily="34" charset="0"/>
              </a:rPr>
              <a:t>Gabriel </a:t>
            </a:r>
            <a:r>
              <a:rPr lang="es-ES_tradnl" sz="1400" b="1" i="1" dirty="0" err="1">
                <a:solidFill>
                  <a:schemeClr val="bg1"/>
                </a:solidFill>
                <a:latin typeface="Helvetica" panose="020B0500000000000000" pitchFamily="34" charset="0"/>
              </a:rPr>
              <a:t>Quadri</a:t>
            </a:r>
            <a:r>
              <a:rPr lang="es-ES_tradnl" sz="1400" b="1" i="1" dirty="0">
                <a:solidFill>
                  <a:schemeClr val="bg1"/>
                </a:solidFill>
                <a:latin typeface="Helvetica" panose="020B0500000000000000" pitchFamily="34" charset="0"/>
              </a:rPr>
              <a:t> de la Torre, </a:t>
            </a:r>
            <a:r>
              <a:rPr lang="es-ES_tradnl" sz="1400" i="1" dirty="0">
                <a:solidFill>
                  <a:schemeClr val="bg1"/>
                </a:solidFill>
                <a:latin typeface="Helvetica" panose="020B0500000000000000" pitchFamily="34" charset="0"/>
              </a:rPr>
              <a:t>Ex Candidato Presidencial y Ambientalista </a:t>
            </a:r>
          </a:p>
          <a:p>
            <a:pPr algn="ctr"/>
            <a:endParaRPr lang="es-ES_tradnl" sz="1400" dirty="0" smtClean="0"/>
          </a:p>
          <a:p>
            <a:pPr algn="ctr"/>
            <a:endParaRPr lang="es-MX" sz="1400" i="1" dirty="0">
              <a:solidFill>
                <a:schemeClr val="bg1"/>
              </a:solidFill>
              <a:latin typeface="Helvetica" panose="020B0500000000000000" pitchFamily="34" charset="0"/>
            </a:endParaRPr>
          </a:p>
        </p:txBody>
      </p:sp>
      <p:cxnSp>
        <p:nvCxnSpPr>
          <p:cNvPr id="6" name="Conector recto 5"/>
          <p:cNvCxnSpPr/>
          <p:nvPr/>
        </p:nvCxnSpPr>
        <p:spPr>
          <a:xfrm>
            <a:off x="1088020" y="2648602"/>
            <a:ext cx="7338350" cy="0"/>
          </a:xfrm>
          <a:prstGeom prst="line">
            <a:avLst/>
          </a:prstGeom>
          <a:ln>
            <a:solidFill>
              <a:srgbClr val="B9A98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6"/>
          <p:cNvCxnSpPr/>
          <p:nvPr/>
        </p:nvCxnSpPr>
        <p:spPr>
          <a:xfrm>
            <a:off x="1088020" y="4328730"/>
            <a:ext cx="7338350" cy="0"/>
          </a:xfrm>
          <a:prstGeom prst="line">
            <a:avLst/>
          </a:prstGeom>
          <a:ln>
            <a:solidFill>
              <a:srgbClr val="B9A98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>
            <a:off x="1088019" y="4957682"/>
            <a:ext cx="7338350" cy="0"/>
          </a:xfrm>
          <a:prstGeom prst="line">
            <a:avLst/>
          </a:prstGeom>
          <a:ln>
            <a:solidFill>
              <a:srgbClr val="B9A98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1088020" y="5436103"/>
            <a:ext cx="7338350" cy="0"/>
          </a:xfrm>
          <a:prstGeom prst="line">
            <a:avLst/>
          </a:prstGeom>
          <a:ln>
            <a:solidFill>
              <a:srgbClr val="B9A98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593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34D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505997" y="606776"/>
            <a:ext cx="4355590" cy="434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80000"/>
              </a:lnSpc>
            </a:pPr>
            <a:r>
              <a:rPr lang="es-ES_tradnl" sz="4000" baseline="30000" dirty="0" smtClean="0">
                <a:solidFill>
                  <a:srgbClr val="F0ECE6"/>
                </a:solidFill>
                <a:latin typeface="Helvetica Light"/>
                <a:cs typeface="Helvetica Light"/>
              </a:rPr>
              <a:t>PROGRAMA GENERAL</a:t>
            </a:r>
            <a:endParaRPr lang="es-ES" sz="4000" dirty="0">
              <a:solidFill>
                <a:srgbClr val="F0ECE6"/>
              </a:solidFill>
              <a:latin typeface="Helvetica Light"/>
              <a:cs typeface="Helvetica Light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49167" y="1121507"/>
            <a:ext cx="8156163" cy="556822"/>
          </a:xfrm>
          <a:prstGeom prst="rect">
            <a:avLst/>
          </a:prstGeom>
          <a:noFill/>
          <a:ln>
            <a:solidFill>
              <a:srgbClr val="86754D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dirty="0" smtClean="0">
                <a:solidFill>
                  <a:srgbClr val="F0ECE6"/>
                </a:solidFill>
                <a:latin typeface="Helvetica Light"/>
                <a:cs typeface="Helvetica Light"/>
              </a:rPr>
              <a:t>Jueves 29 de octubre</a:t>
            </a:r>
            <a:endParaRPr lang="es-ES" sz="1600" dirty="0">
              <a:solidFill>
                <a:srgbClr val="F0ECE6"/>
              </a:solidFill>
              <a:latin typeface="Helvetica Light"/>
              <a:cs typeface="Helvetica Light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649163" y="1805651"/>
            <a:ext cx="8156163" cy="3437681"/>
          </a:xfrm>
          <a:prstGeom prst="rect">
            <a:avLst/>
          </a:prstGeom>
          <a:solidFill>
            <a:srgbClr val="9B43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8"/>
          <p:cNvSpPr txBox="1"/>
          <p:nvPr/>
        </p:nvSpPr>
        <p:spPr>
          <a:xfrm>
            <a:off x="649162" y="1758753"/>
            <a:ext cx="815616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_tradnl" sz="1400" dirty="0" smtClean="0"/>
          </a:p>
          <a:p>
            <a:pPr algn="ctr"/>
            <a:r>
              <a:rPr lang="es-ES_tradnl" sz="1400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Conferencia Magistral: </a:t>
            </a:r>
            <a:r>
              <a:rPr lang="es-ES_tradnl" sz="1400" b="1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Ciudades Modernas y de Vanguardia; </a:t>
            </a:r>
          </a:p>
          <a:p>
            <a:pPr algn="ctr"/>
            <a:r>
              <a:rPr lang="es-ES_tradnl" sz="1400" b="1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Un Futuro Mejor para la Gente</a:t>
            </a:r>
            <a:endParaRPr lang="es-MX" sz="1400" b="1" i="1" dirty="0" smtClean="0">
              <a:solidFill>
                <a:schemeClr val="bg1"/>
              </a:solidFill>
              <a:latin typeface="Helvetica" panose="020B0500000000000000" pitchFamily="34" charset="0"/>
            </a:endParaRPr>
          </a:p>
          <a:p>
            <a:pPr lvl="0" algn="ctr"/>
            <a:r>
              <a:rPr lang="es-ES_tradnl" sz="1400" b="1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Jordi </a:t>
            </a:r>
            <a:r>
              <a:rPr lang="es-ES_tradnl" sz="1400" b="1" i="1" dirty="0" err="1" smtClean="0">
                <a:solidFill>
                  <a:schemeClr val="bg1"/>
                </a:solidFill>
                <a:latin typeface="Helvetica" panose="020B0500000000000000" pitchFamily="34" charset="0"/>
              </a:rPr>
              <a:t>Hereu</a:t>
            </a:r>
            <a:r>
              <a:rPr lang="es-ES_tradnl" sz="1400" b="1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 </a:t>
            </a:r>
            <a:r>
              <a:rPr lang="es-ES_tradnl" sz="1400" b="1" i="1" dirty="0" err="1" smtClean="0">
                <a:solidFill>
                  <a:schemeClr val="bg1"/>
                </a:solidFill>
                <a:latin typeface="Helvetica" panose="020B0500000000000000" pitchFamily="34" charset="0"/>
              </a:rPr>
              <a:t>Boher</a:t>
            </a:r>
            <a:endParaRPr lang="es-MX" sz="1400" b="1" i="1" dirty="0" smtClean="0">
              <a:solidFill>
                <a:schemeClr val="bg1"/>
              </a:solidFill>
              <a:latin typeface="Helvetica" panose="020B0500000000000000" pitchFamily="34" charset="0"/>
            </a:endParaRPr>
          </a:p>
          <a:p>
            <a:pPr algn="ctr" fontAlgn="base"/>
            <a:r>
              <a:rPr lang="es-ES_tradnl" sz="1400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Ex Alcalde de Barcelona, España</a:t>
            </a:r>
          </a:p>
          <a:p>
            <a:pPr algn="ctr" fontAlgn="base"/>
            <a:endParaRPr lang="es-ES_tradnl" sz="1400" i="1" dirty="0" smtClean="0">
              <a:solidFill>
                <a:schemeClr val="bg1"/>
              </a:solidFill>
              <a:latin typeface="Helvetica" panose="020B0500000000000000" pitchFamily="34" charset="0"/>
            </a:endParaRPr>
          </a:p>
          <a:p>
            <a:pPr algn="ctr" fontAlgn="base"/>
            <a:r>
              <a:rPr lang="es-ES_tradnl" sz="1400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Panelistas Invitados:</a:t>
            </a:r>
          </a:p>
          <a:p>
            <a:pPr lvl="0" algn="ctr"/>
            <a:r>
              <a:rPr lang="es-ES_tradnl" sz="1400" b="1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Carmen </a:t>
            </a:r>
            <a:r>
              <a:rPr lang="es-ES_tradnl" sz="1400" b="1" i="1" dirty="0" err="1" smtClean="0">
                <a:solidFill>
                  <a:schemeClr val="bg1"/>
                </a:solidFill>
                <a:latin typeface="Helvetica" panose="020B0500000000000000" pitchFamily="34" charset="0"/>
              </a:rPr>
              <a:t>Yulín</a:t>
            </a:r>
            <a:r>
              <a:rPr lang="es-ES_tradnl" sz="1400" b="1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 Cruz</a:t>
            </a:r>
            <a:r>
              <a:rPr lang="es-MX" sz="1400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, </a:t>
            </a:r>
            <a:r>
              <a:rPr lang="es-ES_tradnl" sz="1400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Alcaldesa de San Juan, Puerto Rico </a:t>
            </a:r>
            <a:endParaRPr lang="es-MX" sz="1400" i="1" dirty="0" smtClean="0">
              <a:solidFill>
                <a:schemeClr val="bg1"/>
              </a:solidFill>
              <a:latin typeface="Helvetica" panose="020B0500000000000000" pitchFamily="34" charset="0"/>
            </a:endParaRPr>
          </a:p>
          <a:p>
            <a:pPr lvl="0" algn="ctr"/>
            <a:r>
              <a:rPr lang="es-ES_tradnl" sz="1400" b="1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Santiago Rebolledo Pizarro</a:t>
            </a:r>
            <a:r>
              <a:rPr lang="es-MX" sz="1400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, </a:t>
            </a:r>
            <a:r>
              <a:rPr lang="es-ES_tradnl" sz="1400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Alcalde de La Cisterna, Chile </a:t>
            </a:r>
            <a:endParaRPr lang="es-MX" sz="1400" i="1" dirty="0" smtClean="0">
              <a:solidFill>
                <a:schemeClr val="bg1"/>
              </a:solidFill>
              <a:latin typeface="Helvetica" panose="020B0500000000000000" pitchFamily="34" charset="0"/>
            </a:endParaRPr>
          </a:p>
          <a:p>
            <a:pPr lvl="0" algn="ctr"/>
            <a:r>
              <a:rPr lang="es-ES_tradnl" sz="1400" b="1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Juan de los  Santos</a:t>
            </a:r>
            <a:r>
              <a:rPr lang="es-MX" sz="1400" b="1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, </a:t>
            </a:r>
            <a:r>
              <a:rPr lang="es-ES_tradnl" sz="1400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Presidente de la Federación Dominicana de Municipios</a:t>
            </a:r>
          </a:p>
          <a:p>
            <a:pPr lvl="0" algn="ctr"/>
            <a:r>
              <a:rPr lang="es-ES_tradnl" sz="1400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 y Alcalde de Santo Domingo</a:t>
            </a:r>
          </a:p>
          <a:p>
            <a:pPr lvl="0" algn="ctr"/>
            <a:endParaRPr lang="es-ES_tradnl" sz="1400" i="1" dirty="0">
              <a:solidFill>
                <a:schemeClr val="bg1"/>
              </a:solidFill>
              <a:latin typeface="Helvetica" panose="020B0500000000000000" pitchFamily="34" charset="0"/>
            </a:endParaRPr>
          </a:p>
          <a:p>
            <a:pPr lvl="0" algn="ctr"/>
            <a:endParaRPr lang="es-ES_tradnl" sz="1000" b="1" i="1" dirty="0" smtClean="0">
              <a:solidFill>
                <a:schemeClr val="bg1"/>
              </a:solidFill>
              <a:latin typeface="Helvetica" panose="020B0500000000000000" pitchFamily="34" charset="0"/>
            </a:endParaRPr>
          </a:p>
          <a:p>
            <a:pPr lvl="0" algn="ctr"/>
            <a:r>
              <a:rPr lang="es-ES_tradnl" sz="1400" b="1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Cena </a:t>
            </a:r>
            <a:r>
              <a:rPr lang="es-ES_tradnl" sz="1400" b="1" i="1" dirty="0">
                <a:solidFill>
                  <a:schemeClr val="bg1"/>
                </a:solidFill>
                <a:latin typeface="Helvetica" panose="020B0500000000000000" pitchFamily="34" charset="0"/>
              </a:rPr>
              <a:t>de Gala Ofrecida por el Gobierno Municipal de </a:t>
            </a:r>
            <a:r>
              <a:rPr lang="es-ES_tradnl" sz="1400" b="1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Chihuahua</a:t>
            </a:r>
            <a:endParaRPr lang="es-MX" sz="1400" b="1" i="1" dirty="0">
              <a:solidFill>
                <a:schemeClr val="bg1"/>
              </a:solidFill>
              <a:latin typeface="Helvetica" panose="020B0500000000000000" pitchFamily="34" charset="0"/>
            </a:endParaRPr>
          </a:p>
        </p:txBody>
      </p:sp>
      <p:cxnSp>
        <p:nvCxnSpPr>
          <p:cNvPr id="7" name="Conector recto 6"/>
          <p:cNvCxnSpPr/>
          <p:nvPr/>
        </p:nvCxnSpPr>
        <p:spPr>
          <a:xfrm>
            <a:off x="1088020" y="4328786"/>
            <a:ext cx="7338350" cy="0"/>
          </a:xfrm>
          <a:prstGeom prst="line">
            <a:avLst/>
          </a:prstGeom>
          <a:ln>
            <a:solidFill>
              <a:srgbClr val="B9A98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>
            <a:off x="1088020" y="4967399"/>
            <a:ext cx="7338350" cy="0"/>
          </a:xfrm>
          <a:prstGeom prst="line">
            <a:avLst/>
          </a:prstGeom>
          <a:ln>
            <a:solidFill>
              <a:srgbClr val="B9A98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027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34D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505997" y="606776"/>
            <a:ext cx="4355590" cy="434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80000"/>
              </a:lnSpc>
            </a:pPr>
            <a:r>
              <a:rPr lang="es-ES_tradnl" sz="4000" baseline="30000" dirty="0" smtClean="0">
                <a:solidFill>
                  <a:srgbClr val="F0ECE6"/>
                </a:solidFill>
                <a:latin typeface="Helvetica Light"/>
                <a:cs typeface="Helvetica Light"/>
              </a:rPr>
              <a:t>PROGRAMA GENERAL</a:t>
            </a:r>
            <a:endParaRPr lang="es-ES" sz="4000" dirty="0">
              <a:solidFill>
                <a:srgbClr val="F0ECE6"/>
              </a:solidFill>
              <a:latin typeface="Helvetica Light"/>
              <a:cs typeface="Helvetica Light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49167" y="1121507"/>
            <a:ext cx="8156163" cy="532099"/>
          </a:xfrm>
          <a:prstGeom prst="rect">
            <a:avLst/>
          </a:prstGeom>
          <a:noFill/>
          <a:ln>
            <a:solidFill>
              <a:srgbClr val="86754D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dirty="0" smtClean="0">
                <a:solidFill>
                  <a:srgbClr val="F0ECE6"/>
                </a:solidFill>
                <a:latin typeface="Helvetica Light"/>
                <a:cs typeface="Helvetica Light"/>
              </a:rPr>
              <a:t>Viernes 30 de octubre</a:t>
            </a:r>
            <a:endParaRPr lang="es-ES" sz="1600" dirty="0">
              <a:solidFill>
                <a:srgbClr val="F0ECE6"/>
              </a:solidFill>
              <a:latin typeface="Helvetica Light"/>
              <a:cs typeface="Helvetica Light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649163" y="1805651"/>
            <a:ext cx="8156167" cy="4927558"/>
          </a:xfrm>
          <a:prstGeom prst="rect">
            <a:avLst/>
          </a:prstGeom>
          <a:solidFill>
            <a:srgbClr val="9B43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8"/>
          <p:cNvSpPr txBox="1"/>
          <p:nvPr/>
        </p:nvSpPr>
        <p:spPr>
          <a:xfrm>
            <a:off x="679113" y="1820092"/>
            <a:ext cx="8156163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>
                <a:solidFill>
                  <a:schemeClr val="bg1"/>
                </a:solidFill>
                <a:latin typeface="Helvetica" panose="020B0500000000000000" pitchFamily="34" charset="0"/>
              </a:rPr>
              <a:t>Conferencia Magistral: </a:t>
            </a:r>
            <a:r>
              <a:rPr lang="es-ES_tradnl" sz="1400" b="1" dirty="0">
                <a:solidFill>
                  <a:schemeClr val="bg1"/>
                </a:solidFill>
                <a:latin typeface="Helvetica" panose="020B0500000000000000" pitchFamily="34" charset="0"/>
              </a:rPr>
              <a:t>La Ruta de Transformación de un País Desde lo </a:t>
            </a:r>
            <a:r>
              <a:rPr lang="es-ES_tradnl" sz="1400" b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Local</a:t>
            </a:r>
          </a:p>
          <a:p>
            <a:pPr lvl="0" algn="ctr"/>
            <a:r>
              <a:rPr lang="es-ES_tradnl" sz="1400" b="1" dirty="0">
                <a:solidFill>
                  <a:schemeClr val="bg1"/>
                </a:solidFill>
                <a:latin typeface="Helvetica" panose="020B0500000000000000" pitchFamily="34" charset="0"/>
              </a:rPr>
              <a:t>Álvaro Uribe Vélez</a:t>
            </a:r>
            <a:endParaRPr lang="es-MX" sz="1400" b="1" dirty="0">
              <a:solidFill>
                <a:schemeClr val="bg1"/>
              </a:solidFill>
              <a:latin typeface="Helvetica" panose="020B0500000000000000" pitchFamily="34" charset="0"/>
            </a:endParaRPr>
          </a:p>
          <a:p>
            <a:pPr algn="ctr"/>
            <a:r>
              <a:rPr lang="es-ES_tradnl" sz="1400" i="1" dirty="0">
                <a:solidFill>
                  <a:schemeClr val="bg1"/>
                </a:solidFill>
                <a:latin typeface="Helvetica" panose="020B0500000000000000" pitchFamily="34" charset="0"/>
              </a:rPr>
              <a:t>Ex Presidente de la República </a:t>
            </a:r>
            <a:r>
              <a:rPr lang="es-ES_tradnl" sz="1400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Colombia</a:t>
            </a:r>
          </a:p>
          <a:p>
            <a:pPr algn="ctr"/>
            <a:endParaRPr lang="es-ES_tradnl" sz="1400" b="1" i="1" dirty="0">
              <a:solidFill>
                <a:schemeClr val="bg1"/>
              </a:solidFill>
              <a:latin typeface="Helvetica" panose="020B0500000000000000" pitchFamily="34" charset="0"/>
            </a:endParaRPr>
          </a:p>
          <a:p>
            <a:pPr algn="ctr"/>
            <a:r>
              <a:rPr lang="es-ES_tradnl" sz="1400" i="1" dirty="0">
                <a:solidFill>
                  <a:schemeClr val="bg1"/>
                </a:solidFill>
                <a:latin typeface="Helvetica" panose="020B0500000000000000" pitchFamily="34" charset="0"/>
              </a:rPr>
              <a:t>Panel: </a:t>
            </a:r>
            <a:r>
              <a:rPr lang="es-ES_tradnl" sz="1400" b="1" i="1" dirty="0">
                <a:solidFill>
                  <a:schemeClr val="bg1"/>
                </a:solidFill>
                <a:latin typeface="Helvetica" panose="020B0500000000000000" pitchFamily="34" charset="0"/>
              </a:rPr>
              <a:t>Prioridades Municipales para el México del Siglo XXI</a:t>
            </a:r>
            <a:endParaRPr lang="es-MX" sz="1400" b="1" i="1" dirty="0">
              <a:solidFill>
                <a:schemeClr val="bg1"/>
              </a:solidFill>
              <a:latin typeface="Helvetica" panose="020B0500000000000000" pitchFamily="34" charset="0"/>
            </a:endParaRPr>
          </a:p>
          <a:p>
            <a:pPr algn="ctr"/>
            <a:endParaRPr lang="es-ES_tradnl" sz="1000" b="1" i="1" dirty="0" smtClean="0">
              <a:solidFill>
                <a:schemeClr val="bg1"/>
              </a:solidFill>
              <a:latin typeface="Helvetica" panose="020B0500000000000000" pitchFamily="34" charset="0"/>
            </a:endParaRPr>
          </a:p>
          <a:p>
            <a:pPr algn="ctr"/>
            <a:r>
              <a:rPr lang="es-ES_tradnl" sz="1400" b="1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Seguridad Ciudadana</a:t>
            </a:r>
            <a:r>
              <a:rPr lang="es-MX" sz="1400" b="1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: </a:t>
            </a:r>
            <a:r>
              <a:rPr lang="es-ES_tradnl" sz="1400" b="1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Edgardo </a:t>
            </a:r>
            <a:r>
              <a:rPr lang="es-ES_tradnl" sz="1400" b="1" i="1" dirty="0" err="1" smtClean="0">
                <a:solidFill>
                  <a:schemeClr val="bg1"/>
                </a:solidFill>
                <a:latin typeface="Helvetica" panose="020B0500000000000000" pitchFamily="34" charset="0"/>
              </a:rPr>
              <a:t>Buscaglia</a:t>
            </a:r>
            <a:r>
              <a:rPr lang="es-MX" sz="1400" b="1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, </a:t>
            </a:r>
            <a:r>
              <a:rPr lang="es-ES_tradnl" sz="1400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Presidente </a:t>
            </a:r>
            <a:r>
              <a:rPr lang="es-ES_tradnl" sz="1400" i="1" dirty="0">
                <a:solidFill>
                  <a:schemeClr val="bg1"/>
                </a:solidFill>
                <a:latin typeface="Helvetica" panose="020B0500000000000000" pitchFamily="34" charset="0"/>
              </a:rPr>
              <a:t>del Instituto de Acción </a:t>
            </a:r>
            <a:r>
              <a:rPr lang="es-ES_tradnl" sz="1400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Ciudadana</a:t>
            </a:r>
            <a:endParaRPr lang="es-ES_tradnl" sz="1400" b="1" i="1" dirty="0" smtClean="0">
              <a:solidFill>
                <a:schemeClr val="bg1"/>
              </a:solidFill>
              <a:latin typeface="Helvetica" panose="020B0500000000000000" pitchFamily="34" charset="0"/>
            </a:endParaRPr>
          </a:p>
          <a:p>
            <a:pPr algn="ctr"/>
            <a:r>
              <a:rPr lang="es-ES_tradnl" sz="1400" b="1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Finanzas Municipales</a:t>
            </a:r>
            <a:r>
              <a:rPr lang="es-MX" sz="1400" b="1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: </a:t>
            </a:r>
            <a:r>
              <a:rPr lang="es-ES_tradnl" sz="1400" b="1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Pedro </a:t>
            </a:r>
            <a:r>
              <a:rPr lang="es-ES_tradnl" sz="1400" b="1" i="1" dirty="0">
                <a:solidFill>
                  <a:schemeClr val="bg1"/>
                </a:solidFill>
                <a:latin typeface="Helvetica" panose="020B0500000000000000" pitchFamily="34" charset="0"/>
              </a:rPr>
              <a:t>Aspe </a:t>
            </a:r>
            <a:r>
              <a:rPr lang="es-ES_tradnl" sz="1400" b="1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Armella</a:t>
            </a:r>
            <a:r>
              <a:rPr lang="es-MX" sz="1400" b="1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, </a:t>
            </a:r>
            <a:r>
              <a:rPr lang="es-ES_tradnl" sz="1400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Ex </a:t>
            </a:r>
            <a:r>
              <a:rPr lang="es-ES_tradnl" sz="1400" i="1" dirty="0">
                <a:solidFill>
                  <a:schemeClr val="bg1"/>
                </a:solidFill>
                <a:latin typeface="Helvetica" panose="020B0500000000000000" pitchFamily="34" charset="0"/>
              </a:rPr>
              <a:t>Secretario de Hacienda (</a:t>
            </a:r>
            <a:r>
              <a:rPr lang="es-ES_tradnl" sz="1400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invitado)</a:t>
            </a:r>
          </a:p>
          <a:p>
            <a:pPr lvl="0" algn="ctr"/>
            <a:endParaRPr lang="es-ES_tradnl" sz="1400" i="1" dirty="0">
              <a:solidFill>
                <a:schemeClr val="bg1"/>
              </a:solidFill>
              <a:latin typeface="Helvetica" panose="020B0500000000000000" pitchFamily="34" charset="0"/>
            </a:endParaRPr>
          </a:p>
          <a:p>
            <a:pPr algn="ctr"/>
            <a:r>
              <a:rPr lang="es-ES_tradnl" sz="1400" dirty="0">
                <a:solidFill>
                  <a:schemeClr val="bg1"/>
                </a:solidFill>
                <a:latin typeface="Helvetica" panose="020B0500000000000000" pitchFamily="34" charset="0"/>
              </a:rPr>
              <a:t>Panel: </a:t>
            </a:r>
            <a:r>
              <a:rPr lang="es-ES_tradnl" sz="1400" b="1" dirty="0">
                <a:solidFill>
                  <a:schemeClr val="bg1"/>
                </a:solidFill>
                <a:latin typeface="Helvetica" panose="020B0500000000000000" pitchFamily="34" charset="0"/>
              </a:rPr>
              <a:t>Experiencias de Ciudades Líderes en </a:t>
            </a:r>
            <a:r>
              <a:rPr lang="es-ES_tradnl" sz="1400" b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Latinoamérica</a:t>
            </a:r>
          </a:p>
          <a:p>
            <a:pPr algn="ctr"/>
            <a:endParaRPr lang="es-ES_tradnl" sz="1000" b="1" i="1" dirty="0" smtClean="0">
              <a:solidFill>
                <a:schemeClr val="bg1"/>
              </a:solidFill>
              <a:latin typeface="Helvetica" panose="020B0500000000000000" pitchFamily="34" charset="0"/>
            </a:endParaRPr>
          </a:p>
          <a:p>
            <a:pPr algn="ctr"/>
            <a:r>
              <a:rPr lang="es-ES_tradnl" sz="1400" b="1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Directores de Asociaciones Nacionales de Municipios </a:t>
            </a:r>
          </a:p>
          <a:p>
            <a:pPr algn="ctr"/>
            <a:r>
              <a:rPr lang="es-ES_tradnl" sz="1400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de Argentina, Colombia, Chile, y República Dominicana</a:t>
            </a:r>
          </a:p>
          <a:p>
            <a:pPr algn="ctr"/>
            <a:r>
              <a:rPr lang="es-ES_tradnl" sz="1400" b="1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Directores de Organismos Internacionales: </a:t>
            </a:r>
            <a:r>
              <a:rPr lang="es-ES_tradnl" sz="1400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UIM, Smart </a:t>
            </a:r>
            <a:r>
              <a:rPr lang="es-ES_tradnl" sz="1400" i="1" dirty="0" err="1" smtClean="0">
                <a:solidFill>
                  <a:schemeClr val="bg1"/>
                </a:solidFill>
                <a:latin typeface="Helvetica" panose="020B0500000000000000" pitchFamily="34" charset="0"/>
              </a:rPr>
              <a:t>Cities</a:t>
            </a:r>
            <a:endParaRPr lang="es-ES_tradnl" sz="1400" i="1" dirty="0" smtClean="0">
              <a:solidFill>
                <a:schemeClr val="bg1"/>
              </a:solidFill>
              <a:latin typeface="Helvetica" panose="020B0500000000000000" pitchFamily="34" charset="0"/>
            </a:endParaRPr>
          </a:p>
          <a:p>
            <a:pPr algn="ctr"/>
            <a:r>
              <a:rPr lang="es-ES_tradnl" sz="1400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 </a:t>
            </a:r>
            <a:r>
              <a:rPr lang="es-ES_tradnl" sz="1400" i="1" dirty="0" err="1" smtClean="0">
                <a:solidFill>
                  <a:schemeClr val="bg1"/>
                </a:solidFill>
                <a:latin typeface="Helvetica" panose="020B0500000000000000" pitchFamily="34" charset="0"/>
              </a:rPr>
              <a:t>World</a:t>
            </a:r>
            <a:r>
              <a:rPr lang="es-ES_tradnl" sz="1400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 </a:t>
            </a:r>
            <a:r>
              <a:rPr lang="es-ES_tradnl" sz="1400" i="1" dirty="0" err="1" smtClean="0">
                <a:solidFill>
                  <a:schemeClr val="bg1"/>
                </a:solidFill>
                <a:latin typeface="Helvetica" panose="020B0500000000000000" pitchFamily="34" charset="0"/>
              </a:rPr>
              <a:t>Congress</a:t>
            </a:r>
            <a:r>
              <a:rPr lang="es-ES_tradnl" sz="1400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, Universidad de Florida</a:t>
            </a:r>
          </a:p>
          <a:p>
            <a:pPr algn="ctr"/>
            <a:endParaRPr lang="es-ES_tradnl" sz="1400" i="1" dirty="0">
              <a:solidFill>
                <a:schemeClr val="bg1"/>
              </a:solidFill>
              <a:latin typeface="Helvetica" panose="020B0500000000000000" pitchFamily="34" charset="0"/>
            </a:endParaRPr>
          </a:p>
          <a:p>
            <a:pPr algn="ctr"/>
            <a:r>
              <a:rPr lang="es-ES_tradnl" sz="1400" b="1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Alianzas Municipalistas </a:t>
            </a:r>
          </a:p>
          <a:p>
            <a:pPr algn="ctr"/>
            <a:endParaRPr lang="es-ES_tradnl" sz="1000" i="1" dirty="0">
              <a:solidFill>
                <a:schemeClr val="bg1"/>
              </a:solidFill>
              <a:latin typeface="Helvetica" panose="020B0500000000000000" pitchFamily="34" charset="0"/>
            </a:endParaRPr>
          </a:p>
          <a:p>
            <a:pPr algn="ctr"/>
            <a:r>
              <a:rPr lang="es-ES_tradnl" sz="1400" b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Ceremonia de Clausura</a:t>
            </a:r>
            <a:endParaRPr lang="es-MX" sz="1400" b="1" dirty="0">
              <a:solidFill>
                <a:schemeClr val="bg1"/>
              </a:solidFill>
              <a:latin typeface="Helvetica" panose="020B0500000000000000" pitchFamily="34" charset="0"/>
            </a:endParaRPr>
          </a:p>
          <a:p>
            <a:pPr lvl="0" algn="ctr"/>
            <a:r>
              <a:rPr lang="es-ES_tradnl" sz="1400" i="1" dirty="0">
                <a:solidFill>
                  <a:schemeClr val="bg1"/>
                </a:solidFill>
                <a:latin typeface="Helvetica" panose="020B0500000000000000" pitchFamily="34" charset="0"/>
              </a:rPr>
              <a:t>Acuerdos y Conclusiones</a:t>
            </a:r>
            <a:endParaRPr lang="es-MX" sz="1400" i="1" dirty="0">
              <a:solidFill>
                <a:schemeClr val="bg1"/>
              </a:solidFill>
              <a:latin typeface="Helvetica" panose="020B0500000000000000" pitchFamily="34" charset="0"/>
            </a:endParaRPr>
          </a:p>
          <a:p>
            <a:pPr algn="ctr"/>
            <a:r>
              <a:rPr lang="es-ES_tradnl" sz="1400" i="1" dirty="0">
                <a:solidFill>
                  <a:schemeClr val="bg1"/>
                </a:solidFill>
                <a:latin typeface="Helvetica" panose="020B0500000000000000" pitchFamily="34" charset="0"/>
              </a:rPr>
              <a:t>Lectura de la Declaración Municipalista de </a:t>
            </a:r>
            <a:r>
              <a:rPr lang="es-ES_tradnl" sz="1400" i="1" dirty="0" smtClean="0">
                <a:solidFill>
                  <a:schemeClr val="bg1"/>
                </a:solidFill>
                <a:latin typeface="Helvetica" panose="020B0500000000000000" pitchFamily="34" charset="0"/>
              </a:rPr>
              <a:t>Chihuahua</a:t>
            </a:r>
          </a:p>
          <a:p>
            <a:pPr algn="ctr"/>
            <a:endParaRPr lang="es-ES_tradnl" sz="1400" i="1" dirty="0">
              <a:solidFill>
                <a:schemeClr val="bg1"/>
              </a:solidFill>
              <a:latin typeface="Helvetica" panose="020B0500000000000000" pitchFamily="34" charset="0"/>
            </a:endParaRPr>
          </a:p>
          <a:p>
            <a:pPr algn="ctr"/>
            <a:r>
              <a:rPr lang="es-ES_tradnl" sz="1400" b="1" dirty="0">
                <a:solidFill>
                  <a:schemeClr val="bg1"/>
                </a:solidFill>
                <a:latin typeface="Helvetica" panose="020B0500000000000000" pitchFamily="34" charset="0"/>
              </a:rPr>
              <a:t>Fin de Actividades de la Conferencia </a:t>
            </a:r>
            <a:endParaRPr lang="es-MX" sz="1400" b="1" dirty="0">
              <a:solidFill>
                <a:schemeClr val="bg1"/>
              </a:solidFill>
              <a:latin typeface="Helvetica" panose="020B0500000000000000" pitchFamily="34" charset="0"/>
            </a:endParaRPr>
          </a:p>
          <a:p>
            <a:pPr algn="ctr"/>
            <a:endParaRPr lang="es-ES_tradnl" sz="1400" i="1" dirty="0">
              <a:solidFill>
                <a:schemeClr val="bg1"/>
              </a:solidFill>
              <a:latin typeface="Helvetica" panose="020B0500000000000000" pitchFamily="34" charset="0"/>
            </a:endParaRPr>
          </a:p>
          <a:p>
            <a:pPr lvl="0" algn="ctr"/>
            <a:endParaRPr lang="es-MX" sz="1400" i="1" dirty="0">
              <a:solidFill>
                <a:schemeClr val="bg1"/>
              </a:solidFill>
              <a:latin typeface="Helvetica" panose="020B0500000000000000" pitchFamily="34" charset="0"/>
            </a:endParaRPr>
          </a:p>
        </p:txBody>
      </p:sp>
      <p:cxnSp>
        <p:nvCxnSpPr>
          <p:cNvPr id="6" name="Conector recto 5"/>
          <p:cNvCxnSpPr/>
          <p:nvPr/>
        </p:nvCxnSpPr>
        <p:spPr>
          <a:xfrm>
            <a:off x="1088020" y="2625453"/>
            <a:ext cx="7338350" cy="0"/>
          </a:xfrm>
          <a:prstGeom prst="line">
            <a:avLst/>
          </a:prstGeom>
          <a:ln>
            <a:solidFill>
              <a:srgbClr val="B9A98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6"/>
          <p:cNvCxnSpPr/>
          <p:nvPr/>
        </p:nvCxnSpPr>
        <p:spPr>
          <a:xfrm>
            <a:off x="1088020" y="3614096"/>
            <a:ext cx="7338350" cy="0"/>
          </a:xfrm>
          <a:prstGeom prst="line">
            <a:avLst/>
          </a:prstGeom>
          <a:ln>
            <a:solidFill>
              <a:srgbClr val="B9A98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>
            <a:off x="1088020" y="5048421"/>
            <a:ext cx="7338350" cy="0"/>
          </a:xfrm>
          <a:prstGeom prst="line">
            <a:avLst/>
          </a:prstGeom>
          <a:ln>
            <a:solidFill>
              <a:srgbClr val="B9A98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1088020" y="5490187"/>
            <a:ext cx="7338350" cy="0"/>
          </a:xfrm>
          <a:prstGeom prst="line">
            <a:avLst/>
          </a:prstGeom>
          <a:ln>
            <a:solidFill>
              <a:srgbClr val="B9A98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/>
          <p:cNvCxnSpPr/>
          <p:nvPr/>
        </p:nvCxnSpPr>
        <p:spPr>
          <a:xfrm>
            <a:off x="1088020" y="6279194"/>
            <a:ext cx="7338350" cy="0"/>
          </a:xfrm>
          <a:prstGeom prst="line">
            <a:avLst/>
          </a:prstGeom>
          <a:ln>
            <a:solidFill>
              <a:srgbClr val="B9A98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246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62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505997" y="606776"/>
            <a:ext cx="86380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s-ES_tradnl" sz="4000" baseline="30000" dirty="0" smtClean="0">
                <a:solidFill>
                  <a:schemeClr val="bg1"/>
                </a:solidFill>
                <a:latin typeface="Helvetica Light"/>
                <a:cs typeface="Helvetica Light"/>
              </a:rPr>
              <a:t>PROCESO</a:t>
            </a:r>
            <a:r>
              <a:rPr lang="es-ES_tradnl" sz="4000" dirty="0" smtClean="0">
                <a:solidFill>
                  <a:schemeClr val="bg1"/>
                </a:solidFill>
                <a:latin typeface="Helvetica Light"/>
                <a:cs typeface="Helvetica Light"/>
              </a:rPr>
              <a:t> </a:t>
            </a:r>
            <a:r>
              <a:rPr lang="es-ES_tradnl" sz="4000" baseline="30000" dirty="0">
                <a:solidFill>
                  <a:schemeClr val="bg1"/>
                </a:solidFill>
                <a:latin typeface="Helvetica Light"/>
                <a:cs typeface="Helvetica Light"/>
              </a:rPr>
              <a:t>DE INSCRIPCIÓN DE DELEGACIONES</a:t>
            </a:r>
            <a:endParaRPr lang="es-ES" sz="4000" baseline="30000" dirty="0">
              <a:solidFill>
                <a:schemeClr val="bg1"/>
              </a:solidFill>
              <a:latin typeface="Helvetica Light"/>
              <a:cs typeface="Helvetica Light"/>
            </a:endParaRPr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0" y="1628757"/>
            <a:ext cx="4525701" cy="12165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s-MX" sz="2200" b="1" baseline="30000" dirty="0" smtClean="0">
                <a:solidFill>
                  <a:schemeClr val="bg1"/>
                </a:solidFill>
                <a:latin typeface="Helvetica Light"/>
                <a:cs typeface="Helvetica"/>
              </a:rPr>
              <a:t>Ingresa a la página</a:t>
            </a:r>
            <a:r>
              <a:rPr lang="es-MX" sz="2200" b="1" dirty="0" smtClean="0">
                <a:solidFill>
                  <a:schemeClr val="bg1"/>
                </a:solidFill>
                <a:latin typeface="Helvetica Light"/>
                <a:cs typeface="Helvetica"/>
              </a:rPr>
              <a:t> </a:t>
            </a:r>
            <a:r>
              <a:rPr lang="es-MX" sz="2200" b="1" baseline="30000" dirty="0" smtClean="0">
                <a:solidFill>
                  <a:schemeClr val="bg1"/>
                </a:solidFill>
                <a:latin typeface="Helvetica Light"/>
                <a:cs typeface="Helvetica"/>
              </a:rPr>
              <a:t>www.conferenciademunicipios.mx</a:t>
            </a:r>
          </a:p>
          <a:p>
            <a:pPr>
              <a:spcBef>
                <a:spcPts val="0"/>
              </a:spcBef>
            </a:pPr>
            <a:r>
              <a:rPr lang="es-MX" sz="2000" baseline="30000" dirty="0" smtClean="0">
                <a:solidFill>
                  <a:schemeClr val="bg1"/>
                </a:solidFill>
                <a:latin typeface="Helvetica Light"/>
                <a:cs typeface="Helvetica"/>
              </a:rPr>
              <a:t>(da </a:t>
            </a:r>
            <a:r>
              <a:rPr lang="es-MX" sz="2000" baseline="30000" dirty="0" err="1" smtClean="0">
                <a:solidFill>
                  <a:schemeClr val="bg1"/>
                </a:solidFill>
                <a:latin typeface="Helvetica Light"/>
                <a:cs typeface="Helvetica"/>
              </a:rPr>
              <a:t>click</a:t>
            </a:r>
            <a:r>
              <a:rPr lang="es-MX" sz="2000" baseline="30000" dirty="0" smtClean="0">
                <a:solidFill>
                  <a:schemeClr val="bg1"/>
                </a:solidFill>
                <a:latin typeface="Helvetica Light"/>
                <a:cs typeface="Helvetica"/>
              </a:rPr>
              <a:t> en el botón de registro y selecciona</a:t>
            </a:r>
          </a:p>
          <a:p>
            <a:pPr>
              <a:spcBef>
                <a:spcPts val="0"/>
              </a:spcBef>
            </a:pPr>
            <a:r>
              <a:rPr lang="es-MX" sz="2000" baseline="30000" dirty="0" smtClean="0">
                <a:solidFill>
                  <a:schemeClr val="bg1"/>
                </a:solidFill>
                <a:latin typeface="Helvetica Light"/>
                <a:cs typeface="Helvetica"/>
              </a:rPr>
              <a:t> la opción "Registro Grupal“) </a:t>
            </a:r>
            <a:endParaRPr lang="es-MX" sz="2000" baseline="30000" dirty="0">
              <a:solidFill>
                <a:schemeClr val="bg1"/>
              </a:solidFill>
              <a:latin typeface="Helvetica Light"/>
              <a:cs typeface="Helvetica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1732914" y="1377518"/>
            <a:ext cx="1383043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s-ES" sz="5400" b="1" baseline="30000" dirty="0" smtClean="0">
                <a:solidFill>
                  <a:schemeClr val="bg1">
                    <a:lumMod val="65000"/>
                  </a:schemeClr>
                </a:solidFill>
                <a:latin typeface="Helvetica Light"/>
                <a:cs typeface="Helvetica Light"/>
              </a:rPr>
              <a:t>- 1 -</a:t>
            </a:r>
            <a:endParaRPr lang="es-ES" sz="5400" b="1" baseline="30000" dirty="0">
              <a:solidFill>
                <a:schemeClr val="bg1">
                  <a:lumMod val="65000"/>
                </a:schemeClr>
              </a:solidFill>
              <a:latin typeface="Helvetica Light"/>
              <a:cs typeface="Helvetica Light"/>
            </a:endParaRPr>
          </a:p>
        </p:txBody>
      </p:sp>
      <p:sp>
        <p:nvSpPr>
          <p:cNvPr id="17" name="Marcador de contenido 2"/>
          <p:cNvSpPr txBox="1">
            <a:spLocks/>
          </p:cNvSpPr>
          <p:nvPr/>
        </p:nvSpPr>
        <p:spPr>
          <a:xfrm>
            <a:off x="4824998" y="1919508"/>
            <a:ext cx="3913888" cy="562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lnSpc>
                <a:spcPct val="90000"/>
              </a:lnSpc>
              <a:buNone/>
            </a:pPr>
            <a:r>
              <a:rPr lang="es-MX" sz="2200" b="1" baseline="30000" dirty="0">
                <a:solidFill>
                  <a:schemeClr val="bg1"/>
                </a:solidFill>
                <a:latin typeface="Helvetica Light"/>
                <a:cs typeface="Helvetica"/>
              </a:rPr>
              <a:t>Completa la información de todos los integrantes de tu delegación</a:t>
            </a:r>
          </a:p>
          <a:p>
            <a:pPr marL="0" indent="0" algn="ctr">
              <a:buFont typeface="Arial"/>
              <a:buNone/>
            </a:pPr>
            <a:endParaRPr lang="es-MX" sz="1600" b="1" dirty="0" smtClean="0">
              <a:solidFill>
                <a:schemeClr val="bg1"/>
              </a:solidFill>
              <a:latin typeface="Helvetica"/>
              <a:cs typeface="Helvetica"/>
            </a:endParaRPr>
          </a:p>
          <a:p>
            <a:pPr algn="ctr"/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21" name="Marcador de contenido 2"/>
          <p:cNvSpPr txBox="1">
            <a:spLocks/>
          </p:cNvSpPr>
          <p:nvPr/>
        </p:nvSpPr>
        <p:spPr>
          <a:xfrm>
            <a:off x="0" y="3464490"/>
            <a:ext cx="4525700" cy="101294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90000"/>
              </a:lnSpc>
              <a:buNone/>
            </a:pPr>
            <a:r>
              <a:rPr lang="es-MX" sz="2200" b="1" baseline="30000" dirty="0">
                <a:solidFill>
                  <a:schemeClr val="bg1"/>
                </a:solidFill>
                <a:latin typeface="Helvetica Light"/>
                <a:cs typeface="Helvetica"/>
              </a:rPr>
              <a:t>Genera tu clave de acceso </a:t>
            </a:r>
            <a:r>
              <a:rPr lang="es-MX" sz="2200" b="1" baseline="30000" dirty="0" smtClean="0">
                <a:solidFill>
                  <a:schemeClr val="bg1"/>
                </a:solidFill>
                <a:latin typeface="Helvetica Light"/>
                <a:cs typeface="Helvetica"/>
              </a:rPr>
              <a:t>al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es-MX" sz="2200" b="1" baseline="30000" dirty="0" smtClean="0">
                <a:solidFill>
                  <a:schemeClr val="bg1"/>
                </a:solidFill>
                <a:latin typeface="Helvetica Light"/>
                <a:cs typeface="Helvetica"/>
              </a:rPr>
              <a:t> </a:t>
            </a:r>
            <a:r>
              <a:rPr lang="es-MX" sz="2200" b="1" baseline="30000" dirty="0">
                <a:solidFill>
                  <a:schemeClr val="bg1"/>
                </a:solidFill>
                <a:latin typeface="Helvetica Light"/>
                <a:cs typeface="Helvetica"/>
              </a:rPr>
              <a:t>sistema de inscripción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es-MX" sz="2200" i="1" baseline="30000" dirty="0" smtClean="0">
                <a:solidFill>
                  <a:schemeClr val="bg1"/>
                </a:solidFill>
                <a:latin typeface="Helvetica Light"/>
                <a:cs typeface="Helvetica"/>
              </a:rPr>
              <a:t>(con ella podrás modificar tus datos y</a:t>
            </a:r>
            <a:br>
              <a:rPr lang="es-MX" sz="2200" i="1" baseline="30000" dirty="0" smtClean="0">
                <a:solidFill>
                  <a:schemeClr val="bg1"/>
                </a:solidFill>
                <a:latin typeface="Helvetica Light"/>
                <a:cs typeface="Helvetica"/>
              </a:rPr>
            </a:br>
            <a:r>
              <a:rPr lang="es-MX" sz="2200" i="1" baseline="30000" dirty="0" smtClean="0">
                <a:solidFill>
                  <a:schemeClr val="bg1"/>
                </a:solidFill>
                <a:latin typeface="Helvetica Light"/>
                <a:cs typeface="Helvetica"/>
              </a:rPr>
              <a:t> verificar el estatus de tu registro)</a:t>
            </a:r>
            <a:endParaRPr lang="es-MX" sz="2200" b="1" dirty="0" smtClean="0">
              <a:solidFill>
                <a:schemeClr val="bg1"/>
              </a:solidFill>
              <a:latin typeface="Helvetica Light"/>
              <a:cs typeface="Helvetica"/>
            </a:endParaRPr>
          </a:p>
          <a:p>
            <a:pPr algn="ctr"/>
            <a:endParaRPr lang="es-ES" sz="2200" dirty="0">
              <a:solidFill>
                <a:schemeClr val="bg1"/>
              </a:solidFill>
              <a:latin typeface="Helvetica Light"/>
            </a:endParaRPr>
          </a:p>
        </p:txBody>
      </p:sp>
      <p:sp>
        <p:nvSpPr>
          <p:cNvPr id="23" name="Marcador de contenido 2"/>
          <p:cNvSpPr txBox="1">
            <a:spLocks/>
          </p:cNvSpPr>
          <p:nvPr/>
        </p:nvSpPr>
        <p:spPr>
          <a:xfrm>
            <a:off x="4877081" y="3418355"/>
            <a:ext cx="4062713" cy="7226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buNone/>
            </a:pPr>
            <a:r>
              <a:rPr lang="es-MX" sz="2200" b="1" baseline="30000" dirty="0">
                <a:solidFill>
                  <a:schemeClr val="bg1"/>
                </a:solidFill>
                <a:latin typeface="Helvetica Light"/>
                <a:cs typeface="Helvetica"/>
              </a:rPr>
              <a:t>Realiza el pago total de la cuota de recuperación de tu delegación </a:t>
            </a:r>
            <a:r>
              <a:rPr lang="es-MX" sz="2200" baseline="30000" dirty="0">
                <a:solidFill>
                  <a:schemeClr val="bg1"/>
                </a:solidFill>
                <a:latin typeface="Helvetica Light"/>
                <a:cs typeface="Helvetica"/>
              </a:rPr>
              <a:t>por depósito o transferencia electrónica</a:t>
            </a:r>
          </a:p>
          <a:p>
            <a:pPr marL="0" indent="0" algn="ctr">
              <a:buFont typeface="Arial"/>
              <a:buNone/>
            </a:pPr>
            <a:endParaRPr lang="es-MX" sz="2200" baseline="30000" dirty="0">
              <a:solidFill>
                <a:schemeClr val="bg1"/>
              </a:solidFill>
              <a:latin typeface="Helvetica Light"/>
              <a:cs typeface="Helvetica"/>
            </a:endParaRPr>
          </a:p>
          <a:p>
            <a:endParaRPr lang="es-ES" sz="2200" b="1" baseline="30000" dirty="0">
              <a:solidFill>
                <a:schemeClr val="bg1"/>
              </a:solidFill>
              <a:latin typeface="Helvetica Light"/>
              <a:cs typeface="Helvetica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6128793" y="2974900"/>
            <a:ext cx="12255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b="1" baseline="30000" dirty="0" smtClean="0">
                <a:solidFill>
                  <a:schemeClr val="bg1">
                    <a:lumMod val="65000"/>
                  </a:schemeClr>
                </a:solidFill>
                <a:latin typeface="Helvetica Light"/>
                <a:cs typeface="Helvetica Light"/>
              </a:rPr>
              <a:t>- 4 -</a:t>
            </a:r>
            <a:endParaRPr lang="es-ES" sz="5400" b="1" baseline="30000" dirty="0">
              <a:solidFill>
                <a:schemeClr val="bg1">
                  <a:lumMod val="65000"/>
                </a:schemeClr>
              </a:solidFill>
              <a:latin typeface="Helvetica Light"/>
              <a:cs typeface="Helvetica Light"/>
            </a:endParaRPr>
          </a:p>
        </p:txBody>
      </p:sp>
      <p:sp>
        <p:nvSpPr>
          <p:cNvPr id="25" name="Marcador de contenido 2"/>
          <p:cNvSpPr txBox="1">
            <a:spLocks/>
          </p:cNvSpPr>
          <p:nvPr/>
        </p:nvSpPr>
        <p:spPr>
          <a:xfrm>
            <a:off x="-26504" y="5032625"/>
            <a:ext cx="9170503" cy="10289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buNone/>
            </a:pPr>
            <a:r>
              <a:rPr lang="es-MX" sz="2200" b="1" baseline="30000" dirty="0">
                <a:solidFill>
                  <a:schemeClr val="bg1"/>
                </a:solidFill>
                <a:latin typeface="Helvetica Light"/>
                <a:cs typeface="Helvetica"/>
              </a:rPr>
              <a:t>Recibe tu clave de confirmación</a:t>
            </a:r>
          </a:p>
          <a:p>
            <a:pPr marL="0" indent="0" algn="ctr">
              <a:buNone/>
            </a:pPr>
            <a:r>
              <a:rPr lang="es-MX" sz="2000" baseline="30000" dirty="0">
                <a:solidFill>
                  <a:schemeClr val="bg1"/>
                </a:solidFill>
                <a:latin typeface="Helvetica Light"/>
                <a:cs typeface="Helvetica"/>
              </a:rPr>
              <a:t>(la cual debes presentar en el evento para ingresar; sin ella no se dará acceso a ningún asistente)</a:t>
            </a:r>
          </a:p>
          <a:p>
            <a:pPr marL="0" indent="0" algn="ctr">
              <a:buFont typeface="Arial"/>
              <a:buNone/>
            </a:pPr>
            <a:endParaRPr lang="es-MX" sz="1600" b="1" dirty="0" smtClean="0">
              <a:solidFill>
                <a:schemeClr val="bg1"/>
              </a:solidFill>
              <a:latin typeface="Helvetica Light"/>
              <a:cs typeface="Helvetica"/>
            </a:endParaRPr>
          </a:p>
          <a:p>
            <a:pPr algn="ctr"/>
            <a:endParaRPr lang="es-ES" dirty="0">
              <a:solidFill>
                <a:schemeClr val="bg1"/>
              </a:solidFill>
              <a:latin typeface="Helvetica Light"/>
            </a:endParaRPr>
          </a:p>
        </p:txBody>
      </p:sp>
      <p:sp>
        <p:nvSpPr>
          <p:cNvPr id="27" name="Rectángulo 26"/>
          <p:cNvSpPr/>
          <p:nvPr/>
        </p:nvSpPr>
        <p:spPr>
          <a:xfrm>
            <a:off x="295961" y="5737382"/>
            <a:ext cx="8616600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dirty="0">
                <a:solidFill>
                  <a:schemeClr val="bg1">
                    <a:lumMod val="65000"/>
                  </a:schemeClr>
                </a:solidFill>
              </a:rPr>
              <a:t>Tu Inscripción Incluye:</a:t>
            </a:r>
          </a:p>
          <a:p>
            <a:r>
              <a:rPr lang="es-MX" sz="1400" dirty="0">
                <a:solidFill>
                  <a:schemeClr val="bg1"/>
                </a:solidFill>
              </a:rPr>
              <a:t>• Todas las actividades del programa temático • Paquete con materiales de trabajo • Actividades previas • Ingreso a Expo Ciudades • Certificado de participación • Una comida y una cena de gala • Transportación local hotel-evento • Servicios de café permanente • Acceso a tarifas especiales de transportación y hospedaje • Eventos sociales •</a:t>
            </a:r>
          </a:p>
        </p:txBody>
      </p:sp>
      <p:sp>
        <p:nvSpPr>
          <p:cNvPr id="29" name="CuadroTexto 28"/>
          <p:cNvSpPr txBox="1"/>
          <p:nvPr/>
        </p:nvSpPr>
        <p:spPr>
          <a:xfrm>
            <a:off x="1493534" y="3074125"/>
            <a:ext cx="1383043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ES" sz="5400" b="1" baseline="30000" dirty="0" smtClean="0">
                <a:solidFill>
                  <a:schemeClr val="bg1">
                    <a:lumMod val="65000"/>
                  </a:schemeClr>
                </a:solidFill>
                <a:latin typeface="Helvetica Light"/>
                <a:cs typeface="Helvetica Light"/>
              </a:rPr>
              <a:t>- 3 -</a:t>
            </a:r>
            <a:endParaRPr lang="es-ES" sz="5400" b="1" baseline="30000" dirty="0">
              <a:solidFill>
                <a:schemeClr val="bg1">
                  <a:lumMod val="65000"/>
                </a:schemeClr>
              </a:solidFill>
              <a:latin typeface="Helvetica Light"/>
              <a:cs typeface="Helvetica Light"/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6070466" y="1385234"/>
            <a:ext cx="1383043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s-ES" sz="5400" b="1" baseline="30000" dirty="0" smtClean="0">
                <a:solidFill>
                  <a:schemeClr val="bg1">
                    <a:lumMod val="65000"/>
                  </a:schemeClr>
                </a:solidFill>
                <a:latin typeface="Helvetica Light"/>
                <a:cs typeface="Helvetica Light"/>
              </a:rPr>
              <a:t> - 2 - </a:t>
            </a:r>
            <a:endParaRPr lang="es-ES" sz="4800" b="1" baseline="30000" dirty="0">
              <a:solidFill>
                <a:schemeClr val="bg1">
                  <a:lumMod val="65000"/>
                </a:schemeClr>
              </a:solidFill>
              <a:latin typeface="Helvetica Light"/>
              <a:cs typeface="Helvetica Light"/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0" y="4591038"/>
            <a:ext cx="9143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b="1" baseline="30000" dirty="0" smtClean="0">
                <a:solidFill>
                  <a:schemeClr val="bg1">
                    <a:lumMod val="65000"/>
                  </a:schemeClr>
                </a:solidFill>
                <a:latin typeface="Helvetica Light"/>
                <a:cs typeface="Helvetica Light"/>
              </a:rPr>
              <a:t>- 5 -</a:t>
            </a:r>
            <a:endParaRPr lang="es-ES" sz="5400" b="1" baseline="30000" dirty="0">
              <a:solidFill>
                <a:schemeClr val="bg1">
                  <a:lumMod val="65000"/>
                </a:schemeClr>
              </a:solidFill>
              <a:latin typeface="Helvetica Light"/>
              <a:cs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331009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46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517572" y="420142"/>
            <a:ext cx="8195251" cy="796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s-ES_tradnl" sz="2800" dirty="0" smtClean="0">
                <a:solidFill>
                  <a:schemeClr val="bg1"/>
                </a:solidFill>
                <a:latin typeface="Helvetica Light"/>
                <a:cs typeface="Helvetica Light"/>
              </a:rPr>
              <a:t>ACOMPAÑAMIENTO DE ORGANISMOS MUNICIPALISTAS EN LA CAM 2015</a:t>
            </a:r>
            <a:endParaRPr lang="es-ES" sz="2800" dirty="0">
              <a:solidFill>
                <a:schemeClr val="bg1"/>
              </a:solidFill>
              <a:latin typeface="Helvetica Light"/>
              <a:cs typeface="Helvetica Light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638556" y="1526175"/>
            <a:ext cx="326644" cy="328135"/>
          </a:xfrm>
          <a:prstGeom prst="rect">
            <a:avLst/>
          </a:prstGeom>
          <a:noFill/>
          <a:ln w="9525" cmpd="sng">
            <a:solidFill>
              <a:srgbClr val="86754D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bg1"/>
                </a:solidFill>
                <a:latin typeface="Helvetica Light"/>
                <a:cs typeface="Helvetica Light"/>
              </a:rPr>
              <a:t>1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1077382" y="1422745"/>
            <a:ext cx="74991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 smtClean="0">
                <a:solidFill>
                  <a:schemeClr val="bg1"/>
                </a:solidFill>
                <a:latin typeface="Helvetica Light"/>
                <a:cs typeface="Helvetica Light"/>
              </a:rPr>
              <a:t>Apoyo para integrar </a:t>
            </a:r>
            <a:r>
              <a:rPr lang="es-MX" sz="1600" b="1" dirty="0">
                <a:solidFill>
                  <a:schemeClr val="bg1"/>
                </a:solidFill>
                <a:latin typeface="Helvetica Light"/>
                <a:cs typeface="Helvetica Light"/>
              </a:rPr>
              <a:t>una delegación </a:t>
            </a:r>
            <a:r>
              <a:rPr lang="es-MX" sz="1600" b="1" dirty="0" smtClean="0">
                <a:solidFill>
                  <a:schemeClr val="bg1"/>
                </a:solidFill>
                <a:latin typeface="Helvetica Light"/>
                <a:cs typeface="Helvetica Light"/>
              </a:rPr>
              <a:t>estatal </a:t>
            </a:r>
            <a:r>
              <a:rPr lang="es-MX" sz="1600" dirty="0" smtClean="0">
                <a:solidFill>
                  <a:schemeClr val="bg1"/>
                </a:solidFill>
                <a:latin typeface="Helvetica Light"/>
                <a:cs typeface="Helvetica Light"/>
              </a:rPr>
              <a:t>de </a:t>
            </a:r>
            <a:r>
              <a:rPr lang="es-MX" sz="1600" dirty="0">
                <a:solidFill>
                  <a:schemeClr val="bg1"/>
                </a:solidFill>
                <a:latin typeface="Helvetica Light"/>
                <a:cs typeface="Helvetica Light"/>
              </a:rPr>
              <a:t>alcaldes, ediles y funcionarios municipales de su </a:t>
            </a:r>
            <a:r>
              <a:rPr lang="es-MX" sz="1600" dirty="0" smtClean="0">
                <a:solidFill>
                  <a:schemeClr val="bg1"/>
                </a:solidFill>
                <a:latin typeface="Helvetica Light"/>
                <a:cs typeface="Helvetica Light"/>
              </a:rPr>
              <a:t>Estado.</a:t>
            </a:r>
            <a:endParaRPr lang="es-ES_tradnl" sz="1600" dirty="0">
              <a:solidFill>
                <a:schemeClr val="bg1"/>
              </a:solidFill>
              <a:latin typeface="Helvetica Light"/>
              <a:cs typeface="Helvetica Light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650131" y="3173668"/>
            <a:ext cx="326644" cy="328135"/>
          </a:xfrm>
          <a:prstGeom prst="rect">
            <a:avLst/>
          </a:prstGeom>
          <a:noFill/>
          <a:ln w="9525" cmpd="sng">
            <a:solidFill>
              <a:srgbClr val="86754D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bg1"/>
                </a:solidFill>
                <a:latin typeface="Helvetica Light"/>
                <a:cs typeface="Helvetica Light"/>
              </a:rPr>
              <a:t>3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1100290" y="3104245"/>
            <a:ext cx="76125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>
                <a:solidFill>
                  <a:schemeClr val="bg1"/>
                </a:solidFill>
                <a:latin typeface="Helvetica Light"/>
                <a:cs typeface="Helvetica Light"/>
              </a:rPr>
              <a:t>Apoyar </a:t>
            </a:r>
            <a:r>
              <a:rPr lang="es-MX" sz="1600" b="1" dirty="0" smtClean="0">
                <a:solidFill>
                  <a:schemeClr val="bg1"/>
                </a:solidFill>
                <a:latin typeface="Helvetica Light"/>
                <a:cs typeface="Helvetica Light"/>
              </a:rPr>
              <a:t>la </a:t>
            </a:r>
            <a:r>
              <a:rPr lang="es-MX" sz="1600" b="1" dirty="0">
                <a:solidFill>
                  <a:schemeClr val="bg1"/>
                </a:solidFill>
                <a:latin typeface="Helvetica Light"/>
                <a:cs typeface="Helvetica Light"/>
              </a:rPr>
              <a:t>divulgación del evento con la remisión de una carta </a:t>
            </a:r>
            <a:r>
              <a:rPr lang="es-MX" sz="1600" dirty="0">
                <a:solidFill>
                  <a:schemeClr val="bg1"/>
                </a:solidFill>
                <a:latin typeface="Helvetica Light"/>
                <a:cs typeface="Helvetica Light"/>
              </a:rPr>
              <a:t>suscrita por </a:t>
            </a:r>
            <a:r>
              <a:rPr lang="es-MX" sz="1600" dirty="0" smtClean="0">
                <a:solidFill>
                  <a:schemeClr val="bg1"/>
                </a:solidFill>
                <a:latin typeface="Helvetica Light"/>
                <a:cs typeface="Helvetica Light"/>
              </a:rPr>
              <a:t>Usted </a:t>
            </a:r>
            <a:r>
              <a:rPr lang="es-MX" sz="1600" dirty="0">
                <a:solidFill>
                  <a:schemeClr val="bg1"/>
                </a:solidFill>
                <a:latin typeface="Helvetica Light"/>
                <a:cs typeface="Helvetica Light"/>
              </a:rPr>
              <a:t>a toda la estructura </a:t>
            </a:r>
            <a:r>
              <a:rPr lang="es-MX" sz="1600" dirty="0" smtClean="0">
                <a:solidFill>
                  <a:schemeClr val="bg1"/>
                </a:solidFill>
                <a:latin typeface="Helvetica Light"/>
                <a:cs typeface="Helvetica Light"/>
              </a:rPr>
              <a:t>municipal</a:t>
            </a:r>
            <a:r>
              <a:rPr lang="es-MX" sz="1600" dirty="0">
                <a:solidFill>
                  <a:schemeClr val="bg1"/>
                </a:solidFill>
                <a:latin typeface="Helvetica Light"/>
                <a:cs typeface="Helvetica Light"/>
              </a:rPr>
              <a:t>.</a:t>
            </a:r>
            <a:endParaRPr lang="es-ES_tradnl" sz="1600" dirty="0" smtClean="0">
              <a:solidFill>
                <a:schemeClr val="bg1"/>
              </a:solidFill>
              <a:latin typeface="Helvetica Light"/>
              <a:cs typeface="Helvetica Light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77381" y="2284227"/>
            <a:ext cx="76238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>
                <a:solidFill>
                  <a:schemeClr val="bg1"/>
                </a:solidFill>
                <a:latin typeface="Helvetica Light"/>
                <a:cs typeface="Helvetica Light"/>
              </a:rPr>
              <a:t>Designar un enlace </a:t>
            </a:r>
            <a:r>
              <a:rPr lang="es-MX" sz="1600" b="1" dirty="0" smtClean="0">
                <a:solidFill>
                  <a:schemeClr val="bg1"/>
                </a:solidFill>
                <a:latin typeface="Helvetica Light"/>
                <a:cs typeface="Helvetica Light"/>
              </a:rPr>
              <a:t>de cada Organismo Estatal </a:t>
            </a:r>
            <a:r>
              <a:rPr lang="es-MX" sz="1600" dirty="0" smtClean="0">
                <a:solidFill>
                  <a:schemeClr val="bg1"/>
                </a:solidFill>
                <a:latin typeface="Helvetica Light"/>
                <a:cs typeface="Helvetica Light"/>
              </a:rPr>
              <a:t>para </a:t>
            </a:r>
            <a:r>
              <a:rPr lang="es-MX" sz="1600" dirty="0">
                <a:solidFill>
                  <a:schemeClr val="bg1"/>
                </a:solidFill>
                <a:latin typeface="Helvetica Light"/>
                <a:cs typeface="Helvetica Light"/>
              </a:rPr>
              <a:t>que </a:t>
            </a:r>
            <a:r>
              <a:rPr lang="es-MX" sz="1600" dirty="0" smtClean="0">
                <a:solidFill>
                  <a:schemeClr val="bg1"/>
                </a:solidFill>
                <a:latin typeface="Helvetica Light"/>
                <a:cs typeface="Helvetica Light"/>
              </a:rPr>
              <a:t>trabajemos </a:t>
            </a:r>
            <a:r>
              <a:rPr lang="es-MX" sz="1600" dirty="0">
                <a:solidFill>
                  <a:schemeClr val="bg1"/>
                </a:solidFill>
                <a:latin typeface="Helvetica Light"/>
                <a:cs typeface="Helvetica Light"/>
              </a:rPr>
              <a:t>para </a:t>
            </a:r>
            <a:r>
              <a:rPr lang="es-MX" sz="1600" dirty="0" smtClean="0">
                <a:solidFill>
                  <a:schemeClr val="bg1"/>
                </a:solidFill>
                <a:latin typeface="Helvetica Light"/>
                <a:cs typeface="Helvetica Light"/>
              </a:rPr>
              <a:t>ofrecer facilidades </a:t>
            </a:r>
            <a:r>
              <a:rPr lang="es-MX" sz="1600" dirty="0">
                <a:solidFill>
                  <a:schemeClr val="bg1"/>
                </a:solidFill>
                <a:latin typeface="Helvetica Light"/>
                <a:cs typeface="Helvetica Light"/>
              </a:rPr>
              <a:t>logísticas durante la estadía de su delegación en </a:t>
            </a:r>
            <a:r>
              <a:rPr lang="es-MX" sz="1600" dirty="0" smtClean="0">
                <a:solidFill>
                  <a:schemeClr val="bg1"/>
                </a:solidFill>
                <a:latin typeface="Helvetica Light"/>
                <a:cs typeface="Helvetica Light"/>
              </a:rPr>
              <a:t>Chihuahua.</a:t>
            </a:r>
            <a:endParaRPr lang="es-ES_tradnl" sz="1600" dirty="0">
              <a:solidFill>
                <a:schemeClr val="bg1"/>
              </a:solidFill>
              <a:latin typeface="Helvetica Light"/>
              <a:cs typeface="Helvetica Light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1053909" y="4618838"/>
            <a:ext cx="7522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>
                <a:solidFill>
                  <a:schemeClr val="bg1"/>
                </a:solidFill>
                <a:latin typeface="Helvetica Light"/>
                <a:cs typeface="Helvetica Light"/>
              </a:rPr>
              <a:t>Presentar en el marco del evento un stand </a:t>
            </a:r>
            <a:r>
              <a:rPr lang="es-MX" sz="1600" dirty="0">
                <a:solidFill>
                  <a:schemeClr val="bg1"/>
                </a:solidFill>
                <a:latin typeface="Helvetica Light"/>
                <a:cs typeface="Helvetica Light"/>
              </a:rPr>
              <a:t>donde se expongan estrategias, </a:t>
            </a:r>
            <a:r>
              <a:rPr lang="es-MX" sz="1600" dirty="0" smtClean="0">
                <a:solidFill>
                  <a:schemeClr val="bg1"/>
                </a:solidFill>
                <a:latin typeface="Helvetica Light"/>
                <a:cs typeface="Helvetica Light"/>
              </a:rPr>
              <a:t>programas </a:t>
            </a:r>
            <a:r>
              <a:rPr lang="es-MX" sz="1600" dirty="0">
                <a:solidFill>
                  <a:schemeClr val="bg1"/>
                </a:solidFill>
                <a:latin typeface="Helvetica Light"/>
                <a:cs typeface="Helvetica Light"/>
              </a:rPr>
              <a:t>y experiencias </a:t>
            </a:r>
            <a:r>
              <a:rPr lang="es-MX" sz="1600" dirty="0" smtClean="0">
                <a:solidFill>
                  <a:schemeClr val="bg1"/>
                </a:solidFill>
                <a:latin typeface="Helvetica Light"/>
                <a:cs typeface="Helvetica Light"/>
              </a:rPr>
              <a:t>exitosas municipalistas de la Entidad.</a:t>
            </a:r>
            <a:endParaRPr lang="es-ES_tradnl" sz="1600" dirty="0">
              <a:solidFill>
                <a:schemeClr val="bg1"/>
              </a:solidFill>
              <a:latin typeface="Helvetica Light"/>
              <a:cs typeface="Helvetica Light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638556" y="2346199"/>
            <a:ext cx="326644" cy="328135"/>
          </a:xfrm>
          <a:prstGeom prst="rect">
            <a:avLst/>
          </a:prstGeom>
          <a:noFill/>
          <a:ln w="9525" cmpd="sng">
            <a:solidFill>
              <a:srgbClr val="86754D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bg1"/>
                </a:solidFill>
                <a:latin typeface="Helvetica Light"/>
                <a:cs typeface="Helvetica Light"/>
              </a:rPr>
              <a:t>2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638556" y="3882117"/>
            <a:ext cx="326644" cy="328135"/>
          </a:xfrm>
          <a:prstGeom prst="rect">
            <a:avLst/>
          </a:prstGeom>
          <a:noFill/>
          <a:ln w="9525" cmpd="sng">
            <a:solidFill>
              <a:srgbClr val="86754D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bg1"/>
                </a:solidFill>
                <a:latin typeface="Helvetica Light"/>
                <a:cs typeface="Helvetica Light"/>
              </a:rPr>
              <a:t>4</a:t>
            </a:r>
            <a:endParaRPr lang="es-ES" sz="1400" dirty="0">
              <a:solidFill>
                <a:schemeClr val="bg1"/>
              </a:solidFill>
              <a:latin typeface="Helvetica Light"/>
              <a:cs typeface="Helvetica Light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1077381" y="3832826"/>
            <a:ext cx="76125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 smtClean="0">
                <a:solidFill>
                  <a:schemeClr val="bg1"/>
                </a:solidFill>
                <a:latin typeface="Helvetica Light"/>
                <a:cs typeface="Helvetica Light"/>
              </a:rPr>
              <a:t>Publicitar la Conferencia en las páginas Web de sus Gobiernos estatales y municipales</a:t>
            </a:r>
            <a:r>
              <a:rPr lang="es-MX" sz="1600" dirty="0" smtClean="0">
                <a:solidFill>
                  <a:schemeClr val="bg1"/>
                </a:solidFill>
                <a:latin typeface="Helvetica Light"/>
                <a:cs typeface="Helvetica Light"/>
              </a:rPr>
              <a:t>, </a:t>
            </a:r>
            <a:r>
              <a:rPr lang="es-MX" sz="1600" dirty="0">
                <a:solidFill>
                  <a:schemeClr val="bg1"/>
                </a:solidFill>
                <a:latin typeface="Helvetica Light"/>
                <a:cs typeface="Helvetica Light"/>
              </a:rPr>
              <a:t>y en los </a:t>
            </a:r>
            <a:r>
              <a:rPr lang="es-MX" sz="1600" dirty="0" smtClean="0">
                <a:solidFill>
                  <a:schemeClr val="bg1"/>
                </a:solidFill>
                <a:latin typeface="Helvetica Light"/>
                <a:cs typeface="Helvetica Light"/>
              </a:rPr>
              <a:t>eventos que realicen </a:t>
            </a:r>
            <a:r>
              <a:rPr lang="es-MX" sz="1600" dirty="0">
                <a:solidFill>
                  <a:schemeClr val="bg1"/>
                </a:solidFill>
                <a:latin typeface="Helvetica Light"/>
                <a:cs typeface="Helvetica Light"/>
              </a:rPr>
              <a:t>en las próximas </a:t>
            </a:r>
            <a:r>
              <a:rPr lang="es-MX" sz="1600" dirty="0" smtClean="0">
                <a:solidFill>
                  <a:schemeClr val="bg1"/>
                </a:solidFill>
                <a:latin typeface="Helvetica Light"/>
                <a:cs typeface="Helvetica Light"/>
              </a:rPr>
              <a:t>semanas</a:t>
            </a:r>
            <a:r>
              <a:rPr lang="es-MX" sz="1600" dirty="0">
                <a:solidFill>
                  <a:schemeClr val="bg1"/>
                </a:solidFill>
                <a:latin typeface="Helvetica Light"/>
                <a:cs typeface="Helvetica Light"/>
              </a:rPr>
              <a:t>.</a:t>
            </a:r>
            <a:endParaRPr lang="es-ES_tradnl" sz="1600" dirty="0" smtClean="0">
              <a:solidFill>
                <a:schemeClr val="bg1"/>
              </a:solidFill>
              <a:latin typeface="Helvetica Light"/>
              <a:cs typeface="Helvetica Light"/>
            </a:endParaRPr>
          </a:p>
        </p:txBody>
      </p:sp>
      <p:sp>
        <p:nvSpPr>
          <p:cNvPr id="24" name="Rectángulo 23"/>
          <p:cNvSpPr/>
          <p:nvPr/>
        </p:nvSpPr>
        <p:spPr>
          <a:xfrm>
            <a:off x="627634" y="4706309"/>
            <a:ext cx="326644" cy="328135"/>
          </a:xfrm>
          <a:prstGeom prst="rect">
            <a:avLst/>
          </a:prstGeom>
          <a:noFill/>
          <a:ln w="9525" cmpd="sng">
            <a:solidFill>
              <a:srgbClr val="86754D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bg1"/>
                </a:solidFill>
                <a:latin typeface="Helvetica Light"/>
                <a:cs typeface="Helvetica Light"/>
              </a:rPr>
              <a:t>5</a:t>
            </a:r>
            <a:endParaRPr lang="es-ES" sz="1400" dirty="0">
              <a:solidFill>
                <a:schemeClr val="bg1"/>
              </a:solidFill>
              <a:latin typeface="Helvetica Light"/>
              <a:cs typeface="Helvetica Light"/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1052669" y="5453759"/>
            <a:ext cx="75226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 smtClean="0">
                <a:solidFill>
                  <a:schemeClr val="bg1"/>
                </a:solidFill>
                <a:latin typeface="Helvetica Light"/>
                <a:cs typeface="Helvetica Light"/>
              </a:rPr>
              <a:t>Coordinar esta estrategia de convocatoria conjunta con:  </a:t>
            </a:r>
          </a:p>
          <a:p>
            <a:pPr algn="just"/>
            <a:r>
              <a:rPr lang="es-MX" sz="1600" dirty="0" smtClean="0">
                <a:solidFill>
                  <a:schemeClr val="bg1"/>
                </a:solidFill>
                <a:latin typeface="Helvetica Light"/>
                <a:cs typeface="Helvetica Light"/>
              </a:rPr>
              <a:t>Lic. </a:t>
            </a:r>
            <a:r>
              <a:rPr lang="es-MX" sz="1600" b="1" dirty="0" smtClean="0">
                <a:solidFill>
                  <a:schemeClr val="bg1"/>
                </a:solidFill>
                <a:latin typeface="Helvetica Light"/>
                <a:cs typeface="Helvetica Light"/>
              </a:rPr>
              <a:t>Silvia Chapa Fuentes</a:t>
            </a:r>
          </a:p>
          <a:p>
            <a:pPr algn="just"/>
            <a:r>
              <a:rPr lang="es-MX" sz="1600" dirty="0" smtClean="0">
                <a:solidFill>
                  <a:schemeClr val="bg1"/>
                </a:solidFill>
                <a:latin typeface="Helvetica Light"/>
                <a:cs typeface="Helvetica Light"/>
              </a:rPr>
              <a:t>Tel. (55) 6387.0182 ext. 118</a:t>
            </a:r>
          </a:p>
          <a:p>
            <a:pPr algn="just"/>
            <a:r>
              <a:rPr lang="es-MX" sz="1600" dirty="0" smtClean="0">
                <a:solidFill>
                  <a:schemeClr val="bg1"/>
                </a:solidFill>
                <a:latin typeface="Helvetica Light"/>
                <a:cs typeface="Helvetica Light"/>
              </a:rPr>
              <a:t>Cel. 55 2751.9030</a:t>
            </a:r>
            <a:endParaRPr lang="es-ES_tradnl" sz="1600" dirty="0">
              <a:solidFill>
                <a:schemeClr val="bg1"/>
              </a:solidFill>
              <a:latin typeface="Helvetica Light"/>
              <a:cs typeface="Helvetica Light"/>
            </a:endParaRPr>
          </a:p>
        </p:txBody>
      </p:sp>
      <p:sp>
        <p:nvSpPr>
          <p:cNvPr id="29" name="Rectángulo 28"/>
          <p:cNvSpPr/>
          <p:nvPr/>
        </p:nvSpPr>
        <p:spPr>
          <a:xfrm>
            <a:off x="638556" y="5493749"/>
            <a:ext cx="326644" cy="328135"/>
          </a:xfrm>
          <a:prstGeom prst="rect">
            <a:avLst/>
          </a:prstGeom>
          <a:noFill/>
          <a:ln w="9525" cmpd="sng">
            <a:solidFill>
              <a:srgbClr val="86754D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bg1"/>
                </a:solidFill>
                <a:latin typeface="Helvetica Light"/>
                <a:cs typeface="Helvetica Light"/>
              </a:rPr>
              <a:t>6</a:t>
            </a:r>
            <a:endParaRPr lang="es-ES" sz="1400" dirty="0">
              <a:solidFill>
                <a:schemeClr val="bg1"/>
              </a:solidFill>
              <a:latin typeface="Helvetica Light"/>
              <a:cs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42833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C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505997" y="606776"/>
            <a:ext cx="8195251" cy="43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s-ES_tradnl" sz="2800" dirty="0" smtClean="0">
                <a:solidFill>
                  <a:srgbClr val="366296"/>
                </a:solidFill>
                <a:latin typeface="Helvetica Light"/>
                <a:cs typeface="Helvetica Light"/>
              </a:rPr>
              <a:t>RECOMENDACIONES IMPORTANTES</a:t>
            </a:r>
            <a:endParaRPr lang="es-ES" sz="2800" dirty="0">
              <a:solidFill>
                <a:srgbClr val="366296"/>
              </a:solidFill>
              <a:latin typeface="Helvetica Light"/>
              <a:cs typeface="Helvetica Light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665588" y="1367876"/>
            <a:ext cx="326644" cy="328135"/>
          </a:xfrm>
          <a:prstGeom prst="rect">
            <a:avLst/>
          </a:prstGeom>
          <a:noFill/>
          <a:ln w="9525" cmpd="sng">
            <a:solidFill>
              <a:srgbClr val="86754D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rgbClr val="366296"/>
                </a:solidFill>
                <a:latin typeface="Helvetica Light"/>
                <a:cs typeface="Helvetica Light"/>
              </a:rPr>
              <a:t>1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1088715" y="1357457"/>
            <a:ext cx="74991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 smtClean="0">
                <a:solidFill>
                  <a:srgbClr val="3C3C3B"/>
                </a:solidFill>
                <a:latin typeface="Helvetica Light"/>
                <a:cs typeface="Helvetica Light"/>
              </a:rPr>
              <a:t>Reto de conectividad; aérea – terrestre </a:t>
            </a:r>
            <a:endParaRPr lang="es-ES_tradnl" sz="1600" dirty="0">
              <a:latin typeface="Helvetica Light"/>
              <a:cs typeface="Helvetica Light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615737" y="3543980"/>
            <a:ext cx="326644" cy="328135"/>
          </a:xfrm>
          <a:prstGeom prst="rect">
            <a:avLst/>
          </a:prstGeom>
          <a:noFill/>
          <a:ln w="9525" cmpd="sng">
            <a:solidFill>
              <a:srgbClr val="86754D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rgbClr val="366296"/>
                </a:solidFill>
                <a:latin typeface="Helvetica Light"/>
                <a:cs typeface="Helvetica Light"/>
              </a:rPr>
              <a:t>3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1088716" y="3408196"/>
            <a:ext cx="4930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 smtClean="0">
                <a:solidFill>
                  <a:srgbClr val="3C3C3B"/>
                </a:solidFill>
                <a:latin typeface="Helvetica Light"/>
                <a:cs typeface="Helvetica Light"/>
              </a:rPr>
              <a:t>Beneficio especial: </a:t>
            </a:r>
            <a:r>
              <a:rPr lang="es-MX" sz="1600" dirty="0" smtClean="0">
                <a:solidFill>
                  <a:srgbClr val="3C3C3B"/>
                </a:solidFill>
                <a:latin typeface="Helvetica Light"/>
                <a:cs typeface="Helvetica Light"/>
              </a:rPr>
              <a:t>Beca del </a:t>
            </a:r>
            <a:r>
              <a:rPr lang="es-MX" sz="2000" dirty="0" smtClean="0">
                <a:solidFill>
                  <a:srgbClr val="B34D5B"/>
                </a:solidFill>
                <a:latin typeface="Helvetica Light"/>
                <a:cs typeface="Helvetica Light"/>
              </a:rPr>
              <a:t>50% </a:t>
            </a:r>
            <a:r>
              <a:rPr lang="es-MX" sz="1600" dirty="0" smtClean="0">
                <a:solidFill>
                  <a:srgbClr val="3C3C3B"/>
                </a:solidFill>
                <a:latin typeface="Helvetica Light"/>
                <a:cs typeface="Helvetica Light"/>
              </a:rPr>
              <a:t>en inscripción</a:t>
            </a:r>
          </a:p>
          <a:p>
            <a:r>
              <a:rPr lang="es-MX" sz="1600" dirty="0" smtClean="0">
                <a:solidFill>
                  <a:srgbClr val="3C3C3B"/>
                </a:solidFill>
                <a:latin typeface="Helvetica Light"/>
                <a:cs typeface="Helvetica Light"/>
              </a:rPr>
              <a:t>para tu delegación estatal </a:t>
            </a:r>
            <a:endParaRPr lang="es-ES_tradnl" sz="1600" dirty="0" smtClean="0">
              <a:solidFill>
                <a:srgbClr val="3C3C3B"/>
              </a:solidFill>
              <a:latin typeface="Helvetica Light"/>
              <a:cs typeface="Helvetica Light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8716" y="2317969"/>
            <a:ext cx="76238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 smtClean="0">
                <a:solidFill>
                  <a:srgbClr val="3C3C3B"/>
                </a:solidFill>
                <a:latin typeface="Helvetica Light"/>
                <a:cs typeface="Helvetica Light"/>
              </a:rPr>
              <a:t>Inscripción oportuna; primera quincena de </a:t>
            </a:r>
          </a:p>
          <a:p>
            <a:r>
              <a:rPr lang="es-MX" sz="1600" b="1" dirty="0" smtClean="0">
                <a:solidFill>
                  <a:srgbClr val="3C3C3B"/>
                </a:solidFill>
                <a:latin typeface="Helvetica Light"/>
                <a:cs typeface="Helvetica Light"/>
              </a:rPr>
              <a:t>octubre </a:t>
            </a:r>
            <a:r>
              <a:rPr lang="es-MX" sz="1600" dirty="0" smtClean="0">
                <a:solidFill>
                  <a:srgbClr val="3C3C3B"/>
                </a:solidFill>
                <a:latin typeface="Helvetica Light"/>
                <a:cs typeface="Helvetica Light"/>
              </a:rPr>
              <a:t>(Cupo limitado)</a:t>
            </a:r>
            <a:endParaRPr lang="es-ES_tradnl" sz="1600" dirty="0">
              <a:solidFill>
                <a:srgbClr val="3C3C3B"/>
              </a:solidFill>
              <a:latin typeface="Helvetica Light"/>
              <a:cs typeface="Helvetica Light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1030436" y="5780333"/>
            <a:ext cx="75226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 smtClean="0">
                <a:solidFill>
                  <a:srgbClr val="3C3C3B"/>
                </a:solidFill>
                <a:latin typeface="Helvetica Light"/>
                <a:cs typeface="Helvetica Light"/>
              </a:rPr>
              <a:t>Transporte local incluido: </a:t>
            </a:r>
            <a:r>
              <a:rPr lang="es-MX" sz="1600" dirty="0" smtClean="0">
                <a:solidFill>
                  <a:srgbClr val="3C3C3B"/>
                </a:solidFill>
                <a:latin typeface="Helvetica Light"/>
                <a:cs typeface="Helvetica Light"/>
              </a:rPr>
              <a:t>hotel – evento – hotel </a:t>
            </a:r>
            <a:endParaRPr lang="es-ES_tradnl" sz="1600" dirty="0">
              <a:latin typeface="Helvetica Light"/>
              <a:cs typeface="Helvetica Light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626658" y="2446288"/>
            <a:ext cx="326644" cy="328135"/>
          </a:xfrm>
          <a:prstGeom prst="rect">
            <a:avLst/>
          </a:prstGeom>
          <a:noFill/>
          <a:ln w="9525" cmpd="sng">
            <a:solidFill>
              <a:srgbClr val="86754D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rgbClr val="366296"/>
                </a:solidFill>
                <a:latin typeface="Helvetica Light"/>
                <a:cs typeface="Helvetica Light"/>
              </a:rPr>
              <a:t>2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604161" y="4609170"/>
            <a:ext cx="326644" cy="328135"/>
          </a:xfrm>
          <a:prstGeom prst="rect">
            <a:avLst/>
          </a:prstGeom>
          <a:noFill/>
          <a:ln w="9525" cmpd="sng">
            <a:solidFill>
              <a:srgbClr val="86754D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rgbClr val="366296"/>
                </a:solidFill>
                <a:latin typeface="Helvetica Light"/>
                <a:cs typeface="Helvetica Light"/>
              </a:rPr>
              <a:t>4</a:t>
            </a:r>
            <a:endParaRPr lang="es-ES" sz="1400" dirty="0">
              <a:solidFill>
                <a:srgbClr val="366296"/>
              </a:solidFill>
              <a:latin typeface="Helvetica Light"/>
              <a:cs typeface="Helvetica Light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1088716" y="4501931"/>
            <a:ext cx="46870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 smtClean="0">
                <a:solidFill>
                  <a:srgbClr val="3C3C3B"/>
                </a:solidFill>
                <a:latin typeface="Helvetica Light"/>
                <a:cs typeface="Helvetica Light"/>
              </a:rPr>
              <a:t>Reserva hotel con anticipación;</a:t>
            </a:r>
          </a:p>
          <a:p>
            <a:r>
              <a:rPr lang="es-MX" sz="1600" dirty="0">
                <a:solidFill>
                  <a:srgbClr val="3C3C3B"/>
                </a:solidFill>
                <a:latin typeface="Helvetica Light"/>
                <a:cs typeface="Helvetica Light"/>
              </a:rPr>
              <a:t>T</a:t>
            </a:r>
            <a:r>
              <a:rPr lang="es-MX" sz="1600" dirty="0" smtClean="0">
                <a:solidFill>
                  <a:srgbClr val="3C3C3B"/>
                </a:solidFill>
                <a:latin typeface="Helvetica Light"/>
                <a:cs typeface="Helvetica Light"/>
              </a:rPr>
              <a:t>arifas especiales como participante de la Conferencia</a:t>
            </a:r>
            <a:endParaRPr lang="es-ES_tradnl" sz="1600" dirty="0" smtClean="0">
              <a:solidFill>
                <a:srgbClr val="3C3C3B"/>
              </a:solidFill>
              <a:latin typeface="Helvetica Light"/>
              <a:cs typeface="Helvetica Light"/>
            </a:endParaRPr>
          </a:p>
        </p:txBody>
      </p:sp>
      <p:sp>
        <p:nvSpPr>
          <p:cNvPr id="24" name="Rectángulo 23"/>
          <p:cNvSpPr/>
          <p:nvPr/>
        </p:nvSpPr>
        <p:spPr>
          <a:xfrm>
            <a:off x="604161" y="5785543"/>
            <a:ext cx="326644" cy="328135"/>
          </a:xfrm>
          <a:prstGeom prst="rect">
            <a:avLst/>
          </a:prstGeom>
          <a:noFill/>
          <a:ln w="9525" cmpd="sng">
            <a:solidFill>
              <a:srgbClr val="86754D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rgbClr val="366296"/>
                </a:solidFill>
                <a:latin typeface="Helvetica Light"/>
                <a:cs typeface="Helvetica Light"/>
              </a:rPr>
              <a:t>5</a:t>
            </a:r>
            <a:endParaRPr lang="es-ES" sz="1400" dirty="0">
              <a:solidFill>
                <a:srgbClr val="366296"/>
              </a:solidFill>
              <a:latin typeface="Helvetica Light"/>
              <a:cs typeface="Helvetica Light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4987" y="1406618"/>
            <a:ext cx="3958542" cy="2801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68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735</TotalTime>
  <Words>856</Words>
  <Application>Microsoft Office PowerPoint</Application>
  <PresentationFormat>Presentación en pantalla (4:3)</PresentationFormat>
  <Paragraphs>146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Calibri</vt:lpstr>
      <vt:lpstr>Helvetica</vt:lpstr>
      <vt:lpstr>Helvetica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Berenice Moreno López</dc:creator>
  <cp:lastModifiedBy>LAURA PEÑA</cp:lastModifiedBy>
  <cp:revision>60</cp:revision>
  <cp:lastPrinted>2015-09-29T23:03:46Z</cp:lastPrinted>
  <dcterms:created xsi:type="dcterms:W3CDTF">2015-07-29T16:27:52Z</dcterms:created>
  <dcterms:modified xsi:type="dcterms:W3CDTF">2015-09-29T23:06:53Z</dcterms:modified>
</cp:coreProperties>
</file>