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57" r:id="rId3"/>
    <p:sldId id="258" r:id="rId4"/>
    <p:sldId id="267" r:id="rId5"/>
    <p:sldId id="259" r:id="rId6"/>
    <p:sldId id="270" r:id="rId7"/>
    <p:sldId id="260" r:id="rId8"/>
    <p:sldId id="261" r:id="rId9"/>
    <p:sldId id="262" r:id="rId10"/>
    <p:sldId id="264" r:id="rId11"/>
    <p:sldId id="268" r:id="rId12"/>
    <p:sldId id="265" r:id="rId13"/>
    <p:sldId id="269" r:id="rId14"/>
    <p:sldId id="266" r:id="rId15"/>
    <p:sldId id="271" r:id="rId16"/>
  </p:sldIdLst>
  <p:sldSz cx="9144000" cy="6858000" type="screen4x3"/>
  <p:notesSz cx="6858000" cy="907732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99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C2CF0-1FA2-4A08-ABC8-9C1D7188BBA6}" type="datetimeFigureOut">
              <a:rPr lang="es-MX" smtClean="0"/>
              <a:t>02/07/2014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5F2F3-CDBA-4DBB-B51B-5AB5F33037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5241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1AFDA41-14D7-4EC1-9B4E-984C8635AF61}" type="datetimeFigureOut">
              <a:rPr lang="es-MX" smtClean="0"/>
              <a:pPr/>
              <a:t>02/07/2014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rgbClr val="99CC00">
              <a:alpha val="54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rgbClr val="99CC00">
              <a:alpha val="36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rgbClr val="99CC00">
              <a:alpha val="4902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rgbClr val="92D050">
              <a:alpha val="7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rgbClr val="99CC00">
              <a:alpha val="5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rgbClr val="92D050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solidFill>
            <a:srgbClr val="99CC00"/>
          </a:solidFill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solidFill>
            <a:srgbClr val="99FF99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19672" y="5949280"/>
            <a:ext cx="274320" cy="274320"/>
          </a:xfrm>
          <a:prstGeom prst="ellipse">
            <a:avLst/>
          </a:prstGeom>
          <a:solidFill>
            <a:srgbClr val="99FF99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solidFill>
            <a:srgbClr val="99CC00"/>
          </a:solidFill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ln>
            <a:noFill/>
          </a:ln>
        </p:spPr>
        <p:txBody>
          <a:bodyPr/>
          <a:lstStyle/>
          <a:p>
            <a:fld id="{1802AADB-ADCE-40BB-8C54-9EF9CE5B2E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DA41-14D7-4EC1-9B4E-984C8635AF61}" type="datetimeFigureOut">
              <a:rPr lang="es-MX" smtClean="0"/>
              <a:pPr/>
              <a:t>02/07/2014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AADB-ADCE-40BB-8C54-9EF9CE5B2E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DA41-14D7-4EC1-9B4E-984C8635AF61}" type="datetimeFigureOut">
              <a:rPr lang="es-MX" smtClean="0"/>
              <a:pPr/>
              <a:t>02/07/2014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AADB-ADCE-40BB-8C54-9EF9CE5B2E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>
            <a:lvl1pPr>
              <a:buClr>
                <a:srgbClr val="00B050"/>
              </a:buClr>
              <a:defRPr/>
            </a:lvl1pPr>
            <a:lvl2pPr>
              <a:buClr>
                <a:srgbClr val="00B050"/>
              </a:buClr>
              <a:defRPr/>
            </a:lvl2pPr>
            <a:lvl3pPr>
              <a:buClr>
                <a:srgbClr val="00B050"/>
              </a:buClr>
              <a:defRPr/>
            </a:lvl3pPr>
            <a:lvl4pPr>
              <a:buClr>
                <a:srgbClr val="00B050"/>
              </a:buClr>
              <a:defRPr/>
            </a:lvl4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AFDA41-14D7-4EC1-9B4E-984C8635AF61}" type="datetimeFigureOut">
              <a:rPr lang="es-MX" smtClean="0"/>
              <a:pPr/>
              <a:t>02/07/2014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02AADB-ADCE-40BB-8C54-9EF9CE5B2E3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1AFDA41-14D7-4EC1-9B4E-984C8635AF61}" type="datetimeFigureOut">
              <a:rPr lang="es-MX" smtClean="0"/>
              <a:pPr/>
              <a:t>02/07/2014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802AADB-ADCE-40BB-8C54-9EF9CE5B2E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DA41-14D7-4EC1-9B4E-984C8635AF61}" type="datetimeFigureOut">
              <a:rPr lang="es-MX" smtClean="0"/>
              <a:pPr/>
              <a:t>02/07/2014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AADB-ADCE-40BB-8C54-9EF9CE5B2E3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DA41-14D7-4EC1-9B4E-984C8635AF61}" type="datetimeFigureOut">
              <a:rPr lang="es-MX" smtClean="0"/>
              <a:pPr/>
              <a:t>02/07/2014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AADB-ADCE-40BB-8C54-9EF9CE5B2E3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AFDA41-14D7-4EC1-9B4E-984C8635AF61}" type="datetimeFigureOut">
              <a:rPr lang="es-MX" smtClean="0"/>
              <a:pPr/>
              <a:t>02/07/2014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02AADB-ADCE-40BB-8C54-9EF9CE5B2E3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FDA41-14D7-4EC1-9B4E-984C8635AF61}" type="datetimeFigureOut">
              <a:rPr lang="es-MX" smtClean="0"/>
              <a:pPr/>
              <a:t>02/07/2014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2AADB-ADCE-40BB-8C54-9EF9CE5B2E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AFDA41-14D7-4EC1-9B4E-984C8635AF61}" type="datetimeFigureOut">
              <a:rPr lang="es-MX" smtClean="0"/>
              <a:pPr/>
              <a:t>02/07/2014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802AADB-ADCE-40BB-8C54-9EF9CE5B2E3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AFDA41-14D7-4EC1-9B4E-984C8635AF61}" type="datetimeFigureOut">
              <a:rPr lang="es-MX" smtClean="0"/>
              <a:pPr/>
              <a:t>02/07/2014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02AADB-ADCE-40BB-8C54-9EF9CE5B2E3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rgbClr val="99FF99">
                <a:alpha val="9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AFDA41-14D7-4EC1-9B4E-984C8635AF61}" type="datetimeFigureOut">
              <a:rPr lang="es-MX" smtClean="0"/>
              <a:pPr/>
              <a:t>02/07/2014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rgbClr val="99CC00">
              <a:alpha val="87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solidFill>
            <a:srgbClr val="00B050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02AADB-ADCE-40BB-8C54-9EF9CE5B2E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greyes.uruti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116632"/>
            <a:ext cx="6172200" cy="4037834"/>
          </a:xfrm>
        </p:spPr>
        <p:txBody>
          <a:bodyPr>
            <a:noAutofit/>
          </a:bodyPr>
          <a:lstStyle/>
          <a:p>
            <a:r>
              <a:rPr lang="es-MX" sz="3600" dirty="0" smtClean="0"/>
              <a:t>Asociaciones Público-Privadas y el Desarrollo de Infraestructura en Municipios</a:t>
            </a:r>
            <a:br>
              <a:rPr lang="es-MX" sz="3600" dirty="0" smtClean="0"/>
            </a:br>
            <a:endParaRPr lang="es-MX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483768" y="5805264"/>
            <a:ext cx="6400800" cy="766936"/>
          </a:xfrm>
        </p:spPr>
        <p:txBody>
          <a:bodyPr/>
          <a:lstStyle/>
          <a:p>
            <a:pPr algn="r"/>
            <a:r>
              <a:rPr lang="es-MX" dirty="0" smtClean="0"/>
              <a:t>Diciembre 2013</a:t>
            </a:r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71400"/>
            <a:ext cx="7467600" cy="1143000"/>
          </a:xfrm>
        </p:spPr>
        <p:txBody>
          <a:bodyPr/>
          <a:lstStyle/>
          <a:p>
            <a:r>
              <a:rPr lang="es-MX" dirty="0" smtClean="0"/>
              <a:t>Ejemplo de la realización de un tramo carretero</a:t>
            </a:r>
            <a:endParaRPr lang="es-MX" dirty="0"/>
          </a:p>
        </p:txBody>
      </p:sp>
      <p:sp>
        <p:nvSpPr>
          <p:cNvPr id="7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r>
              <a:rPr lang="es-MX" dirty="0" smtClean="0"/>
              <a:t>Longitud 28.1 km</a:t>
            </a:r>
          </a:p>
          <a:p>
            <a:r>
              <a:rPr lang="es-MX" dirty="0" smtClean="0"/>
              <a:t>Características actuales: </a:t>
            </a:r>
          </a:p>
          <a:p>
            <a:pPr lvl="1"/>
            <a:r>
              <a:rPr lang="es-MX" dirty="0" smtClean="0"/>
              <a:t>Camino tipo D</a:t>
            </a:r>
          </a:p>
          <a:p>
            <a:pPr lvl="1"/>
            <a:r>
              <a:rPr lang="es-MX" dirty="0" smtClean="0"/>
              <a:t>Dos carriles de circulación angostos</a:t>
            </a:r>
          </a:p>
          <a:p>
            <a:pPr lvl="1"/>
            <a:r>
              <a:rPr lang="es-MX" dirty="0" smtClean="0"/>
              <a:t>Sin pavimento</a:t>
            </a:r>
          </a:p>
          <a:p>
            <a:r>
              <a:rPr lang="es-MX" dirty="0" smtClean="0"/>
              <a:t>Características proyectadas:</a:t>
            </a:r>
          </a:p>
          <a:p>
            <a:pPr lvl="1"/>
            <a:r>
              <a:rPr lang="es-MX" dirty="0" smtClean="0"/>
              <a:t>Carretera tipo C</a:t>
            </a:r>
          </a:p>
          <a:p>
            <a:pPr lvl="1"/>
            <a:r>
              <a:rPr lang="es-MX" dirty="0" smtClean="0"/>
              <a:t>Dos carriles de circulación de 3.5m </a:t>
            </a:r>
          </a:p>
          <a:p>
            <a:pPr lvl="1"/>
            <a:r>
              <a:rPr lang="es-MX" dirty="0" smtClean="0"/>
              <a:t>Con pavimento asfaltico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71400"/>
            <a:ext cx="7467600" cy="1143000"/>
          </a:xfrm>
        </p:spPr>
        <p:txBody>
          <a:bodyPr/>
          <a:lstStyle/>
          <a:p>
            <a:r>
              <a:rPr lang="es-MX" dirty="0" smtClean="0"/>
              <a:t>Ejemplo de la realización de un tramo carretero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528093" y="908720"/>
            <a:ext cx="5412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Flujo bajo el esquema de obra pública tradicional</a:t>
            </a:r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438" y="1277069"/>
            <a:ext cx="8239125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71400"/>
            <a:ext cx="7467600" cy="1143000"/>
          </a:xfrm>
        </p:spPr>
        <p:txBody>
          <a:bodyPr/>
          <a:lstStyle/>
          <a:p>
            <a:r>
              <a:rPr lang="es-MX" dirty="0" smtClean="0"/>
              <a:t>Ejemplo de la realización de un tramo carretero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528093" y="908720"/>
            <a:ext cx="5227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Flujo bajo el esquema de </a:t>
            </a:r>
            <a:r>
              <a:rPr lang="es-MX" dirty="0" err="1" smtClean="0"/>
              <a:t>PPS</a:t>
            </a:r>
            <a:r>
              <a:rPr lang="es-MX" dirty="0" smtClean="0"/>
              <a:t> con peaje sombra</a:t>
            </a:r>
            <a:endParaRPr lang="es-MX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648" y="2711549"/>
            <a:ext cx="830580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71400"/>
            <a:ext cx="7467600" cy="1143000"/>
          </a:xfrm>
        </p:spPr>
        <p:txBody>
          <a:bodyPr/>
          <a:lstStyle/>
          <a:p>
            <a:r>
              <a:rPr lang="es-MX" dirty="0" smtClean="0"/>
              <a:t>Ejemplo de la realización de un tramo carretero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528093" y="908720"/>
            <a:ext cx="5516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Flujo bajo el esquema de </a:t>
            </a:r>
            <a:r>
              <a:rPr lang="es-MX" dirty="0" err="1" smtClean="0"/>
              <a:t>PPS</a:t>
            </a:r>
            <a:r>
              <a:rPr lang="es-MX" dirty="0" smtClean="0"/>
              <a:t> como </a:t>
            </a:r>
            <a:r>
              <a:rPr lang="es-MX" dirty="0" err="1" smtClean="0"/>
              <a:t>OP</a:t>
            </a:r>
            <a:r>
              <a:rPr lang="es-MX" dirty="0" smtClean="0"/>
              <a:t> financiada</a:t>
            </a:r>
            <a:endParaRPr lang="es-MX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852936"/>
            <a:ext cx="7904140" cy="1497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 que radica la diferencia?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El privado maneja su utilidad y la divide entre la realización de la obra y el financiamiento</a:t>
            </a:r>
          </a:p>
          <a:p>
            <a:r>
              <a:rPr lang="es-MX" dirty="0" smtClean="0"/>
              <a:t>Tiene incentivos claros para optimizar los recursos y los tiempos, ya que el asume esos riesgos</a:t>
            </a:r>
          </a:p>
          <a:p>
            <a:r>
              <a:rPr lang="es-MX" dirty="0" smtClean="0"/>
              <a:t>El gobierno garantiza la prestación de un servicio de calidad que no decae con el tiempo</a:t>
            </a:r>
          </a:p>
          <a:p>
            <a:r>
              <a:rPr lang="es-MX" dirty="0" smtClean="0"/>
              <a:t>La diferencia de los recursos dedicados, puede llegar a ser marginal en un horizonte de largo plazo</a:t>
            </a:r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31640" y="2420888"/>
            <a:ext cx="649248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3200" dirty="0" smtClean="0"/>
              <a:t>Ing. Juan Gerardo </a:t>
            </a:r>
            <a:r>
              <a:rPr lang="es-MX" sz="3200" dirty="0"/>
              <a:t>R</a:t>
            </a:r>
            <a:r>
              <a:rPr lang="es-MX" sz="3200" dirty="0" smtClean="0"/>
              <a:t>eyes Urrutia</a:t>
            </a:r>
          </a:p>
          <a:p>
            <a:pPr algn="ctr"/>
            <a:endParaRPr lang="es-MX" sz="3200" dirty="0"/>
          </a:p>
          <a:p>
            <a:pPr algn="ctr"/>
            <a:r>
              <a:rPr lang="es-MX" sz="3200" dirty="0" smtClean="0">
                <a:hlinkClick r:id="rId2"/>
              </a:rPr>
              <a:t>greyes.urutia@gmail.com</a:t>
            </a:r>
            <a:endParaRPr lang="es-MX" sz="3200" dirty="0" smtClean="0"/>
          </a:p>
          <a:p>
            <a:pPr algn="ctr"/>
            <a:endParaRPr lang="es-MX" sz="3200" dirty="0"/>
          </a:p>
          <a:p>
            <a:pPr algn="ctr"/>
            <a:r>
              <a:rPr lang="es-MX" sz="3200" dirty="0" smtClean="0"/>
              <a:t>(33) 3814 87 83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01264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Situación actual de los gobiernos locales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Actualmente los gobiernos locales se enfrentan a retos cada vez más complejos</a:t>
            </a:r>
          </a:p>
          <a:p>
            <a:r>
              <a:rPr lang="es-MX" dirty="0" smtClean="0"/>
              <a:t>La obtención de fuentes de financiamiento para realizar Inversión Pública es uno de los principales problemas</a:t>
            </a:r>
          </a:p>
          <a:p>
            <a:r>
              <a:rPr lang="es-MX" dirty="0" smtClean="0"/>
              <a:t>Es necesario romper paradigmas y establecer mecanismos de financiamiento  alternativo  que  permitan  cumplir las metas de Gobierno </a:t>
            </a:r>
          </a:p>
          <a:p>
            <a:r>
              <a:rPr lang="es-MX" dirty="0" smtClean="0"/>
              <a:t>Esquemas como las </a:t>
            </a:r>
            <a:r>
              <a:rPr lang="es-MX" dirty="0" err="1" smtClean="0"/>
              <a:t>APPs</a:t>
            </a:r>
            <a:r>
              <a:rPr lang="es-MX" dirty="0" smtClean="0"/>
              <a:t>, y en específico los </a:t>
            </a:r>
            <a:r>
              <a:rPr lang="es-MX" dirty="0" err="1" smtClean="0"/>
              <a:t>PPS</a:t>
            </a:r>
            <a:r>
              <a:rPr lang="es-MX" dirty="0" smtClean="0"/>
              <a:t>, son alternativas idóneas para hacer frente a las necesidades de Inversión Pública</a:t>
            </a:r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Acerca de los </a:t>
            </a:r>
            <a:r>
              <a:rPr lang="es-MX" dirty="0" err="1" smtClean="0"/>
              <a:t>PPS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Los </a:t>
            </a:r>
            <a:r>
              <a:rPr lang="es-MX" dirty="0" err="1" smtClean="0"/>
              <a:t>PPS</a:t>
            </a:r>
            <a:r>
              <a:rPr lang="es-MX" dirty="0" smtClean="0"/>
              <a:t> son un caso particular de una </a:t>
            </a:r>
            <a:r>
              <a:rPr lang="es-MX" dirty="0" err="1" smtClean="0"/>
              <a:t>APP</a:t>
            </a:r>
            <a:r>
              <a:rPr lang="es-MX" dirty="0" smtClean="0"/>
              <a:t> en la cual el gobierno contrata a un privado para la prestación de un servicio en un horizonte de tiempo de mediano a largo plazo</a:t>
            </a:r>
          </a:p>
          <a:p>
            <a:r>
              <a:rPr lang="es-MX" dirty="0" smtClean="0"/>
              <a:t>El objetivo del PPS no es la construcción de infraestructura, sino que el servicio que se presta utilizándola como herramienta</a:t>
            </a:r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Situación de los </a:t>
            </a:r>
            <a:r>
              <a:rPr lang="es-MX" dirty="0" err="1" smtClean="0"/>
              <a:t>PPS</a:t>
            </a:r>
            <a:r>
              <a:rPr lang="es-MX" dirty="0" smtClean="0"/>
              <a:t> en Jalisco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Jalisco cuenta con LA LEY DE PROYECTOS DE INVERSIÓN Y DE PRESTACIÓN DE SERVICIOS DEL ESTADO DE JALISCO Y SUS MUNICIPIOS</a:t>
            </a:r>
          </a:p>
          <a:p>
            <a:r>
              <a:rPr lang="es-MX" dirty="0" smtClean="0"/>
              <a:t>No obstante, en la práctica el modelo se ha utilizado muy poco el estado</a:t>
            </a:r>
          </a:p>
          <a:p>
            <a:r>
              <a:rPr lang="es-MX" dirty="0" smtClean="0"/>
              <a:t>Existen proyectos a nivel municipal </a:t>
            </a:r>
          </a:p>
          <a:p>
            <a:r>
              <a:rPr lang="es-MX" dirty="0" smtClean="0"/>
              <a:t>El proyecto más importante que ha aprobado el legislativo, fue para el sistema de transporte “</a:t>
            </a:r>
            <a:r>
              <a:rPr lang="es-MX" dirty="0" err="1" smtClean="0"/>
              <a:t>Macrobús</a:t>
            </a:r>
            <a:r>
              <a:rPr lang="es-MX" dirty="0" smtClean="0"/>
              <a:t>”, aunque por </a:t>
            </a:r>
            <a:r>
              <a:rPr lang="es-MX" dirty="0" smtClean="0"/>
              <a:t>diferentes razones, </a:t>
            </a:r>
            <a:r>
              <a:rPr lang="es-MX" dirty="0" smtClean="0"/>
              <a:t>no pudo ser realizado</a:t>
            </a:r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46 Rectángulo"/>
          <p:cNvSpPr/>
          <p:nvPr/>
        </p:nvSpPr>
        <p:spPr>
          <a:xfrm>
            <a:off x="3419872" y="908720"/>
            <a:ext cx="5472608" cy="5472608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45 Rectángulo"/>
          <p:cNvSpPr/>
          <p:nvPr/>
        </p:nvSpPr>
        <p:spPr>
          <a:xfrm>
            <a:off x="251520" y="908720"/>
            <a:ext cx="3168352" cy="5472608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45" name="44 Conector recto de flecha"/>
          <p:cNvCxnSpPr/>
          <p:nvPr/>
        </p:nvCxnSpPr>
        <p:spPr>
          <a:xfrm flipH="1">
            <a:off x="5292080" y="3933056"/>
            <a:ext cx="3134" cy="5731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>
            <a:stCxn id="6" idx="2"/>
          </p:cNvCxnSpPr>
          <p:nvPr/>
        </p:nvCxnSpPr>
        <p:spPr>
          <a:xfrm flipH="1">
            <a:off x="1148486" y="3933056"/>
            <a:ext cx="3134" cy="5731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Partes del </a:t>
            </a:r>
            <a:r>
              <a:rPr lang="es-MX" dirty="0" err="1" smtClean="0"/>
              <a:t>PPS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5" name="4 Flecha izquierda y derecha"/>
          <p:cNvSpPr/>
          <p:nvPr/>
        </p:nvSpPr>
        <p:spPr>
          <a:xfrm>
            <a:off x="1979712" y="2492896"/>
            <a:ext cx="2520280" cy="1368152"/>
          </a:xfrm>
          <a:prstGeom prst="leftRightArrow">
            <a:avLst>
              <a:gd name="adj1" fmla="val 66745"/>
              <a:gd name="adj2" fmla="val 50000"/>
            </a:avLst>
          </a:prstGeom>
          <a:solidFill>
            <a:srgbClr val="99CC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Contrato de prestación de servicios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95536" y="2348880"/>
            <a:ext cx="1512168" cy="1584176"/>
          </a:xfrm>
          <a:prstGeom prst="roundRect">
            <a:avLst/>
          </a:prstGeom>
          <a:solidFill>
            <a:srgbClr val="99CC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</a:rPr>
              <a:t>Entidad responsable del servicio público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4499992" y="2348880"/>
            <a:ext cx="1656184" cy="1584176"/>
          </a:xfrm>
          <a:prstGeom prst="roundRect">
            <a:avLst/>
          </a:prstGeom>
          <a:solidFill>
            <a:srgbClr val="99CC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Inversionista proveedor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539552" y="4509120"/>
            <a:ext cx="2376264" cy="158417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Asesores externos: 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Técnicos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Legales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Financieros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3779912" y="4509120"/>
            <a:ext cx="2376264" cy="1584176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Asesores externos: 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Técnicos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Legales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Financieros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6804248" y="980728"/>
            <a:ext cx="1944216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Bancos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6804248" y="1772816"/>
            <a:ext cx="1944216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Proveedores de capital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6804248" y="2636912"/>
            <a:ext cx="1944216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Constructoras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6804248" y="3501008"/>
            <a:ext cx="1944216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Proveedores de equipo</a:t>
            </a:r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6804248" y="4437112"/>
            <a:ext cx="1944216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Proveedores de servicios</a:t>
            </a:r>
          </a:p>
        </p:txBody>
      </p:sp>
      <p:sp>
        <p:nvSpPr>
          <p:cNvPr id="15" name="14 Rectángulo redondeado"/>
          <p:cNvSpPr/>
          <p:nvPr/>
        </p:nvSpPr>
        <p:spPr>
          <a:xfrm>
            <a:off x="6804248" y="5301208"/>
            <a:ext cx="1944216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</a:rPr>
              <a:t>Otros proveedores</a:t>
            </a:r>
          </a:p>
        </p:txBody>
      </p:sp>
      <p:cxnSp>
        <p:nvCxnSpPr>
          <p:cNvPr id="26" name="25 Conector recto"/>
          <p:cNvCxnSpPr/>
          <p:nvPr/>
        </p:nvCxnSpPr>
        <p:spPr>
          <a:xfrm>
            <a:off x="6372200" y="1305762"/>
            <a:ext cx="0" cy="4283478"/>
          </a:xfrm>
          <a:prstGeom prst="line">
            <a:avLst/>
          </a:prstGeom>
          <a:ln w="38100">
            <a:solidFill>
              <a:srgbClr val="99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endCxn id="10" idx="1"/>
          </p:cNvCxnSpPr>
          <p:nvPr/>
        </p:nvCxnSpPr>
        <p:spPr>
          <a:xfrm flipV="1">
            <a:off x="6374372" y="1304764"/>
            <a:ext cx="429876" cy="22"/>
          </a:xfrm>
          <a:prstGeom prst="straightConnector1">
            <a:avLst/>
          </a:prstGeom>
          <a:ln w="38100">
            <a:solidFill>
              <a:srgbClr val="99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 flipV="1">
            <a:off x="6372200" y="2060848"/>
            <a:ext cx="429876" cy="22"/>
          </a:xfrm>
          <a:prstGeom prst="straightConnector1">
            <a:avLst/>
          </a:prstGeom>
          <a:ln w="38100">
            <a:solidFill>
              <a:srgbClr val="99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flipV="1">
            <a:off x="6374372" y="2924944"/>
            <a:ext cx="429876" cy="22"/>
          </a:xfrm>
          <a:prstGeom prst="straightConnector1">
            <a:avLst/>
          </a:prstGeom>
          <a:ln w="38100">
            <a:solidFill>
              <a:srgbClr val="99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 flipV="1">
            <a:off x="6374372" y="3789018"/>
            <a:ext cx="429876" cy="22"/>
          </a:xfrm>
          <a:prstGeom prst="straightConnector1">
            <a:avLst/>
          </a:prstGeom>
          <a:ln w="38100">
            <a:solidFill>
              <a:srgbClr val="99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 flipV="1">
            <a:off x="6372200" y="4725144"/>
            <a:ext cx="429876" cy="22"/>
          </a:xfrm>
          <a:prstGeom prst="straightConnector1">
            <a:avLst/>
          </a:prstGeom>
          <a:ln w="38100">
            <a:solidFill>
              <a:srgbClr val="99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 flipV="1">
            <a:off x="6374372" y="5589218"/>
            <a:ext cx="429876" cy="22"/>
          </a:xfrm>
          <a:prstGeom prst="straightConnector1">
            <a:avLst/>
          </a:prstGeom>
          <a:ln w="38100">
            <a:solidFill>
              <a:srgbClr val="99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>
            <a:stCxn id="7" idx="3"/>
          </p:cNvCxnSpPr>
          <p:nvPr/>
        </p:nvCxnSpPr>
        <p:spPr>
          <a:xfrm>
            <a:off x="6156176" y="3140968"/>
            <a:ext cx="216024" cy="0"/>
          </a:xfrm>
          <a:prstGeom prst="line">
            <a:avLst/>
          </a:prstGeom>
          <a:ln w="38100">
            <a:solidFill>
              <a:srgbClr val="99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899592" y="980728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>
                <a:solidFill>
                  <a:schemeClr val="accent6"/>
                </a:solidFill>
              </a:rPr>
              <a:t>SECTOR PÚBLICO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4211159" y="980728"/>
            <a:ext cx="24384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>
                <a:solidFill>
                  <a:schemeClr val="accent6"/>
                </a:solidFill>
              </a:rPr>
              <a:t>INICIATIVA PRIVADA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Rectángulo"/>
          <p:cNvSpPr/>
          <p:nvPr/>
        </p:nvSpPr>
        <p:spPr>
          <a:xfrm>
            <a:off x="0" y="0"/>
            <a:ext cx="9144000" cy="73174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 redondeado"/>
          <p:cNvSpPr/>
          <p:nvPr/>
        </p:nvSpPr>
        <p:spPr>
          <a:xfrm>
            <a:off x="827584" y="1124744"/>
            <a:ext cx="1224136" cy="1152128"/>
          </a:xfrm>
          <a:prstGeom prst="roundRect">
            <a:avLst/>
          </a:prstGeom>
          <a:ln>
            <a:prstDash val="sysDash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Calibri" pitchFamily="34" charset="0"/>
              </a:rPr>
              <a:t>Revisión y ajuste del marco jurídico</a:t>
            </a:r>
          </a:p>
        </p:txBody>
      </p:sp>
      <p:sp>
        <p:nvSpPr>
          <p:cNvPr id="6" name="5 CuadroTexto"/>
          <p:cNvSpPr txBox="1"/>
          <p:nvPr/>
        </p:nvSpPr>
        <p:spPr>
          <a:xfrm rot="16200000">
            <a:off x="-99123" y="1513774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latin typeface="Calibri" pitchFamily="34" charset="0"/>
              </a:rPr>
              <a:t>INICIO</a:t>
            </a:r>
            <a:endParaRPr lang="es-MX" dirty="0">
              <a:latin typeface="Calibri" pitchFamily="34" charset="0"/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416876" y="1698440"/>
            <a:ext cx="360000" cy="236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 redondeado"/>
          <p:cNvSpPr/>
          <p:nvPr/>
        </p:nvSpPr>
        <p:spPr>
          <a:xfrm>
            <a:off x="2627784" y="830128"/>
            <a:ext cx="1872208" cy="1872208"/>
          </a:xfrm>
          <a:prstGeom prst="roundRect">
            <a:avLst/>
          </a:prstGeom>
          <a:ln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latin typeface="Calibri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2171095" y="1580985"/>
            <a:ext cx="15521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b="1" dirty="0" smtClean="0">
                <a:solidFill>
                  <a:schemeClr val="bg1"/>
                </a:solidFill>
                <a:latin typeface="Calibri" pitchFamily="34" charset="0"/>
              </a:rPr>
              <a:t>ESTRUCTURACIÓN</a:t>
            </a:r>
            <a:endParaRPr lang="es-MX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203848" y="1032991"/>
            <a:ext cx="1077539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MX" sz="1400" dirty="0" smtClean="0">
                <a:latin typeface="Calibri" pitchFamily="34" charset="0"/>
              </a:rPr>
              <a:t>FINANCIERA</a:t>
            </a:r>
            <a:endParaRPr lang="es-MX" sz="1400" dirty="0">
              <a:latin typeface="Calibri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203848" y="1582944"/>
            <a:ext cx="1080120" cy="30777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Calibri" pitchFamily="34" charset="0"/>
              </a:rPr>
              <a:t>LEGAL</a:t>
            </a:r>
            <a:endParaRPr lang="es-MX" sz="1400" dirty="0">
              <a:latin typeface="Calibri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203848" y="2132856"/>
            <a:ext cx="1080120" cy="30777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Calibri" pitchFamily="34" charset="0"/>
              </a:rPr>
              <a:t>TÉCNICA</a:t>
            </a:r>
            <a:endParaRPr lang="es-MX" sz="1400" dirty="0">
              <a:latin typeface="Calibri" pitchFamily="34" charset="0"/>
            </a:endParaRPr>
          </a:p>
        </p:txBody>
      </p:sp>
      <p:cxnSp>
        <p:nvCxnSpPr>
          <p:cNvPr id="14" name="13 Conector recto de flecha"/>
          <p:cNvCxnSpPr/>
          <p:nvPr/>
        </p:nvCxnSpPr>
        <p:spPr>
          <a:xfrm flipV="1">
            <a:off x="4644008" y="1694224"/>
            <a:ext cx="360000" cy="42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V="1">
            <a:off x="2153708" y="1694224"/>
            <a:ext cx="360000" cy="42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 redondeado"/>
          <p:cNvSpPr/>
          <p:nvPr/>
        </p:nvSpPr>
        <p:spPr>
          <a:xfrm>
            <a:off x="5148064" y="974144"/>
            <a:ext cx="1224136" cy="1584176"/>
          </a:xfrm>
          <a:prstGeom prst="roundRect">
            <a:avLst/>
          </a:prstGeom>
          <a:ln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Calibri" pitchFamily="34" charset="0"/>
              </a:rPr>
              <a:t>CONTRATO DE SERVICIOS DE LARGO PLAZO</a:t>
            </a:r>
          </a:p>
        </p:txBody>
      </p:sp>
      <p:sp>
        <p:nvSpPr>
          <p:cNvPr id="17" name="16 Rectángulo redondeado"/>
          <p:cNvSpPr/>
          <p:nvPr/>
        </p:nvSpPr>
        <p:spPr>
          <a:xfrm>
            <a:off x="7020272" y="836712"/>
            <a:ext cx="1584176" cy="1872208"/>
          </a:xfrm>
          <a:prstGeom prst="roundRect">
            <a:avLst/>
          </a:prstGeom>
          <a:ln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Calibri" pitchFamily="34" charset="0"/>
              </a:rPr>
              <a:t>ELABORACIÓN DE INICIATIVA LEGISLATIVA (O PARA APROBACIÓN DE CABILDOS)</a:t>
            </a:r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7884368" y="2924944"/>
            <a:ext cx="0" cy="360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Rectángulo redondeado"/>
          <p:cNvSpPr/>
          <p:nvPr/>
        </p:nvSpPr>
        <p:spPr>
          <a:xfrm>
            <a:off x="7092280" y="3429000"/>
            <a:ext cx="1584176" cy="1368152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Calibri" pitchFamily="34" charset="0"/>
              </a:rPr>
              <a:t>GESTIÓN PARA APROBACIÓN (CONGRESO O CABILDO) </a:t>
            </a:r>
          </a:p>
        </p:txBody>
      </p:sp>
      <p:cxnSp>
        <p:nvCxnSpPr>
          <p:cNvPr id="21" name="20 Conector recto de flecha"/>
          <p:cNvCxnSpPr/>
          <p:nvPr/>
        </p:nvCxnSpPr>
        <p:spPr>
          <a:xfrm flipH="1">
            <a:off x="6588264" y="4077072"/>
            <a:ext cx="3600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 redondeado"/>
          <p:cNvSpPr/>
          <p:nvPr/>
        </p:nvSpPr>
        <p:spPr>
          <a:xfrm>
            <a:off x="5148064" y="3501008"/>
            <a:ext cx="1224136" cy="1152128"/>
          </a:xfrm>
          <a:prstGeom prst="roundRect">
            <a:avLst/>
          </a:prstGeom>
          <a:ln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Calibri" pitchFamily="34" charset="0"/>
              </a:rPr>
              <a:t>PROCESO DE LICITACIÓN</a:t>
            </a:r>
          </a:p>
        </p:txBody>
      </p:sp>
      <p:cxnSp>
        <p:nvCxnSpPr>
          <p:cNvPr id="26" name="25 Conector recto de flecha"/>
          <p:cNvCxnSpPr/>
          <p:nvPr/>
        </p:nvCxnSpPr>
        <p:spPr>
          <a:xfrm flipV="1">
            <a:off x="6516256" y="1700808"/>
            <a:ext cx="360000" cy="42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Rectángulo redondeado"/>
          <p:cNvSpPr/>
          <p:nvPr/>
        </p:nvSpPr>
        <p:spPr>
          <a:xfrm>
            <a:off x="3131840" y="3501008"/>
            <a:ext cx="1296144" cy="1152128"/>
          </a:xfrm>
          <a:prstGeom prst="roundRect">
            <a:avLst/>
          </a:prstGeom>
          <a:ln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Calibri" pitchFamily="34" charset="0"/>
              </a:rPr>
              <a:t>ASIGNACIÓN DE GANADOR</a:t>
            </a:r>
          </a:p>
        </p:txBody>
      </p:sp>
      <p:cxnSp>
        <p:nvCxnSpPr>
          <p:cNvPr id="29" name="28 Conector recto de flecha"/>
          <p:cNvCxnSpPr/>
          <p:nvPr/>
        </p:nvCxnSpPr>
        <p:spPr>
          <a:xfrm flipH="1">
            <a:off x="4572000" y="4077072"/>
            <a:ext cx="3600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Rectángulo redondeado"/>
          <p:cNvSpPr/>
          <p:nvPr/>
        </p:nvSpPr>
        <p:spPr>
          <a:xfrm>
            <a:off x="1115616" y="3501008"/>
            <a:ext cx="1296144" cy="1152128"/>
          </a:xfrm>
          <a:prstGeom prst="roundRect">
            <a:avLst/>
          </a:prstGeom>
          <a:ln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Calibri" pitchFamily="34" charset="0"/>
              </a:rPr>
              <a:t>REVISIÓN DE CONTRATO</a:t>
            </a:r>
          </a:p>
        </p:txBody>
      </p:sp>
      <p:cxnSp>
        <p:nvCxnSpPr>
          <p:cNvPr id="31" name="30 Conector recto de flecha"/>
          <p:cNvCxnSpPr/>
          <p:nvPr/>
        </p:nvCxnSpPr>
        <p:spPr>
          <a:xfrm flipH="1">
            <a:off x="2555776" y="4077072"/>
            <a:ext cx="3600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>
            <a:off x="1691680" y="4941168"/>
            <a:ext cx="0" cy="360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Rectángulo redondeado"/>
          <p:cNvSpPr/>
          <p:nvPr/>
        </p:nvSpPr>
        <p:spPr>
          <a:xfrm>
            <a:off x="899592" y="5445224"/>
            <a:ext cx="1656184" cy="1152128"/>
          </a:xfrm>
          <a:prstGeom prst="roundRect">
            <a:avLst/>
          </a:prstGeom>
          <a:solidFill>
            <a:schemeClr val="accent6"/>
          </a:solidFill>
          <a:ln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Calibri" pitchFamily="34" charset="0"/>
              </a:rPr>
              <a:t>EJECUCIÓN (CONSTRUCCIÓN)</a:t>
            </a:r>
          </a:p>
        </p:txBody>
      </p:sp>
      <p:cxnSp>
        <p:nvCxnSpPr>
          <p:cNvPr id="34" name="33 Conector recto de flecha"/>
          <p:cNvCxnSpPr/>
          <p:nvPr/>
        </p:nvCxnSpPr>
        <p:spPr>
          <a:xfrm flipV="1">
            <a:off x="2699792" y="6021288"/>
            <a:ext cx="360000" cy="42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Rectángulo redondeado"/>
          <p:cNvSpPr/>
          <p:nvPr/>
        </p:nvSpPr>
        <p:spPr>
          <a:xfrm>
            <a:off x="3275856" y="5445224"/>
            <a:ext cx="1656184" cy="1152128"/>
          </a:xfrm>
          <a:prstGeom prst="roundRect">
            <a:avLst/>
          </a:prstGeom>
          <a:solidFill>
            <a:schemeClr val="accent6"/>
          </a:solidFill>
          <a:ln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Calibri" pitchFamily="34" charset="0"/>
              </a:rPr>
              <a:t>OPERACIÓN</a:t>
            </a:r>
          </a:p>
          <a:p>
            <a:pPr algn="ctr"/>
            <a:r>
              <a:rPr lang="es-MX" sz="1400" b="1" dirty="0" smtClean="0">
                <a:latin typeface="Calibri" pitchFamily="34" charset="0"/>
              </a:rPr>
              <a:t>(</a:t>
            </a:r>
            <a:r>
              <a:rPr lang="es-MX" sz="1400" b="1" dirty="0" err="1" smtClean="0">
                <a:latin typeface="Calibri" pitchFamily="34" charset="0"/>
              </a:rPr>
              <a:t>ADMON</a:t>
            </a:r>
            <a:r>
              <a:rPr lang="es-MX" sz="1400" b="1" dirty="0" smtClean="0">
                <a:latin typeface="Calibri" pitchFamily="34" charset="0"/>
              </a:rPr>
              <a:t> Y </a:t>
            </a:r>
            <a:r>
              <a:rPr lang="es-MX" sz="1400" b="1" dirty="0" err="1" smtClean="0">
                <a:latin typeface="Calibri" pitchFamily="34" charset="0"/>
              </a:rPr>
              <a:t>MTTO</a:t>
            </a:r>
            <a:r>
              <a:rPr lang="es-MX" sz="1400" b="1" dirty="0" smtClean="0">
                <a:latin typeface="Calibri" pitchFamily="34" charset="0"/>
              </a:rPr>
              <a:t>)</a:t>
            </a:r>
          </a:p>
        </p:txBody>
      </p:sp>
      <p:sp>
        <p:nvSpPr>
          <p:cNvPr id="36" name="35 Rectángulo redondeado"/>
          <p:cNvSpPr/>
          <p:nvPr/>
        </p:nvSpPr>
        <p:spPr>
          <a:xfrm>
            <a:off x="6012160" y="6309360"/>
            <a:ext cx="2952328" cy="360000"/>
          </a:xfrm>
          <a:prstGeom prst="roundRect">
            <a:avLst/>
          </a:prstGeom>
          <a:ln>
            <a:prstDash val="sysDash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latin typeface="Calibri" pitchFamily="34" charset="0"/>
              </a:rPr>
              <a:t>Se realiza si no existe marco normativo</a:t>
            </a:r>
          </a:p>
        </p:txBody>
      </p:sp>
      <p:sp>
        <p:nvSpPr>
          <p:cNvPr id="37" name="36 Rectángulo redondeado"/>
          <p:cNvSpPr/>
          <p:nvPr/>
        </p:nvSpPr>
        <p:spPr>
          <a:xfrm>
            <a:off x="6012160" y="5877312"/>
            <a:ext cx="2952328" cy="360040"/>
          </a:xfrm>
          <a:prstGeom prst="roundRect">
            <a:avLst/>
          </a:prstGeom>
          <a:solidFill>
            <a:schemeClr val="accent6"/>
          </a:solidFill>
          <a:ln>
            <a:prstDash val="soli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latin typeface="Calibri" pitchFamily="34" charset="0"/>
              </a:rPr>
              <a:t>Estas fases se supervisan por la autoridad</a:t>
            </a:r>
          </a:p>
        </p:txBody>
      </p:sp>
      <p:sp>
        <p:nvSpPr>
          <p:cNvPr id="38" name="37 CuadroTexto"/>
          <p:cNvSpPr txBox="1"/>
          <p:nvPr/>
        </p:nvSpPr>
        <p:spPr>
          <a:xfrm>
            <a:off x="2339752" y="116632"/>
            <a:ext cx="4439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/>
              <a:t>Fases para la implementación de un </a:t>
            </a:r>
            <a:r>
              <a:rPr lang="es-MX" sz="2000" b="1" dirty="0" err="1" smtClean="0"/>
              <a:t>PPS</a:t>
            </a:r>
            <a:endParaRPr lang="es-MX" sz="20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Sobrecostos y retrasos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75240" cy="1396752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 smtClean="0"/>
              <a:t>Los esquemas </a:t>
            </a:r>
            <a:r>
              <a:rPr lang="es-MX" dirty="0" err="1" smtClean="0"/>
              <a:t>PPS</a:t>
            </a:r>
            <a:r>
              <a:rPr lang="es-MX" dirty="0" smtClean="0"/>
              <a:t> obligan a los privados a optimizar todos los procesos y costos, pues cualquier demora o sobrecosto se ve reflejada en la utilidad del negocio.</a:t>
            </a:r>
            <a:endParaRPr lang="es-MX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 r="1987"/>
          <a:stretch>
            <a:fillRect/>
          </a:stretch>
        </p:blipFill>
        <p:spPr bwMode="auto">
          <a:xfrm>
            <a:off x="447675" y="2295525"/>
            <a:ext cx="808476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365104"/>
            <a:ext cx="825817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Ventajas de los </a:t>
            </a:r>
            <a:r>
              <a:rPr lang="es-MX" dirty="0" err="1" smtClean="0"/>
              <a:t>PPS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Los gobiernos conocen el costo de los proyectos antes de aprobarlos, sin sobrecostos ni retrasos</a:t>
            </a:r>
          </a:p>
          <a:p>
            <a:r>
              <a:rPr lang="es-MX" dirty="0" smtClean="0"/>
              <a:t>Los gobiernos puede planear su gasto de manera más eficiente</a:t>
            </a:r>
          </a:p>
          <a:p>
            <a:r>
              <a:rPr lang="es-MX" dirty="0" smtClean="0"/>
              <a:t>Permite a los gobiernos realizar planeación de largo plazo</a:t>
            </a:r>
          </a:p>
          <a:p>
            <a:r>
              <a:rPr lang="es-MX" dirty="0" smtClean="0"/>
              <a:t>Es posible redirigir recursos a áreas prioritarias que no son susceptibles de participación privada</a:t>
            </a:r>
          </a:p>
          <a:p>
            <a:r>
              <a:rPr lang="es-MX" dirty="0" smtClean="0"/>
              <a:t>los </a:t>
            </a:r>
            <a:r>
              <a:rPr lang="es-MX" dirty="0" err="1" smtClean="0"/>
              <a:t>PPS</a:t>
            </a:r>
            <a:r>
              <a:rPr lang="es-MX" dirty="0" smtClean="0"/>
              <a:t> se pueden realizar sin afectar la capacidad de endeudamiento de los gobiernos</a:t>
            </a:r>
          </a:p>
          <a:p>
            <a:r>
              <a:rPr lang="es-MX" dirty="0" smtClean="0"/>
              <a:t>La infraestructura se mantiene en óptimas condiciones, por lo que si el contrato lo prevé, al final del periodo contratado, el gobierno se quedará con ella</a:t>
            </a:r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Áreas susceptibles del desarrollo de </a:t>
            </a:r>
            <a:r>
              <a:rPr lang="es-MX" dirty="0" err="1" smtClean="0"/>
              <a:t>PPS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/>
              <a:t>Carreteras (construcción, conservación y mantenimiento)</a:t>
            </a:r>
          </a:p>
          <a:p>
            <a:r>
              <a:rPr lang="es-MX" dirty="0" smtClean="0"/>
              <a:t>Educación (construcción de universidades e instalaciones complementarias)</a:t>
            </a:r>
          </a:p>
          <a:p>
            <a:r>
              <a:rPr lang="es-MX" dirty="0" smtClean="0"/>
              <a:t>Salud (construcción y mantenimiento, no operación médica, de hospitales)</a:t>
            </a:r>
          </a:p>
          <a:p>
            <a:r>
              <a:rPr lang="es-MX" dirty="0" smtClean="0"/>
              <a:t>Edificios gubernamentales (construcción, operación y mantenimiento)</a:t>
            </a:r>
          </a:p>
          <a:p>
            <a:r>
              <a:rPr lang="es-MX" dirty="0" smtClean="0"/>
              <a:t>Espacios públicos (parques, centros comunitarios)</a:t>
            </a:r>
          </a:p>
          <a:p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176</TotalTime>
  <Words>696</Words>
  <Application>Microsoft Office PowerPoint</Application>
  <PresentationFormat>Presentación en pantalla (4:3)</PresentationFormat>
  <Paragraphs>94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Mirador</vt:lpstr>
      <vt:lpstr>Asociaciones Público-Privadas y el Desarrollo de Infraestructura en Municipios </vt:lpstr>
      <vt:lpstr>Situación actual de los gobiernos locales</vt:lpstr>
      <vt:lpstr>Acerca de los PPS </vt:lpstr>
      <vt:lpstr>Situación de los PPS en Jalisco </vt:lpstr>
      <vt:lpstr>Partes del PPS </vt:lpstr>
      <vt:lpstr>Presentación de PowerPoint</vt:lpstr>
      <vt:lpstr>Sobrecostos y retrasos </vt:lpstr>
      <vt:lpstr>Ventajas de los PPS </vt:lpstr>
      <vt:lpstr>Áreas susceptibles del desarrollo de PPS</vt:lpstr>
      <vt:lpstr>Ejemplo de la realización de un tramo carretero</vt:lpstr>
      <vt:lpstr>Ejemplo de la realización de un tramo carretero</vt:lpstr>
      <vt:lpstr>Ejemplo de la realización de un tramo carretero</vt:lpstr>
      <vt:lpstr>Ejemplo de la realización de un tramo carretero</vt:lpstr>
      <vt:lpstr>En que radica la diferencia?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Proyectos de Prestación de Servicios y su posibilidad de implementación en el estado de Jalisco</dc:title>
  <dc:creator>JG</dc:creator>
  <cp:lastModifiedBy>Lenovo User</cp:lastModifiedBy>
  <cp:revision>22</cp:revision>
  <dcterms:created xsi:type="dcterms:W3CDTF">2013-09-18T23:51:26Z</dcterms:created>
  <dcterms:modified xsi:type="dcterms:W3CDTF">2014-07-02T16:41:05Z</dcterms:modified>
</cp:coreProperties>
</file>