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5" r:id="rId4"/>
    <p:sldId id="276" r:id="rId5"/>
    <p:sldId id="277" r:id="rId6"/>
    <p:sldId id="278" r:id="rId7"/>
    <p:sldId id="270" r:id="rId8"/>
    <p:sldId id="279" r:id="rId9"/>
    <p:sldId id="28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26" autoAdjust="0"/>
    <p:restoredTop sz="94660"/>
  </p:normalViewPr>
  <p:slideViewPr>
    <p:cSldViewPr snapToGrid="0">
      <p:cViewPr varScale="1">
        <p:scale>
          <a:sx n="74" d="100"/>
          <a:sy n="74" d="100"/>
        </p:scale>
        <p:origin x="5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41961-0D7F-4715-8B0D-C4143E6F607B}" type="datetimeFigureOut">
              <a:rPr lang="en-US" smtClean="0"/>
              <a:t>10/10/2014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E589A-A39E-46CF-A9AE-A8E579E3001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404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41961-0D7F-4715-8B0D-C4143E6F607B}" type="datetimeFigureOut">
              <a:rPr lang="en-US" smtClean="0"/>
              <a:t>10/10/2014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E589A-A39E-46CF-A9AE-A8E579E3001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060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41961-0D7F-4715-8B0D-C4143E6F607B}" type="datetimeFigureOut">
              <a:rPr lang="en-US" smtClean="0"/>
              <a:t>10/10/2014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E589A-A39E-46CF-A9AE-A8E579E30017}" type="slidenum">
              <a:rPr lang="en-US" smtClean="0"/>
              <a:t>‹Nº›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961581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41961-0D7F-4715-8B0D-C4143E6F607B}" type="datetimeFigureOut">
              <a:rPr lang="en-US" smtClean="0"/>
              <a:t>10/10/2014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E589A-A39E-46CF-A9AE-A8E579E3001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8920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41961-0D7F-4715-8B0D-C4143E6F607B}" type="datetimeFigureOut">
              <a:rPr lang="en-US" smtClean="0"/>
              <a:t>10/10/2014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E589A-A39E-46CF-A9AE-A8E579E30017}" type="slidenum">
              <a:rPr lang="en-US" smtClean="0"/>
              <a:t>‹Nº›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425832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41961-0D7F-4715-8B0D-C4143E6F607B}" type="datetimeFigureOut">
              <a:rPr lang="en-US" smtClean="0"/>
              <a:t>10/10/2014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E589A-A39E-46CF-A9AE-A8E579E3001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0405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41961-0D7F-4715-8B0D-C4143E6F607B}" type="datetimeFigureOut">
              <a:rPr lang="en-US" smtClean="0"/>
              <a:t>10/10/2014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E589A-A39E-46CF-A9AE-A8E579E3001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3482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41961-0D7F-4715-8B0D-C4143E6F607B}" type="datetimeFigureOut">
              <a:rPr lang="en-US" smtClean="0"/>
              <a:t>10/10/2014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E589A-A39E-46CF-A9AE-A8E579E3001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975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41961-0D7F-4715-8B0D-C4143E6F607B}" type="datetimeFigureOut">
              <a:rPr lang="en-US" smtClean="0"/>
              <a:t>10/10/2014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E589A-A39E-46CF-A9AE-A8E579E3001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642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41961-0D7F-4715-8B0D-C4143E6F607B}" type="datetimeFigureOut">
              <a:rPr lang="en-US" smtClean="0"/>
              <a:t>10/10/2014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E589A-A39E-46CF-A9AE-A8E579E3001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464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41961-0D7F-4715-8B0D-C4143E6F607B}" type="datetimeFigureOut">
              <a:rPr lang="en-US" smtClean="0"/>
              <a:t>10/10/2014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E589A-A39E-46CF-A9AE-A8E579E3001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086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41961-0D7F-4715-8B0D-C4143E6F607B}" type="datetimeFigureOut">
              <a:rPr lang="en-US" smtClean="0"/>
              <a:t>10/10/2014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E589A-A39E-46CF-A9AE-A8E579E3001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702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41961-0D7F-4715-8B0D-C4143E6F607B}" type="datetimeFigureOut">
              <a:rPr lang="en-US" smtClean="0"/>
              <a:t>10/10/2014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E589A-A39E-46CF-A9AE-A8E579E3001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25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41961-0D7F-4715-8B0D-C4143E6F607B}" type="datetimeFigureOut">
              <a:rPr lang="en-US" smtClean="0"/>
              <a:t>10/10/2014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E589A-A39E-46CF-A9AE-A8E579E3001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568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41961-0D7F-4715-8B0D-C4143E6F607B}" type="datetimeFigureOut">
              <a:rPr lang="en-US" smtClean="0"/>
              <a:t>10/10/2014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E589A-A39E-46CF-A9AE-A8E579E3001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005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41961-0D7F-4715-8B0D-C4143E6F607B}" type="datetimeFigureOut">
              <a:rPr lang="en-US" smtClean="0"/>
              <a:t>10/10/2014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E589A-A39E-46CF-A9AE-A8E579E3001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810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141961-0D7F-4715-8B0D-C4143E6F607B}" type="datetimeFigureOut">
              <a:rPr lang="en-US" smtClean="0"/>
              <a:t>10/10/2014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4AE589A-A39E-46CF-A9AE-A8E579E3001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271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79302" y="1970468"/>
            <a:ext cx="9144000" cy="2785055"/>
          </a:xfrm>
        </p:spPr>
        <p:txBody>
          <a:bodyPr>
            <a:normAutofit lnSpcReduction="10000"/>
          </a:bodyPr>
          <a:lstStyle/>
          <a:p>
            <a:pPr algn="ctr"/>
            <a:r>
              <a:rPr lang="es-MX" sz="3200" b="1" dirty="0" smtClean="0"/>
              <a:t>Municipio de Valparaíso, Zacatecas</a:t>
            </a:r>
          </a:p>
          <a:p>
            <a:pPr algn="ctr"/>
            <a:endParaRPr lang="es-MX" sz="4000" b="1" dirty="0" smtClean="0"/>
          </a:p>
          <a:p>
            <a:pPr algn="ctr"/>
            <a:r>
              <a:rPr lang="es-MX" sz="4000" b="1" dirty="0" smtClean="0"/>
              <a:t>Consecuencias de la aplicación de  </a:t>
            </a:r>
          </a:p>
          <a:p>
            <a:pPr algn="ctr"/>
            <a:r>
              <a:rPr lang="es-MX" sz="4000" b="1" dirty="0" smtClean="0"/>
              <a:t>Agenda para el Desarrollo Municipal</a:t>
            </a:r>
            <a:endParaRPr lang="en-US" sz="4000" b="1" dirty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522" y="434858"/>
            <a:ext cx="2335830" cy="107196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11632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53544" y="1635616"/>
            <a:ext cx="9144000" cy="3709115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es-ES" sz="3200" dirty="0" smtClean="0"/>
              <a:t>Valparaíso </a:t>
            </a:r>
          </a:p>
          <a:p>
            <a:pPr algn="l"/>
            <a:r>
              <a:rPr lang="es-ES" sz="3200" dirty="0" smtClean="0"/>
              <a:t>Del latín </a:t>
            </a:r>
            <a:r>
              <a:rPr lang="es-ES" sz="3200" dirty="0" err="1" smtClean="0"/>
              <a:t>vallis</a:t>
            </a:r>
            <a:r>
              <a:rPr lang="es-ES" sz="3200" dirty="0" smtClean="0"/>
              <a:t> y </a:t>
            </a:r>
            <a:r>
              <a:rPr lang="es-ES" sz="3200" dirty="0" err="1" smtClean="0"/>
              <a:t>paradisus</a:t>
            </a:r>
            <a:endParaRPr lang="es-ES" sz="3200" dirty="0" smtClean="0"/>
          </a:p>
          <a:p>
            <a:pPr algn="l"/>
            <a:endParaRPr lang="es-ES" sz="3200" dirty="0" smtClean="0"/>
          </a:p>
          <a:p>
            <a:pPr algn="just"/>
            <a:r>
              <a:rPr lang="es-ES" sz="3200" dirty="0" smtClean="0"/>
              <a:t>Conocido </a:t>
            </a:r>
            <a:r>
              <a:rPr lang="es-ES" sz="3200" dirty="0"/>
              <a:t>regionalmente por su gran sierra, sus numerosas haciendas y sus aguas termales, también conocida a nivel nacional por tener una gran historia durante la época colonial y dejar legado en la Ciudad de México con el Palacio de los Condes. También lugar protagonista de la llamada Guerra </a:t>
            </a:r>
            <a:r>
              <a:rPr lang="es-ES" sz="3200" dirty="0" smtClean="0"/>
              <a:t>Cristera.</a:t>
            </a:r>
          </a:p>
          <a:p>
            <a:pPr algn="l"/>
            <a:endParaRPr lang="es-MX" sz="3200" dirty="0" smtClean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522" y="434859"/>
            <a:ext cx="2310072" cy="9689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51186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043189"/>
            <a:ext cx="8596668" cy="4998173"/>
          </a:xfrm>
        </p:spPr>
        <p:txBody>
          <a:bodyPr>
            <a:normAutofit/>
          </a:bodyPr>
          <a:lstStyle/>
          <a:p>
            <a:r>
              <a:rPr lang="es-ES" dirty="0"/>
              <a:t>Representa el 7.52% de la superficie del Estado con 5,649 Km2. en donde se desarrollan actividades agrícolas, pecuarias y </a:t>
            </a:r>
            <a:r>
              <a:rPr lang="es-ES" dirty="0" smtClean="0"/>
              <a:t>forestales</a:t>
            </a:r>
          </a:p>
          <a:p>
            <a:r>
              <a:rPr lang="es-ES" dirty="0" smtClean="0"/>
              <a:t>Microclimas :</a:t>
            </a:r>
            <a:r>
              <a:rPr lang="es-ES" sz="1600" dirty="0"/>
              <a:t>(</a:t>
            </a:r>
            <a:r>
              <a:rPr lang="es-ES" sz="1200" dirty="0"/>
              <a:t>Flora: La flora del municipio de Valparaíso está conformada por encino, pino, manzanilla, roble, palo blanco, palo colorado, madroño, vara dulce, sauces, mezquite,  zapote, </a:t>
            </a:r>
            <a:r>
              <a:rPr lang="es-ES" sz="1200" dirty="0" err="1"/>
              <a:t>gatuño</a:t>
            </a:r>
            <a:r>
              <a:rPr lang="es-ES" sz="1200" dirty="0"/>
              <a:t> y eucaliptos; además de cactus, nopales, jarales, plantas arbustivas; Fauna: tlacuaches, zorrillos, mapaches, liebres, conejos, ardillas, </a:t>
            </a:r>
            <a:r>
              <a:rPr lang="es-ES" sz="1200" dirty="0" err="1"/>
              <a:t>techalotes</a:t>
            </a:r>
            <a:r>
              <a:rPr lang="es-ES" sz="1200" dirty="0"/>
              <a:t>, rata de campo, ratones, tejones, coyotes, armadillos, topos, jabalí de collar, zopilotes, zorra gris, gato montés, puma y venado cola blanca; aves como: grulla gris, gallaretas, tordos, pájaros carpinteros</a:t>
            </a:r>
            <a:r>
              <a:rPr lang="es-ES" sz="1200" dirty="0" smtClean="0"/>
              <a:t>).</a:t>
            </a:r>
            <a:endParaRPr lang="es-ES" dirty="0" smtClean="0"/>
          </a:p>
          <a:p>
            <a:r>
              <a:rPr lang="es-ES" dirty="0"/>
              <a:t>Las actividades primarias son agricultura y ganadería, lo que ha ocasionado un grado avanzado de erosión, generado  por la deforestación y por el sobrepastoreo de ganado; dejando superficies que tardan años en recuperarse. </a:t>
            </a:r>
            <a:endParaRPr lang="es-ES" dirty="0" smtClean="0"/>
          </a:p>
          <a:p>
            <a:r>
              <a:rPr lang="es-ES" dirty="0"/>
              <a:t>La población total asciende a 33 323 habitantes, que representa el 2.72% del total de la población del Estado. </a:t>
            </a:r>
            <a:r>
              <a:rPr lang="es-ES" dirty="0" smtClean="0"/>
              <a:t> </a:t>
            </a:r>
            <a:endParaRPr lang="es-ES" dirty="0"/>
          </a:p>
          <a:p>
            <a:r>
              <a:rPr lang="es-ES" dirty="0"/>
              <a:t>En el municipio podemos encontrar 258 comunidades, asentadas la mayor parte en  la zona denominada Valle cerca de las afluentes de los ríos.</a:t>
            </a:r>
          </a:p>
          <a:p>
            <a:endParaRPr lang="es-ES" dirty="0"/>
          </a:p>
          <a:p>
            <a:endParaRPr lang="es-ES" dirty="0" smtClean="0"/>
          </a:p>
          <a:p>
            <a:pPr>
              <a:buFont typeface="Wingdings" panose="05000000000000000000" pitchFamily="2" charset="2"/>
              <a:buChar char="ü"/>
            </a:pPr>
            <a:endParaRPr lang="es-ES" dirty="0" smtClean="0"/>
          </a:p>
          <a:p>
            <a:pPr marL="0" indent="0">
              <a:buNone/>
            </a:pP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1954141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Administración municipal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081112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s-ES" sz="3800" dirty="0" smtClean="0"/>
              <a:t>El H. Ayuntamiento Municipal: 12 regidores, un sindico municipal y el Presidente. </a:t>
            </a:r>
          </a:p>
          <a:p>
            <a:pPr marL="0" indent="0" algn="just">
              <a:buNone/>
            </a:pPr>
            <a:r>
              <a:rPr lang="es-ES" sz="3800" dirty="0" smtClean="0"/>
              <a:t>La </a:t>
            </a:r>
            <a:r>
              <a:rPr lang="es-ES" sz="3800" dirty="0"/>
              <a:t>Presidencia Municipal actualmente la conforman 15 Direcciones, cuatro coordinaciones, cuarenta y nueve departamentos, en los que trabajan 437 servidores públicos, que son quienes están brindando un servicio de calidez y calidad a la ciudadanía.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061557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Problemática de los gobiernos locales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El tiempo es limitado (tres años)</a:t>
            </a:r>
          </a:p>
          <a:p>
            <a:r>
              <a:rPr lang="es-ES" dirty="0" smtClean="0"/>
              <a:t>No existe planeación para la priorización de acciones</a:t>
            </a:r>
          </a:p>
          <a:p>
            <a:r>
              <a:rPr lang="es-ES" dirty="0" smtClean="0"/>
              <a:t>No se fijan metas</a:t>
            </a:r>
          </a:p>
          <a:p>
            <a:r>
              <a:rPr lang="es-ES" dirty="0" smtClean="0"/>
              <a:t>No se realiza el seguimiento correspondiente</a:t>
            </a:r>
          </a:p>
          <a:p>
            <a:r>
              <a:rPr lang="es-ES" dirty="0" smtClean="0"/>
              <a:t>No existe evaluación al desempeño de los servidores locales</a:t>
            </a:r>
          </a:p>
          <a:p>
            <a:r>
              <a:rPr lang="es-ES" dirty="0" smtClean="0"/>
              <a:t>La falta de información para la gestión de recursos</a:t>
            </a:r>
          </a:p>
          <a:p>
            <a:r>
              <a:rPr lang="es-ES" dirty="0" smtClean="0"/>
              <a:t>Reglamentos obsoletos</a:t>
            </a:r>
          </a:p>
          <a:p>
            <a:r>
              <a:rPr lang="es-ES" dirty="0" smtClean="0"/>
              <a:t>Delimitación de actividades (Originando muchas dependencias y mayor cantidad de funcionarios a los necesarios).</a:t>
            </a:r>
            <a:endParaRPr lang="es-ES" dirty="0"/>
          </a:p>
          <a:p>
            <a:r>
              <a:rPr lang="es-ES" dirty="0" smtClean="0"/>
              <a:t>Recursos financieros insuficientes</a:t>
            </a:r>
          </a:p>
          <a:p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123909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Agenda para el Desarrollo Municipal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519707"/>
            <a:ext cx="8596668" cy="4521655"/>
          </a:xfrm>
        </p:spPr>
        <p:txBody>
          <a:bodyPr>
            <a:normAutofit/>
          </a:bodyPr>
          <a:lstStyle/>
          <a:p>
            <a:pPr algn="just"/>
            <a:r>
              <a:rPr lang="es-ES" dirty="0" smtClean="0"/>
              <a:t>Considerada como una  herramienta </a:t>
            </a:r>
            <a:r>
              <a:rPr lang="es-ES" dirty="0"/>
              <a:t>a partir de la cual se apoya a los municipios </a:t>
            </a:r>
            <a:r>
              <a:rPr lang="es-ES" dirty="0" smtClean="0"/>
              <a:t>para que </a:t>
            </a:r>
            <a:r>
              <a:rPr lang="es-ES" dirty="0"/>
              <a:t>centren sus esfuerzos en mejorar sus capacidades de gestión </a:t>
            </a:r>
            <a:r>
              <a:rPr lang="es-ES" dirty="0" smtClean="0"/>
              <a:t>y </a:t>
            </a:r>
            <a:r>
              <a:rPr lang="es-ES" dirty="0"/>
              <a:t>elevar los resultados </a:t>
            </a:r>
            <a:r>
              <a:rPr lang="es-ES" dirty="0" smtClean="0"/>
              <a:t>de </a:t>
            </a:r>
            <a:r>
              <a:rPr lang="es-ES" dirty="0"/>
              <a:t>gobierno en aquellas tareas que les encomienda la Constitución de los Estados Unidos Mexicanos. </a:t>
            </a:r>
          </a:p>
          <a:p>
            <a:pPr algn="just"/>
            <a:r>
              <a:rPr lang="es-ES" dirty="0" smtClean="0"/>
              <a:t>Permite detectar prioridades, diseñar </a:t>
            </a:r>
            <a:r>
              <a:rPr lang="es-ES" dirty="0"/>
              <a:t>acciones </a:t>
            </a:r>
            <a:r>
              <a:rPr lang="es-ES" dirty="0" smtClean="0"/>
              <a:t>que alcancen </a:t>
            </a:r>
            <a:r>
              <a:rPr lang="es-ES" dirty="0"/>
              <a:t>resultados concretos y </a:t>
            </a:r>
            <a:r>
              <a:rPr lang="es-ES" dirty="0" smtClean="0"/>
              <a:t>verificables</a:t>
            </a:r>
            <a:r>
              <a:rPr lang="es-ES" dirty="0"/>
              <a:t>.</a:t>
            </a:r>
          </a:p>
          <a:p>
            <a:pPr algn="just"/>
            <a:r>
              <a:rPr lang="es-ES" dirty="0" smtClean="0"/>
              <a:t>Mide la gestión </a:t>
            </a:r>
            <a:r>
              <a:rPr lang="es-ES" dirty="0"/>
              <a:t>y </a:t>
            </a:r>
            <a:r>
              <a:rPr lang="es-ES" dirty="0" smtClean="0"/>
              <a:t> </a:t>
            </a:r>
            <a:r>
              <a:rPr lang="es-ES" dirty="0"/>
              <a:t>desempeño </a:t>
            </a:r>
            <a:r>
              <a:rPr lang="es-ES" dirty="0" smtClean="0"/>
              <a:t>en </a:t>
            </a:r>
            <a:r>
              <a:rPr lang="es-ES" dirty="0"/>
              <a:t>una práctica recurrente que </a:t>
            </a:r>
            <a:r>
              <a:rPr lang="es-ES" dirty="0" smtClean="0"/>
              <a:t>mejora </a:t>
            </a:r>
            <a:r>
              <a:rPr lang="es-ES" dirty="0"/>
              <a:t>el proceso de toma de decisiones y a la ciudadanía ejercer su derecho a </a:t>
            </a:r>
            <a:r>
              <a:rPr lang="es-ES" dirty="0" smtClean="0"/>
              <a:t>una rendición </a:t>
            </a:r>
            <a:r>
              <a:rPr lang="es-ES" dirty="0"/>
              <a:t>de cuentas más efectiva.</a:t>
            </a:r>
          </a:p>
          <a:p>
            <a:pPr algn="just"/>
            <a:r>
              <a:rPr lang="es-ES" dirty="0" smtClean="0"/>
              <a:t>Contribuye </a:t>
            </a:r>
            <a:r>
              <a:rPr lang="es-ES" dirty="0"/>
              <a:t>a la modernización administrativa de los municipios, hacerlos más eficaces como </a:t>
            </a:r>
            <a:r>
              <a:rPr lang="es-ES" dirty="0" smtClean="0"/>
              <a:t>el </a:t>
            </a:r>
            <a:r>
              <a:rPr lang="es-ES" dirty="0"/>
              <a:t>orden de gobierno más cercano a la </a:t>
            </a:r>
            <a:r>
              <a:rPr lang="es-ES" dirty="0" smtClean="0"/>
              <a:t>población.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725665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854" y="267433"/>
            <a:ext cx="2413103" cy="1110606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25378"/>
          </a:xfrm>
        </p:spPr>
        <p:txBody>
          <a:bodyPr>
            <a:normAutofit/>
          </a:bodyPr>
          <a:lstStyle/>
          <a:p>
            <a:pPr algn="ctr"/>
            <a:r>
              <a:rPr lang="es-MX" sz="3500" b="1" dirty="0" smtClean="0">
                <a:solidFill>
                  <a:schemeClr val="tx1"/>
                </a:solidFill>
              </a:rPr>
              <a:t>El Municipio y la ADM</a:t>
            </a:r>
            <a:endParaRPr lang="en-US" sz="3500" b="1" dirty="0">
              <a:solidFill>
                <a:schemeClr val="tx1"/>
              </a:solidFill>
            </a:endParaRPr>
          </a:p>
        </p:txBody>
      </p:sp>
      <p:sp>
        <p:nvSpPr>
          <p:cNvPr id="6" name="Subtítulo 5"/>
          <p:cNvSpPr>
            <a:spLocks noGrp="1"/>
          </p:cNvSpPr>
          <p:nvPr>
            <p:ph type="subTitle" idx="1"/>
          </p:nvPr>
        </p:nvSpPr>
        <p:spPr>
          <a:xfrm>
            <a:off x="1524000" y="2232969"/>
            <a:ext cx="9144000" cy="3639797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s-MX" dirty="0" smtClean="0"/>
              <a:t>Vinculación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s-MX" dirty="0" smtClean="0"/>
              <a:t>Integración  del COPLADEMUN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s-MX" dirty="0" smtClean="0"/>
              <a:t>Seguimiento</a:t>
            </a:r>
            <a:r>
              <a:rPr lang="es-MX" dirty="0"/>
              <a:t> </a:t>
            </a:r>
            <a:r>
              <a:rPr lang="es-MX" dirty="0" smtClean="0"/>
              <a:t>y verificación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s-MX" dirty="0" smtClean="0"/>
              <a:t>Capacitación</a:t>
            </a:r>
            <a:endParaRPr lang="es-MX" dirty="0" smtClean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s-MX" dirty="0" smtClean="0"/>
              <a:t>Personal informado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s-MX" dirty="0" smtClean="0"/>
              <a:t>Gestión Responsable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s-MX" dirty="0" smtClean="0"/>
              <a:t>Transparencia </a:t>
            </a:r>
            <a:endParaRPr lang="es-MX" dirty="0" smtClean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s-MX" dirty="0" smtClean="0"/>
              <a:t>Evaluación a funcionarios (personal y en el desempeño)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s-MX" dirty="0" smtClean="0"/>
              <a:t>Trabajo en equipo</a:t>
            </a:r>
            <a:endParaRPr lang="es-MX" dirty="0" smtClean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n-US" dirty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3967998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800" dirty="0" smtClean="0"/>
              <a:t>Creación de un nuevo Reglamento interno </a:t>
            </a:r>
          </a:p>
          <a:p>
            <a:pPr marL="0" indent="0">
              <a:buNone/>
            </a:pPr>
            <a:r>
              <a:rPr lang="es-ES" sz="2800" dirty="0" smtClean="0"/>
              <a:t>Competencia</a:t>
            </a:r>
          </a:p>
          <a:p>
            <a:pPr marL="0" indent="0">
              <a:buNone/>
            </a:pPr>
            <a:r>
              <a:rPr lang="es-ES" sz="2800" dirty="0" smtClean="0"/>
              <a:t>Estructura</a:t>
            </a:r>
          </a:p>
          <a:p>
            <a:pPr marL="0" indent="0">
              <a:buNone/>
            </a:pPr>
            <a:r>
              <a:rPr lang="es-ES" sz="2800" dirty="0" smtClean="0"/>
              <a:t>Organización </a:t>
            </a:r>
          </a:p>
          <a:p>
            <a:pPr marL="0" indent="0">
              <a:buNone/>
            </a:pPr>
            <a:r>
              <a:rPr lang="es-ES" sz="2800" dirty="0" smtClean="0"/>
              <a:t>Atribuciones</a:t>
            </a:r>
          </a:p>
        </p:txBody>
      </p:sp>
    </p:spTree>
    <p:extLst>
      <p:ext uri="{BB962C8B-B14F-4D97-AF65-F5344CB8AC3E}">
        <p14:creationId xmlns:p14="http://schemas.microsoft.com/office/powerpoint/2010/main" val="2375585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" sz="4800" dirty="0" smtClean="0"/>
              <a:t>Por su atención </a:t>
            </a:r>
          </a:p>
          <a:p>
            <a:pPr marL="0" indent="0" algn="r">
              <a:buNone/>
            </a:pPr>
            <a:r>
              <a:rPr lang="es-ES" sz="6600" b="1" dirty="0" smtClean="0">
                <a:latin typeface="Book Antiqua" panose="02040602050305030304" pitchFamily="18" charset="0"/>
              </a:rPr>
              <a:t>Gracias!!!</a:t>
            </a:r>
            <a:endParaRPr lang="es-ES" sz="6600" b="1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32372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Personalizado 2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E99C"/>
      </a:accent1>
      <a:accent2>
        <a:srgbClr val="FEDF72"/>
      </a:accent2>
      <a:accent3>
        <a:srgbClr val="FFE99C"/>
      </a:accent3>
      <a:accent4>
        <a:srgbClr val="FFE99C"/>
      </a:accent4>
      <a:accent5>
        <a:srgbClr val="FFE99C"/>
      </a:accent5>
      <a:accent6>
        <a:srgbClr val="FFE99C"/>
      </a:accent6>
      <a:hlink>
        <a:srgbClr val="FFE99C"/>
      </a:hlink>
      <a:folHlink>
        <a:srgbClr val="FFE99C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690</TotalTime>
  <Words>587</Words>
  <Application>Microsoft Office PowerPoint</Application>
  <PresentationFormat>Panorámica</PresentationFormat>
  <Paragraphs>50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Arial</vt:lpstr>
      <vt:lpstr>Book Antiqua</vt:lpstr>
      <vt:lpstr>Trebuchet MS</vt:lpstr>
      <vt:lpstr>Wingdings</vt:lpstr>
      <vt:lpstr>Wingdings 3</vt:lpstr>
      <vt:lpstr>Faceta</vt:lpstr>
      <vt:lpstr>Presentación de PowerPoint</vt:lpstr>
      <vt:lpstr>Presentación de PowerPoint</vt:lpstr>
      <vt:lpstr>Presentación de PowerPoint</vt:lpstr>
      <vt:lpstr>Administración municipal</vt:lpstr>
      <vt:lpstr>Problemática de los gobiernos locales</vt:lpstr>
      <vt:lpstr>Agenda para el Desarrollo Municipal</vt:lpstr>
      <vt:lpstr>El Municipio y la ADM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ITICSHE3P</dc:creator>
  <cp:lastModifiedBy>Lupita Alvarez</cp:lastModifiedBy>
  <cp:revision>38</cp:revision>
  <dcterms:created xsi:type="dcterms:W3CDTF">2014-10-09T14:01:12Z</dcterms:created>
  <dcterms:modified xsi:type="dcterms:W3CDTF">2014-10-10T09:43:06Z</dcterms:modified>
</cp:coreProperties>
</file>