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88" r:id="rId2"/>
    <p:sldId id="256" r:id="rId3"/>
    <p:sldId id="263" r:id="rId4"/>
    <p:sldId id="257" r:id="rId5"/>
    <p:sldId id="258" r:id="rId6"/>
    <p:sldId id="259" r:id="rId7"/>
    <p:sldId id="260" r:id="rId8"/>
    <p:sldId id="261" r:id="rId9"/>
    <p:sldId id="274" r:id="rId10"/>
    <p:sldId id="275" r:id="rId11"/>
    <p:sldId id="262" r:id="rId12"/>
    <p:sldId id="264" r:id="rId13"/>
    <p:sldId id="265" r:id="rId14"/>
    <p:sldId id="266" r:id="rId15"/>
    <p:sldId id="267" r:id="rId16"/>
    <p:sldId id="268" r:id="rId17"/>
    <p:sldId id="279" r:id="rId18"/>
    <p:sldId id="269" r:id="rId19"/>
    <p:sldId id="271" r:id="rId20"/>
    <p:sldId id="273" r:id="rId21"/>
    <p:sldId id="277" r:id="rId22"/>
    <p:sldId id="278" r:id="rId23"/>
    <p:sldId id="296" r:id="rId24"/>
    <p:sldId id="299" r:id="rId25"/>
    <p:sldId id="300" r:id="rId26"/>
    <p:sldId id="301" r:id="rId27"/>
    <p:sldId id="289" r:id="rId28"/>
    <p:sldId id="284" r:id="rId29"/>
    <p:sldId id="285" r:id="rId30"/>
    <p:sldId id="297" r:id="rId31"/>
    <p:sldId id="298" r:id="rId32"/>
    <p:sldId id="290" r:id="rId33"/>
    <p:sldId id="291" r:id="rId34"/>
    <p:sldId id="292" r:id="rId35"/>
    <p:sldId id="293" r:id="rId36"/>
    <p:sldId id="287" r:id="rId37"/>
    <p:sldId id="294" r:id="rId3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15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7" autoAdjust="0"/>
  </p:normalViewPr>
  <p:slideViewPr>
    <p:cSldViewPr>
      <p:cViewPr varScale="1">
        <p:scale>
          <a:sx n="65" d="100"/>
          <a:sy n="6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66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18D43-8F10-4338-9A82-CB38284642A7}" type="datetimeFigureOut">
              <a:rPr lang="es-ES" smtClean="0"/>
              <a:pPr/>
              <a:t>27/06/2014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03946-CA42-4FFA-B3E8-3085777A25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1.- QUE NO PRENTENDE ESTA</a:t>
            </a:r>
            <a:r>
              <a:rPr lang="es-ES" baseline="0" dirty="0" smtClean="0"/>
              <a:t> PROPUESTA.</a:t>
            </a:r>
          </a:p>
          <a:p>
            <a:r>
              <a:rPr lang="es-ES" baseline="0" smtClean="0"/>
              <a:t>2.- 3 PRINCIPIOS BASE.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03946-CA42-4FFA-B3E8-3085777A25C2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CA9B-CFF0-4F00-98D8-72998F9EBD52}" type="datetimeFigureOut">
              <a:rPr lang="es-ES" smtClean="0"/>
              <a:pPr/>
              <a:t>27/06/2014</a:t>
            </a:fld>
            <a:endParaRPr lang="es-ES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B656-A7FB-4891-89BD-7C5D13141CF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CA9B-CFF0-4F00-98D8-72998F9EBD52}" type="datetimeFigureOut">
              <a:rPr lang="es-ES" smtClean="0"/>
              <a:pPr/>
              <a:t>27/06/2014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B656-A7FB-4891-89BD-7C5D13141CF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CA9B-CFF0-4F00-98D8-72998F9EBD52}" type="datetimeFigureOut">
              <a:rPr lang="es-ES" smtClean="0"/>
              <a:pPr/>
              <a:t>27/06/2014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B656-A7FB-4891-89BD-7C5D13141CF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CA9B-CFF0-4F00-98D8-72998F9EBD52}" type="datetimeFigureOut">
              <a:rPr lang="es-ES" smtClean="0"/>
              <a:pPr/>
              <a:t>27/06/2014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B656-A7FB-4891-89BD-7C5D13141CF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CA9B-CFF0-4F00-98D8-72998F9EBD52}" type="datetimeFigureOut">
              <a:rPr lang="es-ES" smtClean="0"/>
              <a:pPr/>
              <a:t>27/06/2014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B656-A7FB-4891-89BD-7C5D13141CF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CA9B-CFF0-4F00-98D8-72998F9EBD52}" type="datetimeFigureOut">
              <a:rPr lang="es-ES" smtClean="0"/>
              <a:pPr/>
              <a:t>27/06/2014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B656-A7FB-4891-89BD-7C5D13141CF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CA9B-CFF0-4F00-98D8-72998F9EBD52}" type="datetimeFigureOut">
              <a:rPr lang="es-ES" smtClean="0"/>
              <a:pPr/>
              <a:t>27/06/2014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B656-A7FB-4891-89BD-7C5D13141CF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CA9B-CFF0-4F00-98D8-72998F9EBD52}" type="datetimeFigureOut">
              <a:rPr lang="es-ES" smtClean="0"/>
              <a:pPr/>
              <a:t>27/06/2014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B656-A7FB-4891-89BD-7C5D13141CF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CA9B-CFF0-4F00-98D8-72998F9EBD52}" type="datetimeFigureOut">
              <a:rPr lang="es-ES" smtClean="0"/>
              <a:pPr/>
              <a:t>27/06/2014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B656-A7FB-4891-89BD-7C5D13141CF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CA9B-CFF0-4F00-98D8-72998F9EBD52}" type="datetimeFigureOut">
              <a:rPr lang="es-ES" smtClean="0"/>
              <a:pPr/>
              <a:t>27/06/2014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B656-A7FB-4891-89BD-7C5D13141CF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CA9B-CFF0-4F00-98D8-72998F9EBD52}" type="datetimeFigureOut">
              <a:rPr lang="es-ES" smtClean="0"/>
              <a:pPr/>
              <a:t>27/06/2014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7FEB656-A7FB-4891-89BD-7C5D13141CF8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B7CA9B-CFF0-4F00-98D8-72998F9EBD52}" type="datetimeFigureOut">
              <a:rPr lang="es-ES" smtClean="0"/>
              <a:pPr/>
              <a:t>27/06/2014</a:t>
            </a:fld>
            <a:endParaRPr lang="es-ES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FEB656-A7FB-4891-89BD-7C5D13141CF8}" type="slidenum">
              <a:rPr lang="es-ES" smtClean="0"/>
              <a:pPr/>
              <a:t>‹Nº›</a:t>
            </a:fld>
            <a:endParaRPr lang="es-ES" dirty="0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Sur_de_M%C3%A9xico" TargetMode="External"/><Relationship Id="rId2" Type="http://schemas.openxmlformats.org/officeDocument/2006/relationships/hyperlink" Target="http://es.wikipedia.org/w/index.php?title=Centro_Este_de_M%C3%A9xico&amp;action=edit&amp;redlink=1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es.wikipedia.org/wiki/Pen%C3%ADnsula_de_Yucat%C3%A1n" TargetMode="External"/><Relationship Id="rId4" Type="http://schemas.openxmlformats.org/officeDocument/2006/relationships/hyperlink" Target="http://es.wikipedia.org/wiki/Oriente_de_M%C3%A9xico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raqui.net/diccionario/index.php/term/Glosario+de+turismo+y+hosteler%C3%ADa,cluster+tur%C3%ADstico.xhtml" TargetMode="Externa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Noroeste_de_M%C3%A9xico" TargetMode="External"/><Relationship Id="rId2" Type="http://schemas.openxmlformats.org/officeDocument/2006/relationships/hyperlink" Target="http://es.wikipedia.org/wiki/Rep%C3%BAblica_Mexican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s.wikipedia.org/wiki/Occidente_de_M%C3%A9xico" TargetMode="External"/><Relationship Id="rId5" Type="http://schemas.openxmlformats.org/officeDocument/2006/relationships/hyperlink" Target="http://es.wikipedia.org/wiki/Noreste_de_M%C3%A9xico" TargetMode="External"/><Relationship Id="rId4" Type="http://schemas.openxmlformats.org/officeDocument/2006/relationships/hyperlink" Target="http://es.wikipedia.org/w/index.php?title=Norte_de_M%C3%A9xico&amp;action=edit&amp;redlin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adira\Desktop\CEDEMUM\PROMOTURCO\prcoe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000100" y="1428736"/>
          <a:ext cx="6929488" cy="4224372"/>
        </p:xfrm>
        <a:graphic>
          <a:graphicData uri="http://schemas.openxmlformats.org/drawingml/2006/table">
            <a:tbl>
              <a:tblPr/>
              <a:tblGrid>
                <a:gridCol w="1571635"/>
                <a:gridCol w="1785951"/>
                <a:gridCol w="1785951"/>
                <a:gridCol w="1785951"/>
              </a:tblGrid>
              <a:tr h="58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Zona 5</a:t>
                      </a:r>
                      <a:endParaRPr lang="es-E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Zona 6</a:t>
                      </a:r>
                      <a:endParaRPr lang="es-E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Zona 7</a:t>
                      </a:r>
                      <a:endParaRPr lang="es-E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Zona 8</a:t>
                      </a:r>
                      <a:endParaRPr lang="es-E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491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400" b="0" i="0" u="none" strike="noStrike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Verdana"/>
                          <a:ea typeface="Calibri"/>
                          <a:cs typeface="Times New Roman"/>
                          <a:hlinkClick r:id="rId2" tooltip="Centro Este de México (aún no redactado)"/>
                        </a:rPr>
                        <a:t>Centro-Este</a:t>
                      </a:r>
                      <a:endParaRPr lang="es-ES" sz="14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400" b="0" i="0" u="none" strike="noStrike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Verdana"/>
                          <a:ea typeface="Calibri"/>
                          <a:cs typeface="Times New Roman"/>
                          <a:hlinkClick r:id="rId3" tooltip="Sur de México"/>
                        </a:rPr>
                        <a:t>Sur</a:t>
                      </a:r>
                      <a:endParaRPr lang="es-ES" sz="14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400" b="0" i="0" u="none" strike="noStrike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Verdana"/>
                          <a:ea typeface="Calibri"/>
                          <a:cs typeface="Times New Roman"/>
                          <a:hlinkClick r:id="rId4" tooltip="Oriente de México"/>
                        </a:rPr>
                        <a:t>Oriente</a:t>
                      </a:r>
                      <a:endParaRPr lang="es-ES" sz="14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400" b="0" i="0" u="none" strike="noStrike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Verdana"/>
                          <a:ea typeface="Calibri"/>
                          <a:cs typeface="Times New Roman"/>
                          <a:hlinkClick r:id="rId5" tooltip="Península de Yucatán"/>
                        </a:rPr>
                        <a:t>Península de Yucatán</a:t>
                      </a:r>
                      <a:endParaRPr lang="es-ES" sz="14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30769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400" b="1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• Querétaro</a:t>
                      </a:r>
                      <a:r>
                        <a:rPr lang="es-ES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es-ES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s-ES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• Estado de México</a:t>
                      </a:r>
                      <a:br>
                        <a:rPr lang="es-ES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s-ES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• D.F.</a:t>
                      </a:r>
                      <a:br>
                        <a:rPr lang="es-ES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s-ES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• Morelos</a:t>
                      </a:r>
                      <a:br>
                        <a:rPr lang="es-ES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s-ES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• Hidalgo</a:t>
                      </a:r>
                      <a:br>
                        <a:rPr lang="es-ES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s-ES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• Tlaxcala</a:t>
                      </a:r>
                      <a:br>
                        <a:rPr lang="es-ES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s-ES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• Puebla.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• Guerrero</a:t>
                      </a:r>
                      <a:br>
                        <a:rPr lang="es-ES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s-ES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• Oaxaca</a:t>
                      </a:r>
                      <a:br>
                        <a:rPr lang="es-ES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s-ES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• Chiapas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• Veracruz</a:t>
                      </a:r>
                      <a:br>
                        <a:rPr lang="es-ES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s-ES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• Tabasco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• Campeche</a:t>
                      </a:r>
                      <a:br>
                        <a:rPr lang="es-ES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s-ES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• Yucatán</a:t>
                      </a:r>
                      <a:br>
                        <a:rPr lang="es-ES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s-ES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• Quintana Roo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85800" y="1142984"/>
            <a:ext cx="2743200" cy="533418"/>
          </a:xfrm>
          <a:ln>
            <a:solidFill>
              <a:srgbClr val="FFC000"/>
            </a:solidFill>
          </a:ln>
        </p:spPr>
        <p:txBody>
          <a:bodyPr/>
          <a:lstStyle/>
          <a:p>
            <a:r>
              <a:rPr lang="es-ES" sz="2800" dirty="0" smtClean="0"/>
              <a:t>Objetivo General</a:t>
            </a:r>
            <a:endParaRPr lang="es-ES" sz="2800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2"/>
          </p:nvPr>
        </p:nvSpPr>
        <p:spPr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just"/>
            <a:r>
              <a:rPr lang="es-ES" sz="1800" dirty="0" smtClean="0"/>
              <a:t>Incrementar la intención de viaje de los turistas regionales, nacionales e internacionales hacia los municipios turísticos de la RCO mejorando la relación gasto-visita.</a:t>
            </a:r>
            <a:endParaRPr lang="es-ES" sz="1800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es-ES" sz="2400" dirty="0" smtClean="0"/>
              <a:t>Objetivos específicos:</a:t>
            </a:r>
          </a:p>
          <a:p>
            <a:r>
              <a:rPr lang="es-ES" sz="1400" dirty="0" smtClean="0"/>
              <a:t>Diversificar la oferta turística, destacando las cualidades de la RCO.</a:t>
            </a:r>
          </a:p>
          <a:p>
            <a:r>
              <a:rPr lang="es-ES" sz="1400" dirty="0" smtClean="0"/>
              <a:t>Desconcentrar geográficamente los flujos turísticos.</a:t>
            </a:r>
          </a:p>
          <a:p>
            <a:r>
              <a:rPr lang="es-ES" sz="1400" dirty="0" smtClean="0"/>
              <a:t>Concienciar sobre la importancia y calidad de la actividad y servicios turísticos de la RCO.</a:t>
            </a:r>
          </a:p>
          <a:p>
            <a:r>
              <a:rPr lang="es-ES" sz="1400" dirty="0" smtClean="0"/>
              <a:t>Aprovechar el nicho de mercado del programa federal “Turismo para Todos”.</a:t>
            </a:r>
          </a:p>
          <a:p>
            <a:r>
              <a:rPr lang="es-ES" sz="1400" dirty="0" smtClean="0"/>
              <a:t>Implementar la “Feria Turística Regional desde lo local”.</a:t>
            </a:r>
          </a:p>
          <a:p>
            <a:r>
              <a:rPr lang="es-ES" sz="1400" dirty="0" smtClean="0"/>
              <a:t>Convenir rutas aéreas  en la RCO .</a:t>
            </a:r>
          </a:p>
          <a:p>
            <a:r>
              <a:rPr lang="es-ES" sz="1400" dirty="0" smtClean="0"/>
              <a:t>Organizar  redes y sistemas de promoción y venta.</a:t>
            </a:r>
          </a:p>
          <a:p>
            <a:r>
              <a:rPr lang="es-ES" sz="1400" dirty="0" smtClean="0"/>
              <a:t>Fortalecer el desarrollo turístico local.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500034" y="2143116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s-ES" sz="4000" dirty="0" smtClean="0"/>
              <a:t>Programas de Desarrollo Regional </a:t>
            </a:r>
            <a:br>
              <a:rPr lang="es-ES" sz="4000" dirty="0" smtClean="0"/>
            </a:br>
            <a:r>
              <a:rPr lang="es-ES" sz="4000" dirty="0" smtClean="0"/>
              <a:t>SECTUR</a:t>
            </a:r>
            <a:r>
              <a:rPr lang="es-ES" sz="7200" dirty="0" smtClean="0"/>
              <a:t> </a:t>
            </a:r>
            <a:endParaRPr lang="es-ES" sz="7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C:\Users\yadira\AppData\Local\Temp\Rar$DI73.334\Mapa programa corazon de mexico 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57232"/>
            <a:ext cx="7929618" cy="550072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:\Users\yadira\AppData\Local\Temp\Rar$DI77.030\Mapa programa mexico nort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57232"/>
            <a:ext cx="8001056" cy="5572163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:\Users\yadira\AppData\Local\Temp\Rar$DI80.043\Mapa programa mundo maya 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57233"/>
            <a:ext cx="7858180" cy="557216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:\Users\yadira\AppData\Local\Temp\Rar$DI88.773\Mapa programa ruta de los dios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8072494" cy="535785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:\Users\yadira\AppData\Local\Temp\Rar$DI67.508\Mapa programa mar de cortes barrancas del cobre cop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57232"/>
            <a:ext cx="8072494" cy="5429288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:\Users\yadira\AppData\Local\Temp\Rar$DI02.280\Mapa programa tesoros coloniales del centro mexic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928670"/>
            <a:ext cx="8001056" cy="5357849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:\Users\yadira\AppData\Local\Temp\Rar$DI00.238\Mapa programa centros de play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8215370" cy="5286412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/>
              <a:t>PROMO</a:t>
            </a:r>
            <a:r>
              <a:rPr lang="es-ES" sz="3200" dirty="0" smtClean="0"/>
              <a:t>CION </a:t>
            </a:r>
            <a:r>
              <a:rPr lang="es-ES" sz="3200" b="1" dirty="0" smtClean="0"/>
              <a:t>TUR</a:t>
            </a:r>
            <a:r>
              <a:rPr lang="es-ES" sz="3200" dirty="0" smtClean="0"/>
              <a:t>ISTICA DE LA </a:t>
            </a:r>
            <a:r>
              <a:rPr lang="es-ES" sz="3200" b="1" dirty="0" smtClean="0"/>
              <a:t>R</a:t>
            </a:r>
            <a:r>
              <a:rPr lang="es-ES" sz="3200" dirty="0" smtClean="0"/>
              <a:t>EGION </a:t>
            </a:r>
            <a:r>
              <a:rPr lang="es-ES" sz="3200" b="1" dirty="0" smtClean="0"/>
              <a:t>C</a:t>
            </a:r>
            <a:r>
              <a:rPr lang="es-ES" sz="3200" dirty="0" smtClean="0"/>
              <a:t>ENTRO </a:t>
            </a:r>
            <a:r>
              <a:rPr lang="es-ES" sz="3200" b="1" dirty="0" smtClean="0"/>
              <a:t>O</a:t>
            </a:r>
            <a:r>
              <a:rPr lang="es-ES" sz="3200" dirty="0" smtClean="0"/>
              <a:t>CCIDENTE</a:t>
            </a:r>
            <a:endParaRPr lang="es-ES" sz="3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071670" y="4214818"/>
            <a:ext cx="6357982" cy="12003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ES" sz="7200" b="1" dirty="0" smtClean="0">
                <a:solidFill>
                  <a:srgbClr val="552159"/>
                </a:solidFill>
                <a:latin typeface="+mj-lt"/>
              </a:rPr>
              <a:t>PROMOTU-RCO</a:t>
            </a:r>
            <a:endParaRPr lang="es-ES" sz="7200" b="1" dirty="0">
              <a:solidFill>
                <a:srgbClr val="552159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Marcador de contenido" descr="C:\Users\yadira\AppData\Local\Temp\Rar$DI69.813\Mapa programa pueblos magicos.jpg"/>
          <p:cNvPicPr>
            <a:picLocks noGrp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8358246" cy="5500726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85720" y="1000108"/>
            <a:ext cx="8501122" cy="5078313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endParaRPr lang="es-ES" dirty="0" smtClean="0"/>
          </a:p>
          <a:p>
            <a:r>
              <a:rPr lang="es-ES" b="1" dirty="0" smtClean="0"/>
              <a:t>	Estado    	                                                     Pueblo Mágico 		</a:t>
            </a:r>
          </a:p>
          <a:p>
            <a:r>
              <a:rPr lang="es-ES" dirty="0" smtClean="0"/>
              <a:t> 1.-	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Aguascalientes 	                                                  Real de Asientos </a:t>
            </a:r>
            <a:r>
              <a:rPr lang="es-ES" dirty="0" smtClean="0"/>
              <a:t>	</a:t>
            </a:r>
          </a:p>
          <a:p>
            <a:r>
              <a:rPr lang="es-ES" dirty="0" smtClean="0"/>
              <a:t> 	Baja California Sur 	                                  Todos Santos 		</a:t>
            </a:r>
          </a:p>
          <a:p>
            <a:r>
              <a:rPr lang="es-ES" dirty="0" smtClean="0"/>
              <a:t> 	Chihuahua 	                                                  Creel 	</a:t>
            </a:r>
          </a:p>
          <a:p>
            <a:r>
              <a:rPr lang="es-ES" dirty="0" smtClean="0"/>
              <a:t> 	Coahuila 	                                                  Parras de la Fuente 	</a:t>
            </a:r>
          </a:p>
          <a:p>
            <a:r>
              <a:rPr lang="es-ES" dirty="0" smtClean="0"/>
              <a:t>2.-            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Colima 	                                                                  Comala	</a:t>
            </a:r>
            <a:r>
              <a:rPr lang="es-ES" dirty="0" smtClean="0"/>
              <a:t>	</a:t>
            </a:r>
          </a:p>
          <a:p>
            <a:r>
              <a:rPr lang="es-ES" dirty="0" smtClean="0"/>
              <a:t> 	Chiapas 	                                                                  San Cristóbal de las Casas 	</a:t>
            </a:r>
          </a:p>
          <a:p>
            <a:r>
              <a:rPr lang="es-ES" dirty="0" smtClean="0"/>
              <a:t>3.- 	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Guanajuato 	                                                  Dolores Hidalgo </a:t>
            </a:r>
            <a:r>
              <a:rPr lang="es-ES" dirty="0" smtClean="0"/>
              <a:t>		</a:t>
            </a:r>
          </a:p>
          <a:p>
            <a:r>
              <a:rPr lang="es-ES" dirty="0" smtClean="0"/>
              <a:t> 	Guerrero 	                                                  Taxco 	</a:t>
            </a:r>
          </a:p>
          <a:p>
            <a:r>
              <a:rPr lang="es-ES" dirty="0" smtClean="0"/>
              <a:t> 	Hidalgo 	                                                                  Real del Monte 	 	</a:t>
            </a:r>
          </a:p>
          <a:p>
            <a:r>
              <a:rPr lang="es-ES" dirty="0" smtClean="0"/>
              <a:t> 	                                                                                  Huasca de Ocampo 		</a:t>
            </a:r>
          </a:p>
          <a:p>
            <a:r>
              <a:rPr lang="es-ES" dirty="0" smtClean="0"/>
              <a:t> 4.-	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Jalisco 	                                                                 Tapalpa 	</a:t>
            </a:r>
          </a:p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 	                                                                                 Tequila 	</a:t>
            </a:r>
          </a:p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 	                                                                                Mazamitla </a:t>
            </a:r>
            <a:r>
              <a:rPr lang="es-ES" dirty="0" smtClean="0"/>
              <a:t>	 	</a:t>
            </a:r>
          </a:p>
          <a:p>
            <a:r>
              <a:rPr lang="es-ES" dirty="0" smtClean="0"/>
              <a:t> 	México 	                                                                Tepotzotlán 	 	</a:t>
            </a:r>
          </a:p>
          <a:p>
            <a:r>
              <a:rPr lang="es-ES" dirty="0" smtClean="0"/>
              <a:t>                                                                                                Valle de Bravo 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571744"/>
            <a:ext cx="1156629" cy="99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42910" y="642918"/>
            <a:ext cx="8001056" cy="590931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endParaRPr lang="es-ES" dirty="0" smtClean="0"/>
          </a:p>
          <a:p>
            <a:r>
              <a:rPr lang="es-ES" dirty="0" smtClean="0"/>
              <a:t> 	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Michoacán 	                                     Pátzcuaro 		</a:t>
            </a:r>
          </a:p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	                                                                     Tlalpujahua 	</a:t>
            </a:r>
          </a:p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 	                                                                     Cuitzeo 	</a:t>
            </a:r>
          </a:p>
          <a:p>
            <a:r>
              <a:rPr lang="es-ES" dirty="0" smtClean="0"/>
              <a:t> 	Nuevo León 	                                     Santiago 	 	</a:t>
            </a:r>
          </a:p>
          <a:p>
            <a:r>
              <a:rPr lang="pt-BR" dirty="0" smtClean="0"/>
              <a:t> 	Oaxaca 	                                                     Capulálpam de Méndez 	 	</a:t>
            </a:r>
          </a:p>
          <a:p>
            <a:r>
              <a:rPr lang="es-ES" dirty="0" smtClean="0"/>
              <a:t> 	Puebla 	                                                      Cuetzalan 	</a:t>
            </a:r>
          </a:p>
          <a:p>
            <a:r>
              <a:rPr lang="es-ES" dirty="0" smtClean="0"/>
              <a:t> 5.-	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Querétaro 	                                      Bernal </a:t>
            </a:r>
            <a:r>
              <a:rPr lang="es-ES" dirty="0" smtClean="0"/>
              <a:t>	 	</a:t>
            </a:r>
          </a:p>
          <a:p>
            <a:r>
              <a:rPr lang="es-ES" dirty="0" smtClean="0"/>
              <a:t> 	Quintana Roo 	                                      Bacalar 	 	</a:t>
            </a:r>
          </a:p>
          <a:p>
            <a:r>
              <a:rPr lang="es-ES" dirty="0" smtClean="0"/>
              <a:t>6.-	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San Luis Potosí 	                                      Real de Catorce </a:t>
            </a:r>
            <a:r>
              <a:rPr lang="es-ES" dirty="0" smtClean="0"/>
              <a:t>	 	</a:t>
            </a:r>
          </a:p>
          <a:p>
            <a:r>
              <a:rPr lang="es-ES" dirty="0" smtClean="0"/>
              <a:t>	Sinaloa 	                                                      Cosalá 	</a:t>
            </a:r>
          </a:p>
          <a:p>
            <a:r>
              <a:rPr lang="es-ES" dirty="0" smtClean="0"/>
              <a:t>	                                                                      El Fuerte 	 	</a:t>
            </a:r>
          </a:p>
          <a:p>
            <a:r>
              <a:rPr lang="es-ES" dirty="0" smtClean="0"/>
              <a:t>	Sonora 	                                                      Álamos 	 	</a:t>
            </a:r>
          </a:p>
          <a:p>
            <a:r>
              <a:rPr lang="es-ES" dirty="0" smtClean="0"/>
              <a:t>	Tamaulipas 	                                      Mier 	 	</a:t>
            </a:r>
          </a:p>
          <a:p>
            <a:r>
              <a:rPr lang="es-ES" dirty="0" smtClean="0"/>
              <a:t>	Tlaxcala                                     	      Huamantla 	 	</a:t>
            </a:r>
          </a:p>
          <a:p>
            <a:r>
              <a:rPr lang="es-ES" dirty="0" smtClean="0"/>
              <a:t>	Veracruz 	                                      Coatepec 		</a:t>
            </a:r>
          </a:p>
          <a:p>
            <a:r>
              <a:rPr lang="es-ES" dirty="0" smtClean="0"/>
              <a:t> 	Yucatán 	                                                      Izamal 	</a:t>
            </a:r>
          </a:p>
          <a:p>
            <a:r>
              <a:rPr lang="es-ES" dirty="0" smtClean="0"/>
              <a:t>	Zacatecas 	                                      Jerez de García Salinas 	 	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786058"/>
            <a:ext cx="942315" cy="80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ES" dirty="0" smtClean="0"/>
              <a:t>Ventajas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071538" y="2428868"/>
            <a:ext cx="73581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 smtClean="0"/>
              <a:t> Participamos 9 Estados</a:t>
            </a:r>
          </a:p>
          <a:p>
            <a:pPr>
              <a:buFont typeface="Arial" pitchFamily="34" charset="0"/>
              <a:buChar char="•"/>
            </a:pPr>
            <a:endParaRPr lang="es-ES" sz="2400" dirty="0" smtClean="0"/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Diversidad de productos y servicios turísticos: </a:t>
            </a:r>
          </a:p>
          <a:p>
            <a:r>
              <a:rPr lang="es-ES" sz="2400" dirty="0" smtClean="0"/>
              <a:t>        Centros de Playa</a:t>
            </a:r>
          </a:p>
          <a:p>
            <a:r>
              <a:rPr lang="es-ES" sz="2400" dirty="0" smtClean="0"/>
              <a:t>        Tesoros Coloniales</a:t>
            </a:r>
          </a:p>
          <a:p>
            <a:r>
              <a:rPr lang="es-ES" sz="2400" dirty="0" smtClean="0"/>
              <a:t>         Pueblos Mágicos</a:t>
            </a:r>
          </a:p>
          <a:p>
            <a:pPr>
              <a:buFont typeface="Arial" pitchFamily="34" charset="0"/>
              <a:buChar char="•"/>
            </a:pPr>
            <a:endParaRPr lang="es-ES" sz="2400" dirty="0" smtClean="0"/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Concentración </a:t>
            </a:r>
          </a:p>
        </p:txBody>
      </p:sp>
      <p:pic>
        <p:nvPicPr>
          <p:cNvPr id="6" name="5 Imagen" descr="C:\Users\yadira\AppData\Local\Temp\Rar$DI59.251\Mapa centro occidente 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786190"/>
            <a:ext cx="4429156" cy="285752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714348" y="1285861"/>
            <a:ext cx="80724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dirty="0" smtClean="0"/>
              <a:t>Centros de Playa:</a:t>
            </a:r>
          </a:p>
          <a:p>
            <a:pPr algn="ctr"/>
            <a:endParaRPr lang="es-ES" sz="4000" dirty="0" smtClean="0"/>
          </a:p>
          <a:p>
            <a:pPr algn="ctr"/>
            <a:endParaRPr lang="es-ES" sz="4000" dirty="0" smtClean="0"/>
          </a:p>
          <a:p>
            <a:pPr algn="ctr"/>
            <a:r>
              <a:rPr lang="es-ES" sz="4000" dirty="0" smtClean="0"/>
              <a:t> </a:t>
            </a:r>
          </a:p>
        </p:txBody>
      </p:sp>
      <p:pic>
        <p:nvPicPr>
          <p:cNvPr id="7" name="6 Imagen" descr="C:\Users\yadira\AppData\Local\Temp\Rar$DI00.238\Mapa programa centros de play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357430"/>
            <a:ext cx="4429156" cy="3286148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642910" y="2500306"/>
            <a:ext cx="31432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4000" dirty="0" smtClean="0">
                <a:solidFill>
                  <a:schemeClr val="bg1"/>
                </a:solidFill>
              </a:rPr>
              <a:t>Colima</a:t>
            </a:r>
          </a:p>
          <a:p>
            <a:pPr>
              <a:buFont typeface="Arial" pitchFamily="34" charset="0"/>
              <a:buChar char="•"/>
            </a:pPr>
            <a:r>
              <a:rPr lang="es-ES" sz="4000" dirty="0" smtClean="0">
                <a:solidFill>
                  <a:schemeClr val="bg1"/>
                </a:solidFill>
              </a:rPr>
              <a:t>Jalisco</a:t>
            </a:r>
          </a:p>
          <a:p>
            <a:pPr>
              <a:buFont typeface="Arial" pitchFamily="34" charset="0"/>
              <a:buChar char="•"/>
            </a:pPr>
            <a:r>
              <a:rPr lang="es-ES" sz="4000" dirty="0" smtClean="0">
                <a:solidFill>
                  <a:schemeClr val="bg1"/>
                </a:solidFill>
              </a:rPr>
              <a:t>Nayarit</a:t>
            </a:r>
          </a:p>
          <a:p>
            <a:pPr>
              <a:buFont typeface="Arial" pitchFamily="34" charset="0"/>
              <a:buChar char="•"/>
            </a:pP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143108" y="1500174"/>
            <a:ext cx="4572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 smtClean="0"/>
              <a:t>Tesoros Coloniales:</a:t>
            </a:r>
          </a:p>
        </p:txBody>
      </p:sp>
      <p:pic>
        <p:nvPicPr>
          <p:cNvPr id="7" name="6 Imagen" descr="C:\Users\yadira\AppData\Local\Temp\Rar$DI02.280\Mapa programa tesoros coloniales del centro mexic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285992"/>
            <a:ext cx="3214710" cy="285752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857224" y="2928934"/>
            <a:ext cx="40719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bg1"/>
                </a:solidFill>
              </a:rPr>
              <a:t>Aguascalientes </a:t>
            </a:r>
          </a:p>
          <a:p>
            <a:pPr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bg1"/>
                </a:solidFill>
              </a:rPr>
              <a:t>Guanajuato </a:t>
            </a:r>
          </a:p>
          <a:p>
            <a:pPr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bg1"/>
                </a:solidFill>
              </a:rPr>
              <a:t>Michoacán</a:t>
            </a:r>
          </a:p>
          <a:p>
            <a:pPr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bg1"/>
                </a:solidFill>
              </a:rPr>
              <a:t>San Luis Potosí</a:t>
            </a:r>
          </a:p>
          <a:p>
            <a:pPr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bg1"/>
                </a:solidFill>
              </a:rPr>
              <a:t>Zacatecas </a:t>
            </a:r>
            <a:endParaRPr lang="es-E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643174" y="1000108"/>
            <a:ext cx="40128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dirty="0" smtClean="0"/>
              <a:t>Pueblos Mágicos:</a:t>
            </a:r>
          </a:p>
        </p:txBody>
      </p:sp>
      <p:pic>
        <p:nvPicPr>
          <p:cNvPr id="7" name="13 Marcador de contenido" descr="C:\Users\yadira\AppData\Local\Temp\Rar$DI69.813\Mapa programa pueblos magicos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928802"/>
            <a:ext cx="3857652" cy="2571768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0" y="1857364"/>
            <a:ext cx="257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Aguascalientes 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	                                                   Real de Asientos 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2857488" y="1785926"/>
            <a:ext cx="1285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Colima 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	                                                                  Comala</a:t>
            </a:r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0" y="2857496"/>
            <a:ext cx="2428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Guanajuato 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	                                                  Dolores Hidalgo </a:t>
            </a:r>
            <a:r>
              <a:rPr lang="es-ES" dirty="0" smtClean="0"/>
              <a:t>	</a:t>
            </a:r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2857488" y="2857497"/>
            <a:ext cx="18573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Jalisco 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	                                                                 Tapalpa 	</a:t>
            </a:r>
          </a:p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 	                                                                               Tequila 	</a:t>
            </a:r>
          </a:p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 	                                                                                Mazamitla </a:t>
            </a:r>
            <a:r>
              <a:rPr lang="es-ES" dirty="0" smtClean="0"/>
              <a:t>	</a:t>
            </a:r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142844" y="4826675"/>
            <a:ext cx="22145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Michoacán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 	                                     Pátzcuaro 		</a:t>
            </a:r>
          </a:p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	                                                                     Tlalpujahua 	</a:t>
            </a:r>
          </a:p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 	                                                                     Cuitzeo 	</a:t>
            </a:r>
            <a:endParaRPr lang="es-ES" dirty="0"/>
          </a:p>
        </p:txBody>
      </p:sp>
      <p:sp>
        <p:nvSpPr>
          <p:cNvPr id="14" name="13 Rectángulo"/>
          <p:cNvSpPr/>
          <p:nvPr/>
        </p:nvSpPr>
        <p:spPr>
          <a:xfrm>
            <a:off x="2786050" y="4643446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Querétaro 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	                                      Bernal </a:t>
            </a:r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5000628" y="4714884"/>
            <a:ext cx="30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San Luis Potosí 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	                                      Real de Catorce 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adira\Desktop\CEDEMUM\PROMOTURCO\prcomp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II.-Etapa: Proyecto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s-ES" sz="48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“Feria Turística Regional desde lo Local”</a:t>
            </a:r>
            <a:endParaRPr lang="es-ES" sz="48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214414" y="4500570"/>
            <a:ext cx="7215238" cy="1200329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7200" b="1" dirty="0" smtClean="0">
                <a:solidFill>
                  <a:srgbClr val="552159"/>
                </a:solidFill>
                <a:latin typeface="+mj-lt"/>
              </a:rPr>
              <a:t>PROMOTU-RCO</a:t>
            </a:r>
            <a:endParaRPr lang="es-ES" sz="7200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La Feria Turística Regional desde lo Local</a:t>
            </a:r>
            <a:r>
              <a:rPr lang="es-MX" dirty="0" smtClean="0"/>
              <a:t>, nace de la </a:t>
            </a:r>
            <a:r>
              <a:rPr lang="es-MX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PROMOTUR-RCO</a:t>
            </a:r>
            <a:r>
              <a:rPr lang="es-MX" dirty="0" smtClean="0"/>
              <a:t>  como idea base para fortalecer el flujo turístico de la Región Centro Occidente, ya que el 83% aproximadamente del turismo, es Nacional, por lo tanto esta Feria tiene sus principales bases fundamentadas en el área de </a:t>
            </a:r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Turismo Para Todos </a:t>
            </a:r>
            <a:r>
              <a:rPr lang="es-MX" dirty="0" smtClean="0"/>
              <a:t>lo cual nos permitirá contar con la colaboración de los diferentes organismos de Gobierno, Federal, Estatal, Municipal y también poder involucrar al sector privado con los diferentes programas que se manejan a través de este segmento además de lograr capturar el interés del Consejo de Promoción Turística de México y del Fideicomiso para  el Desarrollo de la Región Centro Occidente.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1785926"/>
            <a:ext cx="7851648" cy="1828800"/>
          </a:xfrm>
        </p:spPr>
        <p:txBody>
          <a:bodyPr/>
          <a:lstStyle/>
          <a:p>
            <a:pPr algn="just"/>
            <a:r>
              <a:rPr lang="es-ES" dirty="0" smtClean="0"/>
              <a:t>I.- Etapa: Anteproyecto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TURISMO PARA TODOS</a:t>
            </a:r>
            <a:endParaRPr lang="es-ES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VIAJANDO POR MÉXICO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57422" y="857232"/>
            <a:ext cx="4429156" cy="642942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sz="2800" b="1" dirty="0" smtClean="0"/>
              <a:t>¿ Qué es Turismo para Todos?</a:t>
            </a:r>
            <a:endParaRPr lang="es-ES" sz="4400" dirty="0"/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sz="2400" dirty="0" smtClean="0"/>
              <a:t>El Programa Turismo para Todos es impulsado por el CPTM en coordinación con SECTUR y tiene el objetivo de hacer del turismo una actividad al alcance de las mayorías, a fin de que todos los mexicanos disfruten de la belleza de México, su arte, su historia, su cultura, tradiciones y creencias, fiestas y celebraciones.</a:t>
            </a:r>
            <a:br>
              <a:rPr lang="es-ES" sz="2400" dirty="0" smtClean="0"/>
            </a:br>
            <a:r>
              <a:rPr lang="es-ES" sz="2400" dirty="0" smtClean="0"/>
              <a:t>Este programa busca impulsar el turismo doméstico en todos los niveles socio-económicos de la población.</a:t>
            </a:r>
            <a:br>
              <a:rPr lang="es-ES" sz="2400" dirty="0" smtClean="0"/>
            </a:br>
            <a:r>
              <a:rPr lang="es-ES" sz="2400" dirty="0" smtClean="0"/>
              <a:t>Para el 2005 logró que 205,792 millones de mexicanos dentro del territorio nacional conocieran de cerca la diversidad de atractivos turísticos que conforman México.</a:t>
            </a:r>
            <a:br>
              <a:rPr lang="es-ES" sz="2400" dirty="0" smtClean="0"/>
            </a:br>
            <a:r>
              <a:rPr lang="es-ES" sz="2400" dirty="0" smtClean="0"/>
              <a:t>El CPTM en coordinación con SECTUR otorgó apoyo para la difusión y creación de paquetes accesibles para las familias, jóvenes, personas con capacidades diferentes y personas de la tercera edad a fin de impulsar un nuevo concepto de turismo social, lo cual permitió incrementar los viajes turísticos de manera general y de manera particular en temporadas bajas.</a:t>
            </a:r>
            <a:br>
              <a:rPr lang="es-ES" sz="2400" dirty="0" smtClean="0"/>
            </a:br>
            <a:endParaRPr lang="es-E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Objetivos específicos de la FTRDL: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s-MX" dirty="0" smtClean="0"/>
              <a:t>Lograr la Promoción Turística Regional desde lo local, con el apoyo de las Secretarías de Turismo de los 9 Estados participantes en coordinación con los Organismos  Estatales de Desarrollo Municipal.</a:t>
            </a:r>
            <a:endParaRPr lang="es-ES" dirty="0" smtClean="0"/>
          </a:p>
          <a:p>
            <a:pPr lvl="0"/>
            <a:r>
              <a:rPr lang="es-MX" dirty="0" smtClean="0"/>
              <a:t>Lograr la colaboración entre las diferentes dependencias involucradas  así como del CPTM, del FIDERCO y los 3 niveles de Gobierno.</a:t>
            </a:r>
            <a:endParaRPr lang="es-ES" dirty="0" smtClean="0"/>
          </a:p>
          <a:p>
            <a:pPr lvl="0"/>
            <a:r>
              <a:rPr lang="es-MX" dirty="0" smtClean="0"/>
              <a:t>Involucrar al sector privado y organizaciones sociales en la Promoción turística municipal.</a:t>
            </a:r>
            <a:endParaRPr lang="es-ES" dirty="0" smtClean="0"/>
          </a:p>
          <a:p>
            <a:pPr lvl="0"/>
            <a:r>
              <a:rPr lang="es-MX" dirty="0" smtClean="0"/>
              <a:t>Promover un desarrollo de productos turísticos diversificados, integrales y competitivos.</a:t>
            </a:r>
            <a:endParaRPr lang="es-ES" dirty="0" smtClean="0"/>
          </a:p>
          <a:p>
            <a:pPr lvl="0"/>
            <a:r>
              <a:rPr lang="es-MX" dirty="0" smtClean="0"/>
              <a:t>Fortalecer la Región Centro Occidente en materia Turística a través de convenios de colaboración entre sus integrantes.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1000108"/>
            <a:ext cx="6829444" cy="1071570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MERCADO: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 corto plazo: Regional mediante  el programa Federal </a:t>
            </a:r>
          </a:p>
          <a:p>
            <a:pPr>
              <a:buNone/>
            </a:pPr>
            <a:r>
              <a:rPr lang="es-ES" dirty="0" smtClean="0"/>
              <a:t>“ Turismo para T0d0s”.</a:t>
            </a:r>
          </a:p>
          <a:p>
            <a:r>
              <a:rPr lang="es-ES" dirty="0" smtClean="0"/>
              <a:t>A mediano Plazo: Mercado Nacional mediante el mismo programa.</a:t>
            </a:r>
          </a:p>
          <a:p>
            <a:r>
              <a:rPr lang="es-ES" dirty="0" smtClean="0"/>
              <a:t>A  largo plazo: Mercado Internacional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2976" y="928670"/>
            <a:ext cx="6257940" cy="1143000"/>
          </a:xfrm>
        </p:spPr>
        <p:txBody>
          <a:bodyPr>
            <a:noAutofit/>
          </a:bodyPr>
          <a:lstStyle/>
          <a:p>
            <a:r>
              <a:rPr lang="es-MX" sz="4000" b="1" dirty="0" smtClean="0"/>
              <a:t>QUE OFRECE LA FERIA:</a:t>
            </a:r>
            <a:r>
              <a:rPr lang="es-ES" sz="4000" dirty="0" smtClean="0"/>
              <a:t/>
            </a:r>
            <a:br>
              <a:rPr lang="es-ES" sz="4000" dirty="0" smtClean="0"/>
            </a:b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 dirty="0" smtClean="0"/>
              <a:t>Conocimiento de nuevas tendencias gracias al intercambio de información.</a:t>
            </a:r>
            <a:endParaRPr lang="es-ES" dirty="0" smtClean="0"/>
          </a:p>
          <a:p>
            <a:pPr lvl="0"/>
            <a:r>
              <a:rPr lang="es-MX" dirty="0" smtClean="0"/>
              <a:t>Encuentro del sector turístico.</a:t>
            </a:r>
            <a:endParaRPr lang="es-ES" dirty="0" smtClean="0"/>
          </a:p>
          <a:p>
            <a:pPr lvl="0"/>
            <a:r>
              <a:rPr lang="es-MX" dirty="0" smtClean="0"/>
              <a:t>Contacto para establecer negocios y actividades comerciales.</a:t>
            </a:r>
            <a:endParaRPr lang="es-ES" dirty="0" smtClean="0"/>
          </a:p>
          <a:p>
            <a:pPr lvl="0"/>
            <a:r>
              <a:rPr lang="es-MX" dirty="0" smtClean="0"/>
              <a:t>Generación de nuevas relaciones comerciales.</a:t>
            </a:r>
            <a:endParaRPr lang="es-ES" dirty="0" smtClean="0"/>
          </a:p>
          <a:p>
            <a:pPr lvl="0"/>
            <a:r>
              <a:rPr lang="es-MX" dirty="0" smtClean="0"/>
              <a:t>Consolidar redes en mercados locales y regionales.</a:t>
            </a:r>
            <a:endParaRPr lang="es-ES" dirty="0" smtClean="0"/>
          </a:p>
          <a:p>
            <a:pPr lvl="0"/>
            <a:r>
              <a:rPr lang="es-MX" dirty="0" smtClean="0"/>
              <a:t>Plataforma regional de promoción.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/>
              <a:t>EXPOSITORES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10" name="9 Marcador de texto"/>
          <p:cNvSpPr>
            <a:spLocks noGrp="1"/>
          </p:cNvSpPr>
          <p:nvPr>
            <p:ph type="body" sz="half" idx="3"/>
          </p:nvPr>
        </p:nvSpPr>
        <p:spPr>
          <a:xfrm>
            <a:off x="4714876" y="1428736"/>
            <a:ext cx="4214842" cy="797719"/>
          </a:xfrm>
        </p:spPr>
        <p:txBody>
          <a:bodyPr>
            <a:normAutofit fontScale="70000" lnSpcReduction="20000"/>
          </a:bodyPr>
          <a:lstStyle/>
          <a:p>
            <a:r>
              <a:rPr lang="es-MX" sz="2900" dirty="0" smtClean="0"/>
              <a:t>Entre los expositores podrán encontrar diferentes segmentos como lo son:</a:t>
            </a:r>
            <a:endParaRPr lang="es-ES" sz="2900" dirty="0" smtClean="0"/>
          </a:p>
          <a:p>
            <a:endParaRPr lang="es-ES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2"/>
          </p:nvPr>
        </p:nvSpPr>
        <p:spPr>
          <a:xfrm>
            <a:off x="457200" y="1500174"/>
            <a:ext cx="4040188" cy="4860146"/>
          </a:xfrm>
        </p:spPr>
        <p:txBody>
          <a:bodyPr>
            <a:normAutofit/>
          </a:bodyPr>
          <a:lstStyle/>
          <a:p>
            <a:pPr algn="just"/>
            <a:r>
              <a:rPr lang="es-MX" sz="2000" dirty="0" smtClean="0"/>
              <a:t>En esta feria exponen los Municipios  turísticos de cada uno de los 9 estados, profesionales y empresas turísticas que deseen darse a conocer y establecer contactos con gente y empresas de la región centro occidente y poder así establecer nuevas relaciones comerciales y la penetración hacia nuevos mercados así como reforzar la presencia en los mercados naturales.</a:t>
            </a:r>
            <a:endParaRPr lang="es-ES" sz="2000" dirty="0" smtClean="0"/>
          </a:p>
          <a:p>
            <a:pPr algn="just"/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/>
            <a:r>
              <a:rPr lang="es-MX" dirty="0" smtClean="0"/>
              <a:t>Destinos: Oficinas de turismo, Fideicomisos de promoción.</a:t>
            </a:r>
            <a:endParaRPr lang="es-ES" dirty="0" smtClean="0"/>
          </a:p>
          <a:p>
            <a:pPr lvl="0"/>
            <a:r>
              <a:rPr lang="es-MX" dirty="0" smtClean="0"/>
              <a:t>Hoteles.</a:t>
            </a:r>
            <a:endParaRPr lang="es-ES" dirty="0" smtClean="0"/>
          </a:p>
          <a:p>
            <a:pPr lvl="0"/>
            <a:r>
              <a:rPr lang="es-MX" dirty="0" smtClean="0"/>
              <a:t>Tour operadores.</a:t>
            </a:r>
            <a:endParaRPr lang="es-ES" dirty="0" smtClean="0"/>
          </a:p>
          <a:p>
            <a:pPr lvl="0"/>
            <a:r>
              <a:rPr lang="es-MX" dirty="0" smtClean="0"/>
              <a:t>Agencias de viajes.</a:t>
            </a:r>
          </a:p>
          <a:p>
            <a:pPr lvl="0"/>
            <a:r>
              <a:rPr lang="es-MX" dirty="0" smtClean="0"/>
              <a:t>Agencias de transportes.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Finalmente 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1785918" y="3000372"/>
            <a:ext cx="6357982" cy="1509712"/>
          </a:xfrm>
        </p:spPr>
        <p:txBody>
          <a:bodyPr/>
          <a:lstStyle/>
          <a:p>
            <a:pPr lvl="0"/>
            <a:r>
              <a:rPr lang="es-E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cluster  turístico</a:t>
            </a:r>
            <a:endParaRPr lang="es-ES" sz="5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endParaRPr lang="es-E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4214810" y="5000636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Continuará……..</a:t>
            </a:r>
            <a:endParaRPr lang="es-E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2571744"/>
            <a:ext cx="7772400" cy="1362456"/>
          </a:xfrm>
        </p:spPr>
        <p:txBody>
          <a:bodyPr/>
          <a:lstStyle/>
          <a:p>
            <a:r>
              <a:rPr lang="es-ES" dirty="0" smtClean="0"/>
              <a:t>Por su atención GRACIAS!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989856"/>
          </a:xfrm>
          <a:ln>
            <a:solidFill>
              <a:srgbClr val="FFC000"/>
            </a:solidFill>
          </a:ln>
        </p:spPr>
        <p:txBody>
          <a:bodyPr/>
          <a:lstStyle/>
          <a:p>
            <a:r>
              <a:rPr lang="es-ES" dirty="0" smtClean="0"/>
              <a:t>INTRODUCCION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92500"/>
          </a:bodyPr>
          <a:lstStyle/>
          <a:p>
            <a:r>
              <a:rPr lang="es-ES" b="1" dirty="0" smtClean="0"/>
              <a:t>Importancia Socioeconómica del Turismo</a:t>
            </a:r>
            <a:endParaRPr lang="es-ES" dirty="0" smtClean="0"/>
          </a:p>
          <a:p>
            <a:pPr algn="just"/>
            <a:r>
              <a:rPr lang="es-ES" dirty="0" smtClean="0"/>
              <a:t>El turismo es un factor realmente importante para el desarrollo socioeconómico y cultural de un país, dada la diversidad de actividades favorables que traen bonanzas económicas: es un instrumento generador de divisas, al ser una actividad que canaliza una inversión para producir una expansión económica general; genera asimismo un mercado de empleos diversificado con una inversión relativamente baja en comparación con otros sectores de la economía; genera una balanza de pagos favorables y sobre todo </a:t>
            </a:r>
            <a:r>
              <a:rPr lang="es-ES" b="1" u="sng" dirty="0" smtClean="0">
                <a:solidFill>
                  <a:schemeClr val="accent3">
                    <a:lumMod val="75000"/>
                  </a:schemeClr>
                </a:solidFill>
              </a:rPr>
              <a:t>desarrolla las actividades económicas locales. </a:t>
            </a:r>
          </a:p>
          <a:p>
            <a:pPr algn="just"/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857232"/>
            <a:ext cx="5572164" cy="64293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es-MX" sz="2400" b="1" dirty="0" smtClean="0"/>
              <a:t>  Panorama  en México del Sector Turístico</a:t>
            </a: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just"/>
            <a:r>
              <a:rPr lang="es-MX" dirty="0" smtClean="0"/>
              <a:t>El turismo es uno de los sectores económicos más importantes y dinámicos en el mundo actual, tanto por su nivel de inversión, participación en el empleo, aportación de divisas, como por la </a:t>
            </a:r>
            <a:r>
              <a:rPr lang="es-MX" b="1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contribución al desarrollo regional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dirty="0" smtClean="0"/>
              <a:t>La importancia del turismo para la economía mexicana es indudable, sus beneficios no sólo se reflejan en ser una industria que genera empleos </a:t>
            </a:r>
            <a:r>
              <a:rPr lang="es-MX" b="1" dirty="0" smtClean="0"/>
              <a:t>y</a:t>
            </a:r>
            <a:r>
              <a:rPr lang="es-MX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MX" b="1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detonador  del desarrollo regional</a:t>
            </a:r>
            <a:r>
              <a:rPr lang="es-MX" dirty="0" smtClean="0"/>
              <a:t>, sino que además es factor de difusión de atractivos culturales y naturales. 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357718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just"/>
            <a:endParaRPr lang="es-MX" dirty="0" smtClean="0"/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El sector turismo aporta más del 8% del Producto Interno Bruto Nacional y contribuye con más del 9% de los empleos directos e indirectos.</a:t>
            </a:r>
          </a:p>
          <a:p>
            <a:pPr algn="just"/>
            <a:r>
              <a:rPr lang="es-MX" dirty="0" smtClean="0"/>
              <a:t>A nivel mundial, México ocupa el 8° sitio en captación de turistas internacionales y el 10° en captación de divisas.</a:t>
            </a:r>
          </a:p>
          <a:p>
            <a:pPr algn="just"/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14348" y="2357430"/>
            <a:ext cx="7929618" cy="3714776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es-MX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promoción turística </a:t>
            </a:r>
            <a:r>
              <a:rPr lang="es-MX" sz="3600" dirty="0" smtClean="0"/>
              <a:t>juega un papel importante para mantener y consolidar a México como una potencia mundial, al generar una mayor demanda para los destinos y atractivos del país; así mismo </a:t>
            </a:r>
            <a:r>
              <a:rPr lang="es-MX" sz="3600" b="1" u="sng" dirty="0" smtClean="0">
                <a:solidFill>
                  <a:srgbClr val="552159"/>
                </a:solidFill>
                <a:latin typeface="+mj-lt"/>
              </a:rPr>
              <a:t>PROMOTU-RCO</a:t>
            </a:r>
            <a:r>
              <a:rPr lang="es-MX" sz="3600" dirty="0" smtClean="0"/>
              <a:t>  coadyuva al logro del misma.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000100" y="928670"/>
            <a:ext cx="6072230" cy="76944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rgbClr val="FFC000"/>
                </a:solidFill>
              </a:rPr>
              <a:t>Por lo tanto:</a:t>
            </a:r>
            <a:endParaRPr lang="es-ES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857232"/>
            <a:ext cx="7772400" cy="1000132"/>
          </a:xfrm>
          <a:ln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Misión: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214554"/>
            <a:ext cx="8327928" cy="2643206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just"/>
            <a:r>
              <a:rPr lang="es-ES" sz="2800" dirty="0" smtClean="0"/>
              <a:t>Promocionar competitivamente  la Región Centro Occidente comprendida en los términos  de los </a:t>
            </a:r>
            <a:r>
              <a:rPr lang="es-ES" sz="2800" dirty="0" smtClean="0">
                <a:solidFill>
                  <a:srgbClr val="FFC000"/>
                </a:solidFill>
              </a:rPr>
              <a:t>OEDM</a:t>
            </a:r>
            <a:r>
              <a:rPr lang="es-ES" sz="2800" dirty="0" smtClean="0"/>
              <a:t>  los destinos turísticos en el mercado Regional, Nacional e Internacional, a través del trabajo conjunto entre los actores de la actividad Turística de la Región.</a:t>
            </a:r>
            <a:endParaRPr lang="es-E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42910" y="714356"/>
            <a:ext cx="7715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Zonas Económicas de México</a:t>
            </a:r>
          </a:p>
          <a:p>
            <a:pPr algn="just"/>
            <a:r>
              <a:rPr lang="es-ES" dirty="0" smtClean="0"/>
              <a:t>Las </a:t>
            </a:r>
            <a:r>
              <a:rPr lang="es-ES" b="1" dirty="0" smtClean="0"/>
              <a:t>zonas económicas de México</a:t>
            </a:r>
            <a:r>
              <a:rPr lang="es-ES" dirty="0" smtClean="0"/>
              <a:t> son un conjunto de regiones en las cuáles se dividió la </a:t>
            </a:r>
            <a:r>
              <a:rPr lang="es-ES" dirty="0" smtClean="0">
                <a:hlinkClick r:id="rId2" tooltip="República Mexicana"/>
              </a:rPr>
              <a:t>República Mexicana</a:t>
            </a:r>
            <a:r>
              <a:rPr lang="es-ES" dirty="0" smtClean="0"/>
              <a:t> en los años 70 con el fin de mejorar las relaciones políticas, sociales y sobre todo económicas de los estados vecinos entre sí. Esta división se ha utilizado para implementar distintas medidas estratégicas de acuerdo a las características particulares de cada zona.</a:t>
            </a:r>
          </a:p>
          <a:p>
            <a:r>
              <a:rPr lang="es-ES" dirty="0" smtClean="0"/>
              <a:t>En total son 8 zonas en las que se divide el país y son las siguientes:</a:t>
            </a:r>
            <a:endParaRPr lang="es-ES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785786" y="3071810"/>
          <a:ext cx="7358116" cy="3214711"/>
        </p:xfrm>
        <a:graphic>
          <a:graphicData uri="http://schemas.openxmlformats.org/drawingml/2006/table">
            <a:tbl>
              <a:tblPr/>
              <a:tblGrid>
                <a:gridCol w="1839529"/>
                <a:gridCol w="1839529"/>
                <a:gridCol w="1839529"/>
                <a:gridCol w="1839529"/>
              </a:tblGrid>
              <a:tr h="5635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Zona 1</a:t>
                      </a:r>
                      <a:endParaRPr lang="es-E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Zona 2</a:t>
                      </a:r>
                      <a:endParaRPr lang="es-E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Zona 3</a:t>
                      </a:r>
                      <a:endParaRPr lang="es-E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Zona 4</a:t>
                      </a:r>
                      <a:endParaRPr lang="es-E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4717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latin typeface="Verdana"/>
                          <a:ea typeface="Calibri"/>
                          <a:cs typeface="Times New Roman"/>
                          <a:hlinkClick r:id="rId3" tooltip="Noroeste de México"/>
                        </a:rPr>
                        <a:t>Noroeste</a:t>
                      </a:r>
                      <a:endParaRPr lang="es-ES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400" b="0" i="0" u="none" strike="noStrike" dirty="0">
                          <a:solidFill>
                            <a:srgbClr val="CC2200"/>
                          </a:solidFill>
                          <a:latin typeface="Verdana"/>
                          <a:ea typeface="Calibri"/>
                          <a:cs typeface="Times New Roman"/>
                          <a:hlinkClick r:id="rId4" tooltip="Norte de México (aún no redactado)"/>
                        </a:rPr>
                        <a:t>Norte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400" b="0" i="0" u="none" strike="noStrike" dirty="0">
                          <a:solidFill>
                            <a:srgbClr val="006A3A"/>
                          </a:solidFill>
                          <a:latin typeface="Verdana"/>
                          <a:ea typeface="Calibri"/>
                          <a:cs typeface="Times New Roman"/>
                          <a:hlinkClick r:id="rId5" tooltip="Noreste de México"/>
                        </a:rPr>
                        <a:t>Noreste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400" b="0" i="0" u="none" strike="noStrike" dirty="0">
                          <a:solidFill>
                            <a:srgbClr val="006A3A"/>
                          </a:solidFill>
                          <a:latin typeface="Verdana"/>
                          <a:ea typeface="Calibri"/>
                          <a:cs typeface="Times New Roman"/>
                          <a:hlinkClick r:id="rId6" tooltip="Occidente de México"/>
                        </a:rPr>
                        <a:t>Centro-Occidente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2179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• Baja California</a:t>
                      </a:r>
                      <a:br>
                        <a:rPr lang="es-ES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s-ES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• Baja California Sur</a:t>
                      </a:r>
                      <a:br>
                        <a:rPr lang="es-ES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s-ES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• Sonora</a:t>
                      </a:r>
                      <a:br>
                        <a:rPr lang="es-ES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s-ES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• Sinaloa</a:t>
                      </a:r>
                      <a:br>
                        <a:rPr lang="es-ES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s-ES" sz="1400" b="1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• Nayarit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• </a:t>
                      </a:r>
                      <a:r>
                        <a:rPr lang="es-ES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Chihuahua</a:t>
                      </a:r>
                      <a:br>
                        <a:rPr lang="es-ES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s-ES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• Coahuila</a:t>
                      </a:r>
                      <a:br>
                        <a:rPr lang="es-ES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s-ES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• Durango</a:t>
                      </a:r>
                      <a:br>
                        <a:rPr lang="es-ES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s-ES" sz="1400" b="1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• Zacatecas</a:t>
                      </a:r>
                      <a:br>
                        <a:rPr lang="es-ES" sz="1400" b="1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s-ES" sz="1400" b="1" dirty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• San Luis Potosí</a:t>
                      </a:r>
                      <a:endParaRPr lang="es-ES" sz="140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• Nuevo León</a:t>
                      </a:r>
                      <a:br>
                        <a:rPr lang="es-ES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s-ES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• Tamaulipas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400" b="1" dirty="0">
                          <a:solidFill>
                            <a:srgbClr val="E36C0A"/>
                          </a:solidFill>
                          <a:latin typeface="Calibri"/>
                          <a:ea typeface="Calibri"/>
                          <a:cs typeface="Times New Roman"/>
                        </a:rPr>
                        <a:t>• Jalisco</a:t>
                      </a:r>
                      <a:br>
                        <a:rPr lang="es-ES" sz="1400" b="1" dirty="0">
                          <a:solidFill>
                            <a:srgbClr val="E36C0A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s-ES" sz="1400" b="1" dirty="0">
                          <a:solidFill>
                            <a:srgbClr val="E36C0A"/>
                          </a:solidFill>
                          <a:latin typeface="Calibri"/>
                          <a:ea typeface="Calibri"/>
                          <a:cs typeface="Times New Roman"/>
                        </a:rPr>
                        <a:t>• Aguascalientes</a:t>
                      </a:r>
                      <a:br>
                        <a:rPr lang="es-ES" sz="1400" b="1" dirty="0">
                          <a:solidFill>
                            <a:srgbClr val="E36C0A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s-ES" sz="1400" b="1" dirty="0">
                          <a:solidFill>
                            <a:srgbClr val="E36C0A"/>
                          </a:solidFill>
                          <a:latin typeface="Calibri"/>
                          <a:ea typeface="Calibri"/>
                          <a:cs typeface="Times New Roman"/>
                        </a:rPr>
                        <a:t>• Colima</a:t>
                      </a:r>
                      <a:br>
                        <a:rPr lang="es-ES" sz="1400" b="1" dirty="0">
                          <a:solidFill>
                            <a:srgbClr val="E36C0A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s-ES" sz="1400" b="1" dirty="0">
                          <a:solidFill>
                            <a:srgbClr val="E36C0A"/>
                          </a:solidFill>
                          <a:latin typeface="Calibri"/>
                          <a:ea typeface="Calibri"/>
                          <a:cs typeface="Times New Roman"/>
                        </a:rPr>
                        <a:t>• Michoacán</a:t>
                      </a:r>
                      <a:br>
                        <a:rPr lang="es-ES" sz="1400" b="1" dirty="0">
                          <a:solidFill>
                            <a:srgbClr val="E36C0A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s-ES" sz="1400" b="1" dirty="0">
                          <a:solidFill>
                            <a:srgbClr val="E36C0A"/>
                          </a:solidFill>
                          <a:latin typeface="Calibri"/>
                          <a:ea typeface="Calibri"/>
                          <a:cs typeface="Times New Roman"/>
                        </a:rPr>
                        <a:t>• Guanajuato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939</TotalTime>
  <Words>1123</Words>
  <Application>Microsoft Office PowerPoint</Application>
  <PresentationFormat>Presentación en pantalla (4:3)</PresentationFormat>
  <Paragraphs>167</Paragraphs>
  <Slides>37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Flujo</vt:lpstr>
      <vt:lpstr>Diapositiva 1</vt:lpstr>
      <vt:lpstr>PROMOCION TURISTICA DE LA REGION CENTRO OCCIDENTE</vt:lpstr>
      <vt:lpstr>I.- Etapa: Anteproyecto</vt:lpstr>
      <vt:lpstr>INTRODUCCION</vt:lpstr>
      <vt:lpstr>  Panorama  en México del Sector Turístico</vt:lpstr>
      <vt:lpstr>Diapositiva 6</vt:lpstr>
      <vt:lpstr>Diapositiva 7</vt:lpstr>
      <vt:lpstr>  Misión:</vt:lpstr>
      <vt:lpstr>Diapositiva 9</vt:lpstr>
      <vt:lpstr>Diapositiva 10</vt:lpstr>
      <vt:lpstr>Objetivo General</vt:lpstr>
      <vt:lpstr>Programas de Desarrollo Regional  SECTUR 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Ventajas </vt:lpstr>
      <vt:lpstr>Diapositiva 24</vt:lpstr>
      <vt:lpstr>Diapositiva 25</vt:lpstr>
      <vt:lpstr>Diapositiva 26</vt:lpstr>
      <vt:lpstr>Diapositiva 27</vt:lpstr>
      <vt:lpstr>  II.-Etapa: Proyecto</vt:lpstr>
      <vt:lpstr>Diapositiva 29</vt:lpstr>
      <vt:lpstr>TURISMO PARA TODOS</vt:lpstr>
      <vt:lpstr>   ¿ Qué es Turismo para Todos?</vt:lpstr>
      <vt:lpstr>Objetivos específicos de la FTRDL:</vt:lpstr>
      <vt:lpstr>MERCADO: </vt:lpstr>
      <vt:lpstr>QUE OFRECE LA FERIA: </vt:lpstr>
      <vt:lpstr>EXPOSITORES </vt:lpstr>
      <vt:lpstr>Finalmente </vt:lpstr>
      <vt:lpstr>Por su atención GRACIAS!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PROMOCION TURISTICA DE LA REGION CENTRO OCCIDENTE</dc:title>
  <dc:creator>yadira</dc:creator>
  <cp:lastModifiedBy>usuario</cp:lastModifiedBy>
  <cp:revision>99</cp:revision>
  <dcterms:created xsi:type="dcterms:W3CDTF">2010-06-03T19:44:30Z</dcterms:created>
  <dcterms:modified xsi:type="dcterms:W3CDTF">2014-06-27T18:23:40Z</dcterms:modified>
</cp:coreProperties>
</file>