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4" r:id="rId2"/>
    <p:sldId id="260" r:id="rId3"/>
    <p:sldId id="316" r:id="rId4"/>
    <p:sldId id="345" r:id="rId5"/>
    <p:sldId id="339" r:id="rId6"/>
    <p:sldId id="340" r:id="rId7"/>
    <p:sldId id="341" r:id="rId8"/>
    <p:sldId id="342" r:id="rId9"/>
    <p:sldId id="347" r:id="rId10"/>
    <p:sldId id="346" r:id="rId11"/>
    <p:sldId id="268" r:id="rId12"/>
    <p:sldId id="312" r:id="rId13"/>
    <p:sldId id="313" r:id="rId14"/>
    <p:sldId id="321" r:id="rId15"/>
    <p:sldId id="315" r:id="rId16"/>
    <p:sldId id="278" r:id="rId17"/>
    <p:sldId id="285" r:id="rId18"/>
    <p:sldId id="327" r:id="rId19"/>
    <p:sldId id="291" r:id="rId20"/>
    <p:sldId id="292" r:id="rId21"/>
    <p:sldId id="296" r:id="rId22"/>
    <p:sldId id="297" r:id="rId23"/>
    <p:sldId id="299" r:id="rId24"/>
    <p:sldId id="301" r:id="rId25"/>
    <p:sldId id="303" r:id="rId26"/>
    <p:sldId id="305" r:id="rId27"/>
    <p:sldId id="343" r:id="rId28"/>
    <p:sldId id="344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87" d="100"/>
          <a:sy n="87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31B6F-10FA-469C-ABCA-6D47CC726069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32165-7632-4F72-9199-CB65842204E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42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32165-7632-4F72-9199-CB65842204E7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448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501B-3347-44A9-8DF1-F8B11C544B1E}" type="datetimeFigureOut">
              <a:rPr lang="es-MX" smtClean="0"/>
              <a:pPr/>
              <a:t>03/09/2014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43AFE-D2F0-4017-AD20-9E2074850E1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68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68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71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hyperlink" Target="prop%20completa.mp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34" Type="http://schemas.openxmlformats.org/officeDocument/2006/relationships/image" Target="../media/image34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33" Type="http://schemas.openxmlformats.org/officeDocument/2006/relationships/image" Target="../media/image33.jpe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32" Type="http://schemas.openxmlformats.org/officeDocument/2006/relationships/image" Target="../media/image32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28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31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34" Type="http://schemas.openxmlformats.org/officeDocument/2006/relationships/image" Target="../media/image4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33" Type="http://schemas.openxmlformats.org/officeDocument/2006/relationships/image" Target="../media/image41.jpe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32" Type="http://schemas.openxmlformats.org/officeDocument/2006/relationships/image" Target="../media/image40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3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35.jpeg"/><Relationship Id="rId30" Type="http://schemas.openxmlformats.org/officeDocument/2006/relationships/image" Target="../media/image38.jpeg"/><Relationship Id="rId35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33" Type="http://schemas.openxmlformats.org/officeDocument/2006/relationships/image" Target="../media/image50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32" Type="http://schemas.openxmlformats.org/officeDocument/2006/relationships/image" Target="../media/image49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45.pn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44.jpeg"/><Relationship Id="rId30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34" Type="http://schemas.openxmlformats.org/officeDocument/2006/relationships/image" Target="../media/image58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33" Type="http://schemas.openxmlformats.org/officeDocument/2006/relationships/image" Target="../media/image57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32" Type="http://schemas.openxmlformats.org/officeDocument/2006/relationships/image" Target="../media/image56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52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51.jpeg"/><Relationship Id="rId30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jpeg"/><Relationship Id="rId28" Type="http://schemas.openxmlformats.org/officeDocument/2006/relationships/image" Target="../media/image60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19.jpeg"/><Relationship Id="rId27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3923928" y="2780928"/>
            <a:ext cx="5220072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6 Imagen" descr="LOGO PIRAMIDE_0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988840"/>
            <a:ext cx="4340119" cy="280831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95936" y="306896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PLAN DE MOVILIDAD</a:t>
            </a:r>
            <a:endParaRPr lang="es-MX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716016" y="3573016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SUSTENTABLE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452320" y="42210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Xalapa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0" y="134693"/>
            <a:ext cx="9108504" cy="6596536"/>
            <a:chOff x="0" y="134693"/>
            <a:chExt cx="9108504" cy="6596536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0520" t="24234" r="6750" b="65922"/>
            <a:stretch>
              <a:fillRect/>
            </a:stretch>
          </p:blipFill>
          <p:spPr bwMode="auto">
            <a:xfrm>
              <a:off x="3635896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9024" t="24024" r="67941" b="65059"/>
            <a:stretch>
              <a:fillRect/>
            </a:stretch>
          </p:blipFill>
          <p:spPr bwMode="auto">
            <a:xfrm>
              <a:off x="262457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55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63277" y="6237312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56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8" cstate="print"/>
            <a:srcRect l="37206" t="36247" r="40115" b="34992"/>
            <a:stretch>
              <a:fillRect/>
            </a:stretch>
          </p:blipFill>
          <p:spPr bwMode="auto">
            <a:xfrm>
              <a:off x="251520" y="4782219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57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60432" y="134693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8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5536" y="1286821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59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1" cstate="print"/>
            <a:srcRect l="39596" r="40883"/>
            <a:stretch>
              <a:fillRect/>
            </a:stretch>
          </p:blipFill>
          <p:spPr bwMode="auto">
            <a:xfrm>
              <a:off x="251520" y="2060848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0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3327" y="6324783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1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24574" y="6341216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2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4" cstate="print"/>
            <a:srcRect l="14102" r="59782" b="90903"/>
            <a:stretch>
              <a:fillRect/>
            </a:stretch>
          </p:blipFill>
          <p:spPr bwMode="auto">
            <a:xfrm>
              <a:off x="251520" y="78763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3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5" cstate="print"/>
            <a:srcRect l="12234" r="15384" b="15394"/>
            <a:stretch>
              <a:fillRect/>
            </a:stretch>
          </p:blipFill>
          <p:spPr bwMode="auto">
            <a:xfrm>
              <a:off x="157016" y="4324101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4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57703" y="633578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5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7" cstate="print"/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6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1520" y="2975999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7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19" cstate="print"/>
            <a:srcRect l="11812" t="13650" r="25189" b="49601"/>
            <a:stretch>
              <a:fillRect/>
            </a:stretch>
          </p:blipFill>
          <p:spPr bwMode="auto">
            <a:xfrm>
              <a:off x="6876256" y="6309320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68" name="67 Imagen" descr="LOGO PIRAMIDE_02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591" t="5128" r="31976" b="17949"/>
            <a:stretch>
              <a:fillRect/>
            </a:stretch>
          </p:blipFill>
          <p:spPr>
            <a:xfrm>
              <a:off x="4572000" y="188640"/>
              <a:ext cx="520858" cy="504056"/>
            </a:xfrm>
            <a:prstGeom prst="rect">
              <a:avLst/>
            </a:prstGeom>
          </p:spPr>
        </p:pic>
        <p:pic>
          <p:nvPicPr>
            <p:cNvPr id="69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12160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0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846874" y="6243551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1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2" name="Picture 2" descr="LOGO_COPARMEX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36" y="3605906"/>
              <a:ext cx="480935" cy="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63277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37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9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3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4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5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6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7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8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9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50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51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52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53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54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5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6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81" name="80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82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83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8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8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Ek\Documents\MOVILIDAD URBANA\Proyectos\ARQ_PABLO_MORALES\Plan Movilidad_2014\LOGO PIRAMIDE_ANA.png"/>
          <p:cNvPicPr>
            <a:picLocks noChangeAspect="1" noChangeArrowheads="1"/>
          </p:cNvPicPr>
          <p:nvPr/>
        </p:nvPicPr>
        <p:blipFill>
          <a:blip r:embed="rId27" cstate="print"/>
          <a:srcRect l="32901" t="18644" r="26520" b="18644"/>
          <a:stretch>
            <a:fillRect/>
          </a:stretch>
        </p:blipFill>
        <p:spPr bwMode="auto">
          <a:xfrm>
            <a:off x="1890198" y="2438890"/>
            <a:ext cx="3834426" cy="3834426"/>
          </a:xfrm>
          <a:prstGeom prst="rect">
            <a:avLst/>
          </a:prstGeom>
          <a:noFill/>
        </p:spPr>
      </p:pic>
      <p:sp>
        <p:nvSpPr>
          <p:cNvPr id="57" name="56 Rectángulo"/>
          <p:cNvSpPr/>
          <p:nvPr/>
        </p:nvSpPr>
        <p:spPr>
          <a:xfrm>
            <a:off x="4139952" y="1628800"/>
            <a:ext cx="5004048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CuadroTexto"/>
          <p:cNvSpPr txBox="1"/>
          <p:nvPr/>
        </p:nvSpPr>
        <p:spPr>
          <a:xfrm>
            <a:off x="1115616" y="65262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PLAN DE MOVILIDAD SUSTENTABLE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067944" y="162880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ESTRATEGIAS DE INSTRUMENTACIÓN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3" name="32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899592" y="1412777"/>
            <a:ext cx="2146303" cy="201622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58" name="57 CuadroTexto"/>
          <p:cNvSpPr txBox="1"/>
          <p:nvPr/>
        </p:nvSpPr>
        <p:spPr>
          <a:xfrm>
            <a:off x="5652120" y="2467922"/>
            <a:ext cx="32403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Arial" pitchFamily="34" charset="0"/>
              </a:rPr>
              <a:t>DESALENTAR EL USO.</a:t>
            </a:r>
          </a:p>
          <a:p>
            <a:pPr>
              <a:buFont typeface="Arial" pitchFamily="34" charset="0"/>
              <a:buChar char="•"/>
            </a:pPr>
            <a:endParaRPr lang="es-MX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Arial" pitchFamily="34" charset="0"/>
              </a:rPr>
              <a:t>HABILITAR ESPACIOS ALTERNOS.</a:t>
            </a:r>
          </a:p>
          <a:p>
            <a:pPr>
              <a:buFont typeface="Arial" pitchFamily="34" charset="0"/>
              <a:buChar char="•"/>
            </a:pPr>
            <a:endParaRPr lang="es-MX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Arial" pitchFamily="34" charset="0"/>
              </a:rPr>
              <a:t> AMPLIAR ESPACIOS PEATONALES.</a:t>
            </a:r>
          </a:p>
          <a:p>
            <a:pPr>
              <a:buFont typeface="Arial" pitchFamily="34" charset="0"/>
              <a:buChar char="•"/>
            </a:pPr>
            <a:endParaRPr lang="es-MX" sz="15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Arial" pitchFamily="34" charset="0"/>
              </a:rPr>
              <a:t> DAR CABIDA A VEHÍCULOS NO MOTORIZADOS</a:t>
            </a:r>
          </a:p>
          <a:p>
            <a:pPr>
              <a:buFont typeface="Arial" pitchFamily="34" charset="0"/>
              <a:buChar char="•"/>
            </a:pPr>
            <a:endParaRPr lang="es-MX" sz="1600" b="1" dirty="0">
              <a:latin typeface="Arial Rounded MT Bold" pitchFamily="34" charset="0"/>
            </a:endParaRPr>
          </a:p>
        </p:txBody>
      </p:sp>
      <p:cxnSp>
        <p:nvCxnSpPr>
          <p:cNvPr id="60" name="59 Conector recto"/>
          <p:cNvCxnSpPr/>
          <p:nvPr/>
        </p:nvCxnSpPr>
        <p:spPr>
          <a:xfrm flipV="1">
            <a:off x="4139952" y="2564904"/>
            <a:ext cx="504056" cy="576064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4644008" y="2564904"/>
            <a:ext cx="5040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Rectángulo"/>
          <p:cNvSpPr/>
          <p:nvPr/>
        </p:nvSpPr>
        <p:spPr>
          <a:xfrm>
            <a:off x="4050224" y="1979548"/>
            <a:ext cx="514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  <a:cs typeface="Arial" pitchFamily="34" charset="0"/>
              </a:rPr>
              <a:t>ATENCION INMEDIATA AL VEHICULO PARA: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40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2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6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7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8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9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0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51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5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5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5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5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5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5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60" name="5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6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6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Ek\Documents\Movilidad Urbana\Proyectos\ARQ_PABLO_MORALES\Plan Movilidad_2014\CIRCUITO FASE_1_ANA.png"/>
          <p:cNvPicPr>
            <a:picLocks noChangeAspect="1" noChangeArrowheads="1"/>
          </p:cNvPicPr>
          <p:nvPr/>
        </p:nvPicPr>
        <p:blipFill>
          <a:blip r:embed="rId27" cstate="print"/>
          <a:srcRect l="13520" t="4478" r="1613"/>
          <a:stretch>
            <a:fillRect/>
          </a:stretch>
        </p:blipFill>
        <p:spPr bwMode="auto">
          <a:xfrm>
            <a:off x="1475656" y="980728"/>
            <a:ext cx="6624736" cy="4824536"/>
          </a:xfrm>
          <a:prstGeom prst="rect">
            <a:avLst/>
          </a:prstGeom>
          <a:noFill/>
        </p:spPr>
      </p:pic>
      <p:sp>
        <p:nvSpPr>
          <p:cNvPr id="12" name="11 Título"/>
          <p:cNvSpPr txBox="1">
            <a:spLocks/>
          </p:cNvSpPr>
          <p:nvPr/>
        </p:nvSpPr>
        <p:spPr>
          <a:xfrm>
            <a:off x="1763688" y="6021288"/>
            <a:ext cx="187220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75656" y="5445224"/>
            <a:ext cx="1584176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CuadroTexto"/>
          <p:cNvSpPr txBox="1"/>
          <p:nvPr/>
        </p:nvSpPr>
        <p:spPr>
          <a:xfrm>
            <a:off x="1547664" y="5459292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FASE_01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del plan de movilidad sustentable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03648" y="59107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 01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37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9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3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4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5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6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7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8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9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50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51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52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53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54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5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6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7" name="56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58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9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5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6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7" descr="C:\Users\Personal\Documents\ARQ_PABLO_MORALES\MOVILIDAD URBANA\Plan Movilidad_2014\PRESENTACION MOVILIDAD URBANA MARZO\PLAN MOVILIDAD_MARZO\ZONIFICACION DE VIALIDAD_MAR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15616" y="1052736"/>
            <a:ext cx="7700491" cy="4608512"/>
          </a:xfrm>
          <a:prstGeom prst="rect">
            <a:avLst/>
          </a:prstGeom>
          <a:noFill/>
        </p:spPr>
      </p:pic>
      <p:sp>
        <p:nvSpPr>
          <p:cNvPr id="3" name="11 Título"/>
          <p:cNvSpPr txBox="1">
            <a:spLocks/>
          </p:cNvSpPr>
          <p:nvPr/>
        </p:nvSpPr>
        <p:spPr>
          <a:xfrm>
            <a:off x="1763688" y="6021288"/>
            <a:ext cx="187220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987824" y="544522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Av. _20 de noviembre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95736" y="512337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(SE REALIZARÁ EN UNA </a:t>
            </a:r>
          </a:p>
          <a:p>
            <a:r>
              <a:rPr lang="es-MX" sz="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ETAPA POSTERIOR)</a:t>
            </a:r>
            <a:endParaRPr lang="es-MX" sz="700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15616" y="76470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PROTOTIPO DE VIALIDAD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7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1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2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3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4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5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6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7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8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9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50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51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52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3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4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5" name="54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56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7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11 Título"/>
          <p:cNvSpPr txBox="1">
            <a:spLocks/>
          </p:cNvSpPr>
          <p:nvPr/>
        </p:nvSpPr>
        <p:spPr>
          <a:xfrm>
            <a:off x="1763688" y="6021288"/>
            <a:ext cx="187220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43608" y="69269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PROTOTIPO DE VIALIDAD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31840" y="566124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Av. _20 de noviembre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5" name="Picture 2" descr="C:\Users\Personal\Documents\ARQ_PABLO_MORALES\MOVILIDAD URBANA\Plan Movilidad_2014\fotomontaje 20 nov _02_02.png"/>
          <p:cNvPicPr>
            <a:picLocks noChangeAspect="1" noChangeArrowheads="1"/>
          </p:cNvPicPr>
          <p:nvPr/>
        </p:nvPicPr>
        <p:blipFill>
          <a:blip r:embed="rId27" cstate="print"/>
          <a:srcRect l="1980" r="3960" b="3226"/>
          <a:stretch>
            <a:fillRect/>
          </a:stretch>
        </p:blipFill>
        <p:spPr bwMode="auto">
          <a:xfrm>
            <a:off x="1259632" y="1196751"/>
            <a:ext cx="7200800" cy="4411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56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57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58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59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60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1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0" name="6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1 Título"/>
          <p:cNvSpPr txBox="1">
            <a:spLocks/>
          </p:cNvSpPr>
          <p:nvPr/>
        </p:nvSpPr>
        <p:spPr>
          <a:xfrm>
            <a:off x="1763688" y="6021288"/>
            <a:ext cx="187220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15616" y="69269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PROTOTIPO DE VIALIDAD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9 Imagen" descr="PROTOTIPO DE AVENIDA AMERICAS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619672" y="1268760"/>
            <a:ext cx="6984776" cy="451956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220072" y="551723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Av._Américas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57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58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59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60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1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0" name="6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11 Título"/>
          <p:cNvSpPr txBox="1">
            <a:spLocks/>
          </p:cNvSpPr>
          <p:nvPr/>
        </p:nvSpPr>
        <p:spPr>
          <a:xfrm>
            <a:off x="1763688" y="6021288"/>
            <a:ext cx="187220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3608" y="69269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PROTOTIPO DE VIALIDAD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91880" y="566124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Av. _Américas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9 Imagen" descr="am fotomon ok.png"/>
          <p:cNvPicPr>
            <a:picLocks noChangeAspect="1"/>
          </p:cNvPicPr>
          <p:nvPr/>
        </p:nvPicPr>
        <p:blipFill>
          <a:blip r:embed="rId27" cstate="print"/>
          <a:srcRect t="6300" r="7506" b="22700"/>
          <a:stretch>
            <a:fillRect/>
          </a:stretch>
        </p:blipFill>
        <p:spPr>
          <a:xfrm>
            <a:off x="1403648" y="1224136"/>
            <a:ext cx="6912768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36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8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6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67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68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69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70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71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72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73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74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75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76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77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78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9" name="78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80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81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82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83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46 Grupo"/>
          <p:cNvGrpSpPr/>
          <p:nvPr/>
        </p:nvGrpSpPr>
        <p:grpSpPr>
          <a:xfrm>
            <a:off x="1259632" y="908720"/>
            <a:ext cx="7632848" cy="4938902"/>
            <a:chOff x="1259632" y="908720"/>
            <a:chExt cx="7632848" cy="4938902"/>
          </a:xfrm>
        </p:grpSpPr>
        <p:pic>
          <p:nvPicPr>
            <p:cNvPr id="45" name="44 Imagen" descr="circuito fase_FONDO.pn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59632" y="908720"/>
              <a:ext cx="7632848" cy="4938902"/>
            </a:xfrm>
            <a:prstGeom prst="rect">
              <a:avLst/>
            </a:prstGeom>
          </p:spPr>
        </p:pic>
        <p:pic>
          <p:nvPicPr>
            <p:cNvPr id="44" name="43 Imagen" descr="CIRCUITO FASE_1_MAR.png"/>
            <p:cNvPicPr>
              <a:picLocks noChangeAspect="1"/>
            </p:cNvPicPr>
            <p:nvPr/>
          </p:nvPicPr>
          <p:blipFill>
            <a:blip r:embed="rId28" cstate="print"/>
            <a:srcRect l="30712" r="26050" b="29963"/>
            <a:stretch>
              <a:fillRect/>
            </a:stretch>
          </p:blipFill>
          <p:spPr>
            <a:xfrm>
              <a:off x="4283968" y="908720"/>
              <a:ext cx="4301430" cy="4419307"/>
            </a:xfrm>
            <a:prstGeom prst="rect">
              <a:avLst/>
            </a:prstGeom>
          </p:spPr>
        </p:pic>
      </p:grpSp>
      <p:sp>
        <p:nvSpPr>
          <p:cNvPr id="11" name="10 Rectángulo"/>
          <p:cNvSpPr/>
          <p:nvPr/>
        </p:nvSpPr>
        <p:spPr>
          <a:xfrm>
            <a:off x="1475656" y="5445224"/>
            <a:ext cx="1584176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CuadroTexto"/>
          <p:cNvSpPr txBox="1"/>
          <p:nvPr/>
        </p:nvSpPr>
        <p:spPr>
          <a:xfrm>
            <a:off x="1547664" y="5445224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FASE_02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del plan de movilidad sustentable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115616" y="54868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 02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" name="39 Imagen" descr="circuito fase 2_MAR.png"/>
          <p:cNvPicPr>
            <a:picLocks noChangeAspect="1"/>
          </p:cNvPicPr>
          <p:nvPr/>
        </p:nvPicPr>
        <p:blipFill>
          <a:blip r:embed="rId29" cstate="print"/>
          <a:srcRect l="15750" t="14604" r="8651" b="3855"/>
          <a:stretch>
            <a:fillRect/>
          </a:stretch>
        </p:blipFill>
        <p:spPr>
          <a:xfrm>
            <a:off x="2437886" y="1661619"/>
            <a:ext cx="5832648" cy="4032448"/>
          </a:xfrm>
          <a:prstGeom prst="rect">
            <a:avLst/>
          </a:prstGeom>
        </p:spPr>
      </p:pic>
      <p:sp>
        <p:nvSpPr>
          <p:cNvPr id="41" name="40 CuadroTexto"/>
          <p:cNvSpPr txBox="1"/>
          <p:nvPr/>
        </p:nvSpPr>
        <p:spPr>
          <a:xfrm rot="19518974">
            <a:off x="3054599" y="1718306"/>
            <a:ext cx="2191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jesús reyes heroles</a:t>
            </a:r>
            <a:endParaRPr lang="es-MX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37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2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67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68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69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70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71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7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7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7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7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7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7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7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7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80" name="7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8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8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8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8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43 Grupo"/>
          <p:cNvGrpSpPr/>
          <p:nvPr/>
        </p:nvGrpSpPr>
        <p:grpSpPr>
          <a:xfrm>
            <a:off x="1259632" y="908720"/>
            <a:ext cx="7632848" cy="4938902"/>
            <a:chOff x="1259632" y="908720"/>
            <a:chExt cx="7632848" cy="4938902"/>
          </a:xfrm>
        </p:grpSpPr>
        <p:pic>
          <p:nvPicPr>
            <p:cNvPr id="40" name="39 Imagen" descr="circuito fase_FONDO.pn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59632" y="908720"/>
              <a:ext cx="7632848" cy="4938902"/>
            </a:xfrm>
            <a:prstGeom prst="rect">
              <a:avLst/>
            </a:prstGeom>
          </p:spPr>
        </p:pic>
        <p:pic>
          <p:nvPicPr>
            <p:cNvPr id="41" name="40 Imagen" descr="CIRCUITO FASE_1_MAR.png"/>
            <p:cNvPicPr>
              <a:picLocks noChangeAspect="1"/>
            </p:cNvPicPr>
            <p:nvPr/>
          </p:nvPicPr>
          <p:blipFill>
            <a:blip r:embed="rId28" cstate="print"/>
            <a:srcRect l="30712" r="26050" b="29963"/>
            <a:stretch>
              <a:fillRect/>
            </a:stretch>
          </p:blipFill>
          <p:spPr>
            <a:xfrm>
              <a:off x="4283968" y="908720"/>
              <a:ext cx="4301430" cy="4419307"/>
            </a:xfrm>
            <a:prstGeom prst="rect">
              <a:avLst/>
            </a:prstGeom>
          </p:spPr>
        </p:pic>
        <p:pic>
          <p:nvPicPr>
            <p:cNvPr id="39" name="38 Imagen" descr="circuito fase 2_MAR.png"/>
            <p:cNvPicPr>
              <a:picLocks noChangeAspect="1"/>
            </p:cNvPicPr>
            <p:nvPr/>
          </p:nvPicPr>
          <p:blipFill>
            <a:blip r:embed="rId29" cstate="print"/>
            <a:srcRect l="15750" t="14604" r="8651" b="3855"/>
            <a:stretch>
              <a:fillRect/>
            </a:stretch>
          </p:blipFill>
          <p:spPr>
            <a:xfrm>
              <a:off x="2437886" y="1661619"/>
              <a:ext cx="5832648" cy="4032448"/>
            </a:xfrm>
            <a:prstGeom prst="rect">
              <a:avLst/>
            </a:prstGeom>
          </p:spPr>
        </p:pic>
        <p:sp>
          <p:nvSpPr>
            <p:cNvPr id="43" name="42 CuadroTexto"/>
            <p:cNvSpPr txBox="1"/>
            <p:nvPr/>
          </p:nvSpPr>
          <p:spPr>
            <a:xfrm rot="19518974">
              <a:off x="3054599" y="1718306"/>
              <a:ext cx="2191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jesús reyes heroles</a:t>
              </a:r>
              <a:endParaRPr lang="es-MX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1475656" y="5445224"/>
            <a:ext cx="1584176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1547664" y="5445224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FASE_03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del plan de movilidad sustentable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15616" y="54027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 03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F:\circuito fase 3_MAR.png"/>
          <p:cNvPicPr>
            <a:picLocks noChangeAspect="1" noChangeArrowheads="1"/>
          </p:cNvPicPr>
          <p:nvPr/>
        </p:nvPicPr>
        <p:blipFill>
          <a:blip r:embed="rId30" cstate="print"/>
          <a:srcRect l="28027" t="19787" r="25646" b="6464"/>
          <a:stretch>
            <a:fillRect/>
          </a:stretch>
        </p:blipFill>
        <p:spPr bwMode="auto">
          <a:xfrm>
            <a:off x="4020319" y="2526804"/>
            <a:ext cx="3307036" cy="3350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1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0" name="6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>
            <a:hlinkClick r:id="rId27" action="ppaction://hlinkfile"/>
          </p:cNvPr>
          <p:cNvPicPr>
            <a:picLocks noChangeAspect="1" noChangeArrowheads="1"/>
          </p:cNvPicPr>
          <p:nvPr/>
        </p:nvPicPr>
        <p:blipFill>
          <a:blip r:embed="rId28" cstate="print"/>
          <a:srcRect l="20196" t="6516" r="16159" b="13751"/>
          <a:stretch>
            <a:fillRect/>
          </a:stretch>
        </p:blipFill>
        <p:spPr bwMode="auto">
          <a:xfrm>
            <a:off x="971600" y="692696"/>
            <a:ext cx="806489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475656" y="5445224"/>
            <a:ext cx="1584176" cy="360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1403648" y="5445224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FASE_03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del plan de movilidad sustentable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71600" y="735087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FASE 03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23928" y="2636912"/>
            <a:ext cx="5220072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 descr="LOGO PIRAMIDE_0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772816"/>
            <a:ext cx="4340119" cy="280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716016" y="2855838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TRANSPORTE 		PÚBLICO</a:t>
            </a:r>
            <a:endParaRPr lang="es-MX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948264" y="4149080"/>
            <a:ext cx="176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Xalapa </a:t>
            </a:r>
            <a:endParaRPr lang="es-MX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0" y="134693"/>
            <a:ext cx="9108504" cy="6596536"/>
            <a:chOff x="0" y="134693"/>
            <a:chExt cx="9108504" cy="659653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0520" t="24234" r="6750" b="65922"/>
            <a:stretch>
              <a:fillRect/>
            </a:stretch>
          </p:blipFill>
          <p:spPr bwMode="auto">
            <a:xfrm>
              <a:off x="3635896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9024" t="24024" r="67941" b="65059"/>
            <a:stretch>
              <a:fillRect/>
            </a:stretch>
          </p:blipFill>
          <p:spPr bwMode="auto">
            <a:xfrm>
              <a:off x="262457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63277" y="6237312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8" cstate="print"/>
            <a:srcRect l="37206" t="36247" r="40115" b="34992"/>
            <a:stretch>
              <a:fillRect/>
            </a:stretch>
          </p:blipFill>
          <p:spPr bwMode="auto">
            <a:xfrm>
              <a:off x="251520" y="4782219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60432" y="134693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5536" y="1286821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1" cstate="print"/>
            <a:srcRect l="39596" r="40883"/>
            <a:stretch>
              <a:fillRect/>
            </a:stretch>
          </p:blipFill>
          <p:spPr bwMode="auto">
            <a:xfrm>
              <a:off x="251520" y="2060848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4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3327" y="6324783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5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24574" y="6341216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6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4" cstate="print"/>
            <a:srcRect l="14102" r="59782" b="90903"/>
            <a:stretch>
              <a:fillRect/>
            </a:stretch>
          </p:blipFill>
          <p:spPr bwMode="auto">
            <a:xfrm>
              <a:off x="251520" y="78763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7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5" cstate="print"/>
            <a:srcRect l="12234" r="15384" b="15394"/>
            <a:stretch>
              <a:fillRect/>
            </a:stretch>
          </p:blipFill>
          <p:spPr bwMode="auto">
            <a:xfrm>
              <a:off x="157016" y="4324101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48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57703" y="633578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49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7" cstate="print"/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0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1520" y="2975999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1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19" cstate="print"/>
            <a:srcRect l="11812" t="13650" r="25189" b="49601"/>
            <a:stretch>
              <a:fillRect/>
            </a:stretch>
          </p:blipFill>
          <p:spPr bwMode="auto">
            <a:xfrm>
              <a:off x="6876256" y="6309320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2" name="51 Imagen" descr="LOGO PIRAMIDE_02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591" t="5128" r="31976" b="17949"/>
            <a:stretch>
              <a:fillRect/>
            </a:stretch>
          </p:blipFill>
          <p:spPr>
            <a:xfrm>
              <a:off x="4572000" y="188640"/>
              <a:ext cx="520858" cy="504056"/>
            </a:xfrm>
            <a:prstGeom prst="rect">
              <a:avLst/>
            </a:prstGeom>
          </p:spPr>
        </p:pic>
        <p:pic>
          <p:nvPicPr>
            <p:cNvPr id="53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12160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846874" y="6243551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LOGO_COPARMEX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36" y="3605906"/>
              <a:ext cx="480935" cy="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63277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34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6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0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1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2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3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4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5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6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7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8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9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50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51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2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3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4" name="53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55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6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57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58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14 Rectángulo"/>
          <p:cNvSpPr/>
          <p:nvPr/>
        </p:nvSpPr>
        <p:spPr>
          <a:xfrm>
            <a:off x="3779912" y="5661247"/>
            <a:ext cx="5364088" cy="2880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13 Rectángulo"/>
          <p:cNvSpPr/>
          <p:nvPr/>
        </p:nvSpPr>
        <p:spPr>
          <a:xfrm>
            <a:off x="4166418" y="4653136"/>
            <a:ext cx="4977582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12 Rectángulo"/>
          <p:cNvSpPr/>
          <p:nvPr/>
        </p:nvSpPr>
        <p:spPr>
          <a:xfrm>
            <a:off x="4598466" y="3861048"/>
            <a:ext cx="454553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11 Rectángulo"/>
          <p:cNvSpPr/>
          <p:nvPr/>
        </p:nvSpPr>
        <p:spPr>
          <a:xfrm>
            <a:off x="4958506" y="3212976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0" name="19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242"/>
          <a:stretch>
            <a:fillRect/>
          </a:stretch>
        </p:blipFill>
        <p:spPr>
          <a:xfrm>
            <a:off x="-468560" y="1124744"/>
            <a:ext cx="9144000" cy="489654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608416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PEATÓN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18546" y="3851756"/>
            <a:ext cx="382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VEHÍCULO NO MOTORIZADO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246538" y="465313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TRANSPORTE PÚBLICO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68978" y="5651956"/>
            <a:ext cx="27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VEHÍCULO PRIVADO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15616" y="69269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JERARQUÍA DE LA ESTRUCTURA VIAL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3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7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39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0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9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0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1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2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3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4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5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6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7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69" name="68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0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1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2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3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http://imganuncios.mitula.net/mercedes_benz_sprinter_minibus_19_1_2014_en_moron_g_b_a_zona_oeste_100591257673127994.jp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67899" y="2276872"/>
            <a:ext cx="6276101" cy="402716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547664" y="1556792"/>
            <a:ext cx="6408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 Rounded MT Bold" pitchFamily="34" charset="0"/>
              </a:rPr>
              <a:t> Simplificar las rutas de transporte en el centro de la Ciudad. 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 Rounded MT Bold" pitchFamily="34" charset="0"/>
              </a:rPr>
              <a:t>Sistema de enlace de rutas de transporte de las colonias y la zona centro.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 Rounded MT Bold" pitchFamily="34" charset="0"/>
              </a:rPr>
              <a:t>Promover sistema de prepago.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 Rounded MT Bold" pitchFamily="34" charset="0"/>
              </a:rPr>
              <a:t>Establecer prototipo de unidad en la zona centro.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sz="2000" dirty="0" smtClean="0">
                <a:latin typeface="Arial Rounded MT Bold" pitchFamily="34" charset="0"/>
              </a:rPr>
              <a:t>Integración de empresas de transporte en la Ciudad</a:t>
            </a:r>
          </a:p>
          <a:p>
            <a:pPr>
              <a:buFont typeface="Arial" pitchFamily="34" charset="0"/>
              <a:buChar char="•"/>
            </a:pPr>
            <a:endParaRPr lang="es-MX" sz="2000" dirty="0" smtClean="0"/>
          </a:p>
          <a:p>
            <a:endParaRPr lang="es-MX" sz="2000" dirty="0" smtClean="0"/>
          </a:p>
        </p:txBody>
      </p:sp>
      <p:sp>
        <p:nvSpPr>
          <p:cNvPr id="17" name="16 CuadroTexto"/>
          <p:cNvSpPr txBox="1"/>
          <p:nvPr/>
        </p:nvSpPr>
        <p:spPr>
          <a:xfrm>
            <a:off x="1043608" y="692696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TRANSPORTE PÚBLICO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3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7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39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0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9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0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1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2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3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4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5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6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7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69" name="68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0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1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2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3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CuadroTexto"/>
          <p:cNvSpPr txBox="1"/>
          <p:nvPr/>
        </p:nvSpPr>
        <p:spPr>
          <a:xfrm>
            <a:off x="1115616" y="62068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TRANSPORTE PÚBLICO</a:t>
            </a:r>
          </a:p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Eco_Rutas_Express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6644693" y="4263618"/>
            <a:ext cx="537738" cy="37494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1" name="Picture 1" descr="C:\Users\Ek\Documents\MOVILIDAD URBANA\Proyectos\ARQ_PABLO_MORALES\Plan Movilidad_2014\rutas transp publico_ANA.png"/>
          <p:cNvPicPr>
            <a:picLocks noChangeAspect="1" noChangeArrowheads="1"/>
          </p:cNvPicPr>
          <p:nvPr/>
        </p:nvPicPr>
        <p:blipFill>
          <a:blip r:embed="rId27" cstate="print"/>
          <a:srcRect l="12940" t="9525" r="15078"/>
          <a:stretch>
            <a:fillRect/>
          </a:stretch>
        </p:blipFill>
        <p:spPr bwMode="auto">
          <a:xfrm>
            <a:off x="1691680" y="1480396"/>
            <a:ext cx="5760640" cy="468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23928" y="2636912"/>
            <a:ext cx="5220072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 descr="LOGO PIRAMIDE_0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772816"/>
            <a:ext cx="4340119" cy="280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28392" y="2855838"/>
            <a:ext cx="5220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INTERVENCIÓN URBANA </a:t>
            </a:r>
          </a:p>
          <a:p>
            <a:pPr algn="r"/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PARA AMPLIACION DE ZONAS PEATONALES</a:t>
            </a:r>
            <a:endParaRPr lang="es-MX" sz="2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80312" y="4149080"/>
            <a:ext cx="154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Xalapa</a:t>
            </a:r>
            <a:r>
              <a:rPr lang="es-MX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 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0" y="134693"/>
            <a:ext cx="9108504" cy="6596536"/>
            <a:chOff x="0" y="134693"/>
            <a:chExt cx="9108504" cy="659653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0520" t="24234" r="6750" b="65922"/>
            <a:stretch>
              <a:fillRect/>
            </a:stretch>
          </p:blipFill>
          <p:spPr bwMode="auto">
            <a:xfrm>
              <a:off x="3635896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9024" t="24024" r="67941" b="65059"/>
            <a:stretch>
              <a:fillRect/>
            </a:stretch>
          </p:blipFill>
          <p:spPr bwMode="auto">
            <a:xfrm>
              <a:off x="262457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63277" y="6237312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8" cstate="print"/>
            <a:srcRect l="37206" t="36247" r="40115" b="34992"/>
            <a:stretch>
              <a:fillRect/>
            </a:stretch>
          </p:blipFill>
          <p:spPr bwMode="auto">
            <a:xfrm>
              <a:off x="251520" y="4782219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60432" y="134693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5536" y="1286821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1" cstate="print"/>
            <a:srcRect l="39596" r="40883"/>
            <a:stretch>
              <a:fillRect/>
            </a:stretch>
          </p:blipFill>
          <p:spPr bwMode="auto">
            <a:xfrm>
              <a:off x="251520" y="2060848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4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3327" y="6324783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5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24574" y="6341216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6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4" cstate="print"/>
            <a:srcRect l="14102" r="59782" b="90903"/>
            <a:stretch>
              <a:fillRect/>
            </a:stretch>
          </p:blipFill>
          <p:spPr bwMode="auto">
            <a:xfrm>
              <a:off x="251520" y="78763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7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5" cstate="print"/>
            <a:srcRect l="12234" r="15384" b="15394"/>
            <a:stretch>
              <a:fillRect/>
            </a:stretch>
          </p:blipFill>
          <p:spPr bwMode="auto">
            <a:xfrm>
              <a:off x="157016" y="4324101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48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57703" y="633578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49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7" cstate="print"/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0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1520" y="2975999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1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19" cstate="print"/>
            <a:srcRect l="11812" t="13650" r="25189" b="49601"/>
            <a:stretch>
              <a:fillRect/>
            </a:stretch>
          </p:blipFill>
          <p:spPr bwMode="auto">
            <a:xfrm>
              <a:off x="6876256" y="6309320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2" name="51 Imagen" descr="LOGO PIRAMIDE_02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591" t="5128" r="31976" b="17949"/>
            <a:stretch>
              <a:fillRect/>
            </a:stretch>
          </p:blipFill>
          <p:spPr>
            <a:xfrm>
              <a:off x="4572000" y="188640"/>
              <a:ext cx="520858" cy="504056"/>
            </a:xfrm>
            <a:prstGeom prst="rect">
              <a:avLst/>
            </a:prstGeom>
          </p:spPr>
        </p:pic>
        <p:pic>
          <p:nvPicPr>
            <p:cNvPr id="53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12160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846874" y="6243551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LOGO_COPARMEX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36" y="3605906"/>
              <a:ext cx="480935" cy="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63277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2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3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4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5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6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7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8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0" name="69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1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2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9 Imagen" descr="Enriquez09.jpg"/>
          <p:cNvPicPr>
            <a:picLocks noChangeAspect="1"/>
          </p:cNvPicPr>
          <p:nvPr/>
        </p:nvPicPr>
        <p:blipFill>
          <a:blip r:embed="rId27" cstate="print">
            <a:lum bright="20000"/>
          </a:blip>
          <a:srcRect l="9051" t="26099" r="15532" b="15469"/>
          <a:stretch>
            <a:fillRect/>
          </a:stretch>
        </p:blipFill>
        <p:spPr>
          <a:xfrm>
            <a:off x="1475656" y="1556792"/>
            <a:ext cx="6912768" cy="378642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475656" y="5373217"/>
            <a:ext cx="7416824" cy="288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CuadroTexto"/>
          <p:cNvSpPr txBox="1"/>
          <p:nvPr/>
        </p:nvSpPr>
        <p:spPr>
          <a:xfrm>
            <a:off x="1142084" y="650492"/>
            <a:ext cx="80019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INTERVENCIÓN URBANA PARA AMPLIACIÓN DE ZONAS PEATONALES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_proyección_</a:t>
            </a:r>
          </a:p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31640" y="5759877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ENRIQUEZ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2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3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4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5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6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7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8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70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1" name="70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2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3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8 Imagen" descr="Enriquez 09.jpg"/>
          <p:cNvPicPr>
            <a:picLocks noChangeAspect="1"/>
          </p:cNvPicPr>
          <p:nvPr/>
        </p:nvPicPr>
        <p:blipFill>
          <a:blip r:embed="rId27" cstate="print">
            <a:lum bright="20000"/>
          </a:blip>
          <a:srcRect l="2274" r="10352"/>
          <a:stretch>
            <a:fillRect/>
          </a:stretch>
        </p:blipFill>
        <p:spPr>
          <a:xfrm>
            <a:off x="1331640" y="1628800"/>
            <a:ext cx="6984776" cy="3868864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331640" y="5534240"/>
            <a:ext cx="7560840" cy="288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1331640" y="5812317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ENRIQUEZ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1142084" y="650492"/>
            <a:ext cx="80019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INTERVENCIÓN URBANA PARA AMPLIACIÓN DE ZONAS PEATONALES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_proyección_</a:t>
            </a:r>
          </a:p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62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3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4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5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6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7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8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9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70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71" name="70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72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3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>
            <a:off x="1331640" y="5481800"/>
            <a:ext cx="7560840" cy="288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10 Imagen" descr="Enriquez nueva 03.jpg"/>
          <p:cNvPicPr>
            <a:picLocks noChangeAspect="1"/>
          </p:cNvPicPr>
          <p:nvPr/>
        </p:nvPicPr>
        <p:blipFill>
          <a:blip r:embed="rId27" cstate="print"/>
          <a:srcRect l="12807" t="27195" r="6194" b="13879"/>
          <a:stretch>
            <a:fillRect/>
          </a:stretch>
        </p:blipFill>
        <p:spPr>
          <a:xfrm>
            <a:off x="1331640" y="1628800"/>
            <a:ext cx="6984776" cy="383699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331640" y="5759877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ENRIQUEZ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1142084" y="650492"/>
            <a:ext cx="80019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INTERVENCIÓN URBANA PARA AMPLIACIÓN DE ZONAS PEATONALES</a:t>
            </a:r>
          </a:p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_proyección_</a:t>
            </a:r>
          </a:p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23928" y="2564904"/>
            <a:ext cx="5220072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 descr="LOGO PIRAMIDE_0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772816"/>
            <a:ext cx="4340119" cy="280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716016" y="285583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PLAN ESTRATÉGICO DE OPERACIÓN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020272" y="4149080"/>
            <a:ext cx="162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Xalapa</a:t>
            </a:r>
            <a:endParaRPr lang="es-MX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0" y="134693"/>
            <a:ext cx="9108504" cy="6596536"/>
            <a:chOff x="0" y="134693"/>
            <a:chExt cx="9108504" cy="6596536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0520" t="24234" r="6750" b="65922"/>
            <a:stretch>
              <a:fillRect/>
            </a:stretch>
          </p:blipFill>
          <p:spPr bwMode="auto">
            <a:xfrm>
              <a:off x="3635896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9024" t="24024" r="67941" b="65059"/>
            <a:stretch>
              <a:fillRect/>
            </a:stretch>
          </p:blipFill>
          <p:spPr bwMode="auto">
            <a:xfrm>
              <a:off x="262457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63277" y="6237312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/>
            <a:srcRect l="37206" t="36247" r="40115" b="34992"/>
            <a:stretch>
              <a:fillRect/>
            </a:stretch>
          </p:blipFill>
          <p:spPr bwMode="auto">
            <a:xfrm>
              <a:off x="251520" y="4782219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60432" y="134693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1286821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/>
            <a:srcRect l="39596" r="40883"/>
            <a:stretch>
              <a:fillRect/>
            </a:stretch>
          </p:blipFill>
          <p:spPr bwMode="auto">
            <a:xfrm>
              <a:off x="251520" y="2060848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4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23327" y="6324783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5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24574" y="6341216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6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/>
            <a:srcRect l="14102" r="59782" b="90903"/>
            <a:stretch>
              <a:fillRect/>
            </a:stretch>
          </p:blipFill>
          <p:spPr bwMode="auto">
            <a:xfrm>
              <a:off x="251520" y="78763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7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/>
            <a:srcRect l="12234" r="15384" b="15394"/>
            <a:stretch>
              <a:fillRect/>
            </a:stretch>
          </p:blipFill>
          <p:spPr bwMode="auto">
            <a:xfrm>
              <a:off x="157016" y="4324101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48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57703" y="633578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49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/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0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51520" y="2975999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1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/>
            <a:srcRect l="11812" t="13650" r="25189" b="49601"/>
            <a:stretch>
              <a:fillRect/>
            </a:stretch>
          </p:blipFill>
          <p:spPr bwMode="auto">
            <a:xfrm>
              <a:off x="6876256" y="6309320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2" name="51 Imagen" descr="LOGO PIRAMIDE_02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591" t="5128" r="31976" b="17949"/>
            <a:stretch>
              <a:fillRect/>
            </a:stretch>
          </p:blipFill>
          <p:spPr>
            <a:xfrm>
              <a:off x="4572000" y="188640"/>
              <a:ext cx="520858" cy="504056"/>
            </a:xfrm>
            <a:prstGeom prst="rect">
              <a:avLst/>
            </a:prstGeom>
          </p:spPr>
        </p:pic>
        <p:pic>
          <p:nvPicPr>
            <p:cNvPr id="53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012160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846874" y="6243551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LOGO_COPARMEX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36" y="3605906"/>
              <a:ext cx="480935" cy="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63277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4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5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6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7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48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49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0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1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2" name="51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53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3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4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30 CuadroTexto"/>
          <p:cNvSpPr txBox="1"/>
          <p:nvPr/>
        </p:nvSpPr>
        <p:spPr>
          <a:xfrm>
            <a:off x="1115616" y="69269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CRONOGRAMA GENERAL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2" name="31 Tabla"/>
          <p:cNvGraphicFramePr>
            <a:graphicFrameLocks noGrp="1"/>
          </p:cNvGraphicFramePr>
          <p:nvPr/>
        </p:nvGraphicFramePr>
        <p:xfrm>
          <a:off x="971600" y="1628800"/>
          <a:ext cx="7704858" cy="3816425"/>
        </p:xfrm>
        <a:graphic>
          <a:graphicData uri="http://schemas.openxmlformats.org/drawingml/2006/table">
            <a:tbl>
              <a:tblPr/>
              <a:tblGrid>
                <a:gridCol w="3385250"/>
                <a:gridCol w="402492"/>
                <a:gridCol w="359368"/>
                <a:gridCol w="344994"/>
                <a:gridCol w="344994"/>
                <a:gridCol w="359368"/>
                <a:gridCol w="359368"/>
                <a:gridCol w="366556"/>
                <a:gridCol w="352181"/>
                <a:gridCol w="344994"/>
                <a:gridCol w="366556"/>
                <a:gridCol w="352181"/>
                <a:gridCol w="366556"/>
              </a:tblGrid>
              <a:tr h="560658"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MESES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3MESES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MESES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MESES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1604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FASE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6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FASE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FASE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39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FASE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4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8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39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0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41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42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43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44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45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46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47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48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49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50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51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52" name="51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53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54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5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6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29 CuadroTexto"/>
          <p:cNvSpPr txBox="1"/>
          <p:nvPr/>
        </p:nvSpPr>
        <p:spPr>
          <a:xfrm>
            <a:off x="1115616" y="69269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CRONOGRAMA ESPECÍFICO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56" name="55 Tabla"/>
          <p:cNvGraphicFramePr>
            <a:graphicFrameLocks noGrp="1"/>
          </p:cNvGraphicFramePr>
          <p:nvPr/>
        </p:nvGraphicFramePr>
        <p:xfrm>
          <a:off x="1187623" y="1556792"/>
          <a:ext cx="7344816" cy="3816421"/>
        </p:xfrm>
        <a:graphic>
          <a:graphicData uri="http://schemas.openxmlformats.org/drawingml/2006/table">
            <a:tbl>
              <a:tblPr/>
              <a:tblGrid>
                <a:gridCol w="3227059"/>
                <a:gridCol w="383684"/>
                <a:gridCol w="342575"/>
                <a:gridCol w="328873"/>
                <a:gridCol w="328873"/>
                <a:gridCol w="342575"/>
                <a:gridCol w="342575"/>
                <a:gridCol w="349427"/>
                <a:gridCol w="335724"/>
                <a:gridCol w="328873"/>
                <a:gridCol w="349427"/>
                <a:gridCol w="335724"/>
                <a:gridCol w="349427"/>
              </a:tblGrid>
              <a:tr h="554582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es-MX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FASE </a:t>
                      </a:r>
                      <a:r>
                        <a:rPr lang="es-MX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 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</a:t>
                      </a:r>
                      <a:endParaRPr lang="es-MX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MES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MES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MES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443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3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INSTRUMENTACIÓN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3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DIFUSIÓN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3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FECHA DE INICIO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9613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VIGILANCIA OPERATIVA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074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EDUCACIÓN VIAL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52718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SOCIALIZACIÓN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52718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EVALUACIÓN Y SEGUIMIENTO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57" name="1 CuadroTexto"/>
          <p:cNvSpPr txBox="1"/>
          <p:nvPr/>
        </p:nvSpPr>
        <p:spPr>
          <a:xfrm>
            <a:off x="2411761" y="1772816"/>
            <a:ext cx="2016224" cy="7191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dirty="0"/>
              <a:t>CAMBIO DE CIRCULACIÓN EN  LA AV. AMERICAS Y EN LA AV. 20 DE NOVIEMBRE</a:t>
            </a:r>
          </a:p>
        </p:txBody>
      </p:sp>
    </p:spTree>
    <p:extLst>
      <p:ext uri="{BB962C8B-B14F-4D97-AF65-F5344CB8AC3E}">
        <p14:creationId xmlns:p14="http://schemas.microsoft.com/office/powerpoint/2010/main" val="17460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36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8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67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6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69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70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71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72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73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74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75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76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77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78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79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80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81" name="80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82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83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8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8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5 CuadroTexto"/>
          <p:cNvSpPr txBox="1"/>
          <p:nvPr/>
        </p:nvSpPr>
        <p:spPr>
          <a:xfrm>
            <a:off x="1331640" y="620688"/>
            <a:ext cx="5256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MOVILIDAD</a:t>
            </a:r>
          </a:p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SITUACIÓN ACTUAL XALAPA</a:t>
            </a:r>
            <a:r>
              <a:rPr lang="es-MX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9" name="38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91" t="7692" r="33635" b="15385"/>
          <a:stretch>
            <a:fillRect/>
          </a:stretch>
        </p:blipFill>
        <p:spPr>
          <a:xfrm>
            <a:off x="827584" y="1556792"/>
            <a:ext cx="3528392" cy="3528392"/>
          </a:xfrm>
          <a:prstGeom prst="rect">
            <a:avLst/>
          </a:prstGeom>
        </p:spPr>
      </p:pic>
      <p:sp>
        <p:nvSpPr>
          <p:cNvPr id="40" name="39 CuadroTexto"/>
          <p:cNvSpPr txBox="1"/>
          <p:nvPr/>
        </p:nvSpPr>
        <p:spPr>
          <a:xfrm>
            <a:off x="4644008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170, 000 Vehículos</a:t>
            </a:r>
            <a:r>
              <a:rPr lang="es-MX" dirty="0" smtClean="0"/>
              <a:t>.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4427984" y="26369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480, 000  Habitantes</a:t>
            </a:r>
            <a:r>
              <a:rPr lang="es-MX" dirty="0" smtClean="0"/>
              <a:t>.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4211960" y="335699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4 000  Percances viales por año</a:t>
            </a:r>
            <a:r>
              <a:rPr lang="es-MX" dirty="0" smtClean="0"/>
              <a:t>.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3923928" y="407707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1940 vehículos / km de vialidad primaria</a:t>
            </a:r>
            <a:r>
              <a:rPr lang="es-MX" dirty="0" smtClean="0"/>
              <a:t>.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4572000" y="45811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Guadalajara 200 vehículos/ km de vialidad primaria</a:t>
            </a:r>
            <a:r>
              <a:rPr lang="es-MX" dirty="0" smtClean="0"/>
              <a:t>.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4572000" y="537321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</a:rPr>
              <a:t>  Monterrey  250 vehículos/ km de vialidad primaria</a:t>
            </a:r>
            <a:r>
              <a:rPr lang="es-MX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30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32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37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55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56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57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8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59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60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61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62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63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64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65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66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67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68" name="67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69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70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71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72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9 Imagen" descr="Imagen1.png"/>
          <p:cNvPicPr>
            <a:picLocks noChangeAspect="1"/>
          </p:cNvPicPr>
          <p:nvPr/>
        </p:nvPicPr>
        <p:blipFill>
          <a:blip r:embed="rId27" cstate="print"/>
          <a:srcRect r="3883"/>
          <a:stretch>
            <a:fillRect/>
          </a:stretch>
        </p:blipFill>
        <p:spPr>
          <a:xfrm>
            <a:off x="1259632" y="1268760"/>
            <a:ext cx="7128792" cy="488021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331640" y="62068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PLAN INTEGRAL DE MOVILIDAD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endParaRPr lang="es-MX" sz="1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44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6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81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82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83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84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85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86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87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88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89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90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91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92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93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94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95" name="94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96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97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98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99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11 Rectángulo"/>
          <p:cNvSpPr/>
          <p:nvPr/>
        </p:nvSpPr>
        <p:spPr>
          <a:xfrm>
            <a:off x="4067944" y="1268760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93606" y="12687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PEATÓN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15616" y="6926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TRANSFORMACION DE LA MOVILIDAD EN XALAPA POR FASES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139952" y="191683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Adecuar espacio libres de obstáculos</a:t>
            </a:r>
            <a:r>
              <a:rPr lang="es-MX" dirty="0" smtClean="0"/>
              <a:t>.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3635896" y="321297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Señalizar cruces seguros.</a:t>
            </a:r>
            <a:endParaRPr lang="es-MX" dirty="0" smtClean="0"/>
          </a:p>
        </p:txBody>
      </p:sp>
      <p:sp>
        <p:nvSpPr>
          <p:cNvPr id="53" name="52 CuadroTexto"/>
          <p:cNvSpPr txBox="1"/>
          <p:nvPr/>
        </p:nvSpPr>
        <p:spPr>
          <a:xfrm>
            <a:off x="2915816" y="436510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Rampas para discapacitados.</a:t>
            </a:r>
            <a:endParaRPr lang="es-MX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1907704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Pasos peatonales a nivel  / semáforos peatonales.</a:t>
            </a:r>
            <a:endParaRPr lang="es-MX" dirty="0" smtClean="0"/>
          </a:p>
        </p:txBody>
      </p:sp>
      <p:pic>
        <p:nvPicPr>
          <p:cNvPr id="55" name="54 Imagen" descr="1329572434_primeras-banquetas-calle-58-2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228184" y="2348880"/>
            <a:ext cx="1296144" cy="1009278"/>
          </a:xfrm>
          <a:prstGeom prst="rect">
            <a:avLst/>
          </a:prstGeom>
        </p:spPr>
      </p:pic>
      <p:pic>
        <p:nvPicPr>
          <p:cNvPr id="48" name="47 Imagen" descr="Banquetas-3.jpe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452320" y="1988840"/>
            <a:ext cx="1584176" cy="997033"/>
          </a:xfrm>
          <a:prstGeom prst="rect">
            <a:avLst/>
          </a:prstGeom>
        </p:spPr>
      </p:pic>
      <p:pic>
        <p:nvPicPr>
          <p:cNvPr id="56" name="55 Imagen" descr="images (1).jpg"/>
          <p:cNvPicPr>
            <a:picLocks noChangeAspect="1"/>
          </p:cNvPicPr>
          <p:nvPr/>
        </p:nvPicPr>
        <p:blipFill>
          <a:blip r:embed="rId29" cstate="print"/>
          <a:srcRect b="25960"/>
          <a:stretch>
            <a:fillRect/>
          </a:stretch>
        </p:blipFill>
        <p:spPr>
          <a:xfrm>
            <a:off x="7236296" y="3573017"/>
            <a:ext cx="1601119" cy="1008112"/>
          </a:xfrm>
          <a:prstGeom prst="rect">
            <a:avLst/>
          </a:prstGeom>
        </p:spPr>
      </p:pic>
      <p:pic>
        <p:nvPicPr>
          <p:cNvPr id="57" name="56 Imagen" descr="images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372200" y="3501008"/>
            <a:ext cx="824129" cy="845443"/>
          </a:xfrm>
          <a:prstGeom prst="rect">
            <a:avLst/>
          </a:prstGeom>
        </p:spPr>
      </p:pic>
      <p:pic>
        <p:nvPicPr>
          <p:cNvPr id="58" name="57 Imagen" descr="descarga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004048" y="4221088"/>
            <a:ext cx="1411828" cy="936104"/>
          </a:xfrm>
          <a:prstGeom prst="rect">
            <a:avLst/>
          </a:prstGeom>
        </p:spPr>
      </p:pic>
      <p:pic>
        <p:nvPicPr>
          <p:cNvPr id="59" name="58 Imagen" descr="estatal1802-emg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056636" y="5085184"/>
            <a:ext cx="1691828" cy="1124139"/>
          </a:xfrm>
          <a:prstGeom prst="rect">
            <a:avLst/>
          </a:prstGeom>
        </p:spPr>
      </p:pic>
      <p:pic>
        <p:nvPicPr>
          <p:cNvPr id="60" name="59 Imagen" descr="images (2).jpg"/>
          <p:cNvPicPr>
            <a:picLocks noChangeAspect="1"/>
          </p:cNvPicPr>
          <p:nvPr/>
        </p:nvPicPr>
        <p:blipFill>
          <a:blip r:embed="rId33" cstate="print"/>
          <a:srcRect l="25386" t="8179"/>
          <a:stretch>
            <a:fillRect/>
          </a:stretch>
        </p:blipFill>
        <p:spPr>
          <a:xfrm>
            <a:off x="6012160" y="5229200"/>
            <a:ext cx="720080" cy="968574"/>
          </a:xfrm>
          <a:prstGeom prst="rect">
            <a:avLst/>
          </a:prstGeom>
        </p:spPr>
      </p:pic>
      <p:pic>
        <p:nvPicPr>
          <p:cNvPr id="61" name="60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755576" y="1268760"/>
            <a:ext cx="3528392" cy="3314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3" name="62 Imagen" descr="PEATONES (2).png"/>
          <p:cNvPicPr>
            <a:picLocks noChangeAspect="1"/>
          </p:cNvPicPr>
          <p:nvPr/>
        </p:nvPicPr>
        <p:blipFill>
          <a:blip r:embed="rId34" cstate="print"/>
          <a:srcRect l="31888" t="11055" r="35038" b="64604"/>
          <a:stretch>
            <a:fillRect/>
          </a:stretch>
        </p:blipFill>
        <p:spPr>
          <a:xfrm>
            <a:off x="740336" y="1298858"/>
            <a:ext cx="3384376" cy="147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48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50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87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8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89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90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91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92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93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94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95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96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97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98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99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100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101" name="100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102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103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104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105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1115616" y="6926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TRANSFORMACION DE LA MOVILIDAD EN XALAPA POR FASES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139952" y="170080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Campaña intensa de promoción del uso.</a:t>
            </a:r>
            <a:endParaRPr lang="es-MX" dirty="0" smtClean="0"/>
          </a:p>
        </p:txBody>
      </p:sp>
      <p:sp>
        <p:nvSpPr>
          <p:cNvPr id="52" name="51 CuadroTexto"/>
          <p:cNvSpPr txBox="1"/>
          <p:nvPr/>
        </p:nvSpPr>
        <p:spPr>
          <a:xfrm>
            <a:off x="3851920" y="270892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latin typeface="Arial Rounded MT Bold" pitchFamily="34" charset="0"/>
                <a:ea typeface="Adobe Heiti Std R" pitchFamily="34" charset="-128"/>
              </a:rPr>
              <a:t>Buscar promocionar incentivos en la Iniciativa Privada para trabajadores que se transportan en bicicleta.</a:t>
            </a:r>
          </a:p>
        </p:txBody>
      </p:sp>
      <p:sp>
        <p:nvSpPr>
          <p:cNvPr id="53" name="52 CuadroTexto"/>
          <p:cNvSpPr txBox="1"/>
          <p:nvPr/>
        </p:nvSpPr>
        <p:spPr>
          <a:xfrm>
            <a:off x="3419872" y="405174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Pintar señalética horizontal  y confinamiento  para darle su espacio.</a:t>
            </a:r>
            <a:endParaRPr lang="es-MX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2699792" y="508518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Sustitución de alcantarillado</a:t>
            </a:r>
            <a:endParaRPr lang="es-MX" dirty="0" smtClean="0"/>
          </a:p>
        </p:txBody>
      </p:sp>
      <p:sp>
        <p:nvSpPr>
          <p:cNvPr id="62" name="61 CuadroTexto"/>
          <p:cNvSpPr txBox="1"/>
          <p:nvPr/>
        </p:nvSpPr>
        <p:spPr>
          <a:xfrm>
            <a:off x="2411760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Censo de usuarios.</a:t>
            </a:r>
            <a:endParaRPr lang="es-MX" dirty="0" smtClean="0"/>
          </a:p>
        </p:txBody>
      </p:sp>
      <p:sp>
        <p:nvSpPr>
          <p:cNvPr id="63" name="62 Rectángulo"/>
          <p:cNvSpPr/>
          <p:nvPr/>
        </p:nvSpPr>
        <p:spPr>
          <a:xfrm>
            <a:off x="4067944" y="1268760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5" name="64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755576" y="1268760"/>
            <a:ext cx="3528392" cy="3314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66" name="65 CuadroTexto"/>
          <p:cNvSpPr txBox="1"/>
          <p:nvPr/>
        </p:nvSpPr>
        <p:spPr>
          <a:xfrm>
            <a:off x="4254940" y="1244954"/>
            <a:ext cx="382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VEHÍCULO NO MOTORIZADO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7" name="66 Imagen" descr="triptico-al-trabajo-en-bici-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948264" y="1628800"/>
            <a:ext cx="1630370" cy="1152128"/>
          </a:xfrm>
          <a:prstGeom prst="rect">
            <a:avLst/>
          </a:prstGeom>
        </p:spPr>
      </p:pic>
      <p:pic>
        <p:nvPicPr>
          <p:cNvPr id="69" name="68 Imagen" descr="descarga (2)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313202" y="3068960"/>
            <a:ext cx="723294" cy="720080"/>
          </a:xfrm>
          <a:prstGeom prst="rect">
            <a:avLst/>
          </a:prstGeom>
        </p:spPr>
      </p:pic>
      <p:pic>
        <p:nvPicPr>
          <p:cNvPr id="68" name="67 Imagen" descr="dinero_4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596336" y="2708919"/>
            <a:ext cx="705680" cy="720081"/>
          </a:xfrm>
          <a:prstGeom prst="rect">
            <a:avLst/>
          </a:prstGeom>
        </p:spPr>
      </p:pic>
      <p:pic>
        <p:nvPicPr>
          <p:cNvPr id="70" name="69 Imagen" descr="images (3).jpg"/>
          <p:cNvPicPr>
            <a:picLocks noChangeAspect="1"/>
          </p:cNvPicPr>
          <p:nvPr/>
        </p:nvPicPr>
        <p:blipFill>
          <a:blip r:embed="rId30" cstate="print"/>
          <a:srcRect b="30757"/>
          <a:stretch>
            <a:fillRect/>
          </a:stretch>
        </p:blipFill>
        <p:spPr>
          <a:xfrm>
            <a:off x="6876256" y="3717032"/>
            <a:ext cx="1008112" cy="1048983"/>
          </a:xfrm>
          <a:prstGeom prst="rect">
            <a:avLst/>
          </a:prstGeom>
        </p:spPr>
      </p:pic>
      <p:pic>
        <p:nvPicPr>
          <p:cNvPr id="71" name="70 Imagen" descr="images (4)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100392" y="4005064"/>
            <a:ext cx="648072" cy="648072"/>
          </a:xfrm>
          <a:prstGeom prst="rect">
            <a:avLst/>
          </a:prstGeom>
        </p:spPr>
      </p:pic>
      <p:pic>
        <p:nvPicPr>
          <p:cNvPr id="72" name="71 Imagen" descr="descarga (1)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732240" y="4941168"/>
            <a:ext cx="1199850" cy="864096"/>
          </a:xfrm>
          <a:prstGeom prst="rect">
            <a:avLst/>
          </a:prstGeom>
        </p:spPr>
      </p:pic>
      <p:pic>
        <p:nvPicPr>
          <p:cNvPr id="73" name="72 Imagen" descr="images (5)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7884368" y="5229200"/>
            <a:ext cx="1152128" cy="864096"/>
          </a:xfrm>
          <a:prstGeom prst="rect">
            <a:avLst/>
          </a:prstGeom>
        </p:spPr>
      </p:pic>
      <p:pic>
        <p:nvPicPr>
          <p:cNvPr id="74" name="73 Imagen" descr="images (6)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076056" y="5445224"/>
            <a:ext cx="1457896" cy="866722"/>
          </a:xfrm>
          <a:prstGeom prst="rect">
            <a:avLst/>
          </a:prstGeom>
        </p:spPr>
      </p:pic>
      <p:pic>
        <p:nvPicPr>
          <p:cNvPr id="48" name="47 Imagen" descr="BICICLETA.png"/>
          <p:cNvPicPr>
            <a:picLocks noChangeAspect="1"/>
          </p:cNvPicPr>
          <p:nvPr/>
        </p:nvPicPr>
        <p:blipFill>
          <a:blip r:embed="rId35" cstate="print"/>
          <a:srcRect l="33075" t="12170" r="36213" b="67140"/>
          <a:stretch>
            <a:fillRect/>
          </a:stretch>
        </p:blipFill>
        <p:spPr>
          <a:xfrm>
            <a:off x="1308780" y="2083708"/>
            <a:ext cx="2592288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44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6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83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84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85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86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87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88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89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90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91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92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93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94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95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96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97" name="96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98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99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100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101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1115616" y="6926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TRANSFORMACION DE LA MOVILIDAD EN XALAPA POR FASES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211960" y="19168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Carriles exclusivos.</a:t>
            </a:r>
            <a:endParaRPr lang="es-MX" dirty="0" smtClean="0"/>
          </a:p>
        </p:txBody>
      </p:sp>
      <p:sp>
        <p:nvSpPr>
          <p:cNvPr id="52" name="51 CuadroTexto"/>
          <p:cNvSpPr txBox="1"/>
          <p:nvPr/>
        </p:nvSpPr>
        <p:spPr>
          <a:xfrm>
            <a:off x="3923928" y="263691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Reglamento en el uso de carriles.</a:t>
            </a:r>
            <a:endParaRPr lang="es-MX" dirty="0" smtClean="0"/>
          </a:p>
        </p:txBody>
      </p:sp>
      <p:sp>
        <p:nvSpPr>
          <p:cNvPr id="53" name="52 CuadroTexto"/>
          <p:cNvSpPr txBox="1"/>
          <p:nvPr/>
        </p:nvSpPr>
        <p:spPr>
          <a:xfrm>
            <a:off x="3419872" y="357301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Bahía de ascenso y descenso.</a:t>
            </a:r>
            <a:endParaRPr lang="es-MX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2987824" y="458112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Señalamiento informativo de rutas.</a:t>
            </a:r>
            <a:endParaRPr lang="es-MX" dirty="0" smtClean="0"/>
          </a:p>
        </p:txBody>
      </p:sp>
      <p:sp>
        <p:nvSpPr>
          <p:cNvPr id="61" name="60 Rectángulo"/>
          <p:cNvSpPr/>
          <p:nvPr/>
        </p:nvSpPr>
        <p:spPr>
          <a:xfrm>
            <a:off x="4067944" y="1268760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3" name="62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755576" y="1268760"/>
            <a:ext cx="3528392" cy="3314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65" name="64 CuadroTexto"/>
          <p:cNvSpPr txBox="1"/>
          <p:nvPr/>
        </p:nvSpPr>
        <p:spPr>
          <a:xfrm>
            <a:off x="4525392" y="12221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TRANSPORTE PÚBLICO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2411760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Instalación de rack para bicicletas.</a:t>
            </a:r>
            <a:endParaRPr lang="es-MX" dirty="0" smtClean="0"/>
          </a:p>
        </p:txBody>
      </p:sp>
      <p:pic>
        <p:nvPicPr>
          <p:cNvPr id="67" name="66 Imagen" descr="descarga (3)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020272" y="1628800"/>
            <a:ext cx="1872208" cy="1008112"/>
          </a:xfrm>
          <a:prstGeom prst="rect">
            <a:avLst/>
          </a:prstGeom>
        </p:spPr>
      </p:pic>
      <p:pic>
        <p:nvPicPr>
          <p:cNvPr id="68" name="67 Imagen" descr="libroabierto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724128" y="2924944"/>
            <a:ext cx="1353610" cy="864096"/>
          </a:xfrm>
          <a:prstGeom prst="rect">
            <a:avLst/>
          </a:prstGeom>
        </p:spPr>
      </p:pic>
      <p:pic>
        <p:nvPicPr>
          <p:cNvPr id="69" name="68 Imagen" descr="paradero_cambulos_mm_011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164288" y="3356992"/>
            <a:ext cx="1733785" cy="1152128"/>
          </a:xfrm>
          <a:prstGeom prst="rect">
            <a:avLst/>
          </a:prstGeom>
        </p:spPr>
      </p:pic>
      <p:pic>
        <p:nvPicPr>
          <p:cNvPr id="70" name="69 Imagen" descr="rutas-transporte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436096" y="4005064"/>
            <a:ext cx="1496270" cy="1152128"/>
          </a:xfrm>
          <a:prstGeom prst="rect">
            <a:avLst/>
          </a:prstGeom>
        </p:spPr>
      </p:pic>
      <p:pic>
        <p:nvPicPr>
          <p:cNvPr id="71" name="70 Imagen" descr="6a00d8345198c369e200e54f608e908833-800wi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372200" y="5229200"/>
            <a:ext cx="1440160" cy="960841"/>
          </a:xfrm>
          <a:prstGeom prst="rect">
            <a:avLst/>
          </a:prstGeom>
        </p:spPr>
      </p:pic>
      <p:pic>
        <p:nvPicPr>
          <p:cNvPr id="72" name="71 Imagen" descr="bicycle-on-train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884368" y="5013176"/>
            <a:ext cx="989582" cy="1215207"/>
          </a:xfrm>
          <a:prstGeom prst="rect">
            <a:avLst/>
          </a:prstGeom>
        </p:spPr>
      </p:pic>
      <p:pic>
        <p:nvPicPr>
          <p:cNvPr id="48" name="47 Imagen" descr="BUS.png"/>
          <p:cNvPicPr>
            <a:picLocks noChangeAspect="1"/>
          </p:cNvPicPr>
          <p:nvPr/>
        </p:nvPicPr>
        <p:blipFill>
          <a:blip r:embed="rId33" cstate="print"/>
          <a:srcRect l="31100" t="15923" r="47638" b="68256"/>
          <a:stretch>
            <a:fillRect/>
          </a:stretch>
        </p:blipFill>
        <p:spPr>
          <a:xfrm>
            <a:off x="1691680" y="2974092"/>
            <a:ext cx="1921356" cy="88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45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9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84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85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86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87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88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89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90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91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92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93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94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95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96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97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98" name="97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99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100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101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102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1115616" y="6926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TRANSFORMACION DE LA MOVILIDAD EN XALAPA POR FASES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499992" y="199058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Señalamiento</a:t>
            </a:r>
            <a:r>
              <a:rPr lang="es-MX" dirty="0" smtClean="0"/>
              <a:t>.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3995936" y="270892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Restricción de estacionamiento en banquetas.</a:t>
            </a:r>
            <a:endParaRPr lang="es-MX" dirty="0" smtClean="0"/>
          </a:p>
        </p:txBody>
      </p:sp>
      <p:sp>
        <p:nvSpPr>
          <p:cNvPr id="53" name="52 CuadroTexto"/>
          <p:cNvSpPr txBox="1"/>
          <p:nvPr/>
        </p:nvSpPr>
        <p:spPr>
          <a:xfrm>
            <a:off x="3491880" y="37890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Sincronización de semáforos.</a:t>
            </a:r>
            <a:endParaRPr lang="es-MX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2987824" y="472514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Cambios de sentidos de circulación.</a:t>
            </a:r>
            <a:endParaRPr lang="es-MX" dirty="0" smtClean="0"/>
          </a:p>
        </p:txBody>
      </p:sp>
      <p:sp>
        <p:nvSpPr>
          <p:cNvPr id="61" name="60 Rectángulo"/>
          <p:cNvSpPr/>
          <p:nvPr/>
        </p:nvSpPr>
        <p:spPr>
          <a:xfrm>
            <a:off x="4067944" y="1268760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3" name="62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704776" y="1268760"/>
            <a:ext cx="3528392" cy="3314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64" name="63 CuadroTexto"/>
          <p:cNvSpPr txBox="1"/>
          <p:nvPr/>
        </p:nvSpPr>
        <p:spPr>
          <a:xfrm>
            <a:off x="4529584" y="1234068"/>
            <a:ext cx="27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VEHÍCULO PRIVADO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2555776" y="56612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Parquímetros.</a:t>
            </a:r>
            <a:endParaRPr lang="es-MX" dirty="0" smtClean="0"/>
          </a:p>
        </p:txBody>
      </p:sp>
      <p:pic>
        <p:nvPicPr>
          <p:cNvPr id="67" name="66 Imagen" descr="204400895-1-vadik-letras-en-aluminio.jpe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660232" y="1628800"/>
            <a:ext cx="1008112" cy="1318300"/>
          </a:xfrm>
          <a:prstGeom prst="rect">
            <a:avLst/>
          </a:prstGeom>
        </p:spPr>
      </p:pic>
      <p:pic>
        <p:nvPicPr>
          <p:cNvPr id="68" name="67 Imagen" descr="Lugares-prohibidos-para-estacionarse-en-México-217x300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876256" y="2996952"/>
            <a:ext cx="504056" cy="696852"/>
          </a:xfrm>
          <a:prstGeom prst="rect">
            <a:avLst/>
          </a:prstGeom>
        </p:spPr>
      </p:pic>
      <p:pic>
        <p:nvPicPr>
          <p:cNvPr id="69" name="68 Imagen" descr="banqueta.jpg"/>
          <p:cNvPicPr>
            <a:picLocks noChangeAspect="1"/>
          </p:cNvPicPr>
          <p:nvPr/>
        </p:nvPicPr>
        <p:blipFill>
          <a:blip r:embed="rId29" cstate="print"/>
          <a:srcRect l="37600"/>
          <a:stretch>
            <a:fillRect/>
          </a:stretch>
        </p:blipFill>
        <p:spPr>
          <a:xfrm>
            <a:off x="7524328" y="2564904"/>
            <a:ext cx="1368152" cy="1233321"/>
          </a:xfrm>
          <a:prstGeom prst="rect">
            <a:avLst/>
          </a:prstGeom>
        </p:spPr>
      </p:pic>
      <p:pic>
        <p:nvPicPr>
          <p:cNvPr id="70" name="69 Imagen" descr="images (7)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940152" y="3789040"/>
            <a:ext cx="1440160" cy="958361"/>
          </a:xfrm>
          <a:prstGeom prst="rect">
            <a:avLst/>
          </a:prstGeom>
        </p:spPr>
      </p:pic>
      <p:pic>
        <p:nvPicPr>
          <p:cNvPr id="71" name="70 Imagen" descr="120px-Spain_traffic_signal_r5.svg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4248" y="4941168"/>
            <a:ext cx="499492" cy="499492"/>
          </a:xfrm>
          <a:prstGeom prst="rect">
            <a:avLst/>
          </a:prstGeom>
        </p:spPr>
      </p:pic>
      <p:pic>
        <p:nvPicPr>
          <p:cNvPr id="72" name="71 Imagen" descr="image017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596336" y="4653136"/>
            <a:ext cx="1259632" cy="889152"/>
          </a:xfrm>
          <a:prstGeom prst="rect">
            <a:avLst/>
          </a:prstGeom>
        </p:spPr>
      </p:pic>
      <p:pic>
        <p:nvPicPr>
          <p:cNvPr id="48" name="47 Imagen" descr="AUTO.png"/>
          <p:cNvPicPr>
            <a:picLocks noChangeAspect="1"/>
          </p:cNvPicPr>
          <p:nvPr/>
        </p:nvPicPr>
        <p:blipFill>
          <a:blip r:embed="rId33" cstate="print"/>
          <a:srcRect l="34251" t="22008" r="57087" b="67039"/>
          <a:stretch>
            <a:fillRect/>
          </a:stretch>
        </p:blipFill>
        <p:spPr>
          <a:xfrm>
            <a:off x="1999776" y="3534915"/>
            <a:ext cx="1348088" cy="1102981"/>
          </a:xfrm>
          <a:prstGeom prst="rect">
            <a:avLst/>
          </a:prstGeom>
        </p:spPr>
      </p:pic>
      <p:pic>
        <p:nvPicPr>
          <p:cNvPr id="34818" name="Picture 2" descr="http://www.infoelecciones.com.mx/cmai/images/stories/especiales/parquimetros_polanco-%20cuartoscuro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572000" y="5229200"/>
            <a:ext cx="1584176" cy="1049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40 Grupo"/>
          <p:cNvGrpSpPr/>
          <p:nvPr/>
        </p:nvGrpSpPr>
        <p:grpSpPr>
          <a:xfrm>
            <a:off x="0" y="188640"/>
            <a:ext cx="9108504" cy="6624736"/>
            <a:chOff x="0" y="188640"/>
            <a:chExt cx="9108504" cy="6624736"/>
          </a:xfrm>
        </p:grpSpPr>
        <p:pic>
          <p:nvPicPr>
            <p:cNvPr id="42" name="Picture 2" descr="LOGO_COPARME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7" y="3573016"/>
              <a:ext cx="467519" cy="52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40000"/>
            </a:blip>
            <a:srcRect l="80520" t="24234" r="6750" b="65922"/>
            <a:stretch>
              <a:fillRect/>
            </a:stretch>
          </p:blipFill>
          <p:spPr bwMode="auto">
            <a:xfrm>
              <a:off x="3563888" y="260648"/>
              <a:ext cx="1008112" cy="43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40000"/>
            </a:blip>
            <a:srcRect l="19024" t="24024" r="67941" b="65059"/>
            <a:stretch>
              <a:fillRect/>
            </a:stretch>
          </p:blipFill>
          <p:spPr bwMode="auto">
            <a:xfrm>
              <a:off x="2483768" y="188640"/>
              <a:ext cx="1011318" cy="4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 descr="C:\Users\Ek\Documents\MOVILIDAD URBANA\Proyectos\ARQ_PABLO_MORALES\Plan Movilidad_2014\LOGOS_PLAN MOVILIDAD\LOGO_GOBIERNO ESTADO.jpg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43205"/>
              <a:ext cx="2304256" cy="405619"/>
            </a:xfrm>
            <a:prstGeom prst="rect">
              <a:avLst/>
            </a:prstGeom>
            <a:noFill/>
          </p:spPr>
        </p:pic>
        <p:pic>
          <p:nvPicPr>
            <p:cNvPr id="46" name="Picture 3" descr="C:\Users\Ek\Documents\MOVILIDAD URBANA\Proyectos\ARQ_PABLO_MORALES\Plan Movilidad_2014\LOGOS_PLAN MOVILIDAD\LOGO_SSP.jpg"/>
            <p:cNvPicPr>
              <a:picLocks noChangeAspect="1" noChangeArrowheads="1"/>
            </p:cNvPicPr>
            <p:nvPr/>
          </p:nvPicPr>
          <p:blipFill>
            <a:blip r:embed="rId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0" y="6021288"/>
              <a:ext cx="1177335" cy="639856"/>
            </a:xfrm>
            <a:prstGeom prst="rect">
              <a:avLst/>
            </a:prstGeom>
            <a:noFill/>
          </p:spPr>
        </p:pic>
        <p:pic>
          <p:nvPicPr>
            <p:cNvPr id="48" name="Picture 4" descr="C:\Users\Ek\Documents\MOVILIDAD URBANA\Proyectos\ARQ_PABLO_MORALES\Plan Movilidad_2014\LOGOS_PLAN MOVILIDAD\LOGO_COEPRA.jpg"/>
            <p:cNvPicPr>
              <a:picLocks noChangeAspect="1" noChangeArrowheads="1"/>
            </p:cNvPicPr>
            <p:nvPr/>
          </p:nvPicPr>
          <p:blipFill>
            <a:blip r:embed="rId8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7863277" y="6319459"/>
              <a:ext cx="1245227" cy="493917"/>
            </a:xfrm>
            <a:prstGeom prst="rect">
              <a:avLst/>
            </a:prstGeom>
            <a:noFill/>
          </p:spPr>
        </p:pic>
        <p:pic>
          <p:nvPicPr>
            <p:cNvPr id="49" name="Picture 5" descr="C:\Users\Ek\Documents\MOVILIDAD URBANA\Proyectos\ARQ_PABLO_MORALES\Plan Movilidad_2014\LOGOS_PLAN MOVILIDAD\LOGO_ARQUITECTURA.jpg"/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-40000"/>
            </a:blip>
            <a:srcRect l="37206" t="36247" r="40115" b="34992"/>
            <a:stretch>
              <a:fillRect/>
            </a:stretch>
          </p:blipFill>
          <p:spPr bwMode="auto">
            <a:xfrm>
              <a:off x="251520" y="4710211"/>
              <a:ext cx="630010" cy="735013"/>
            </a:xfrm>
            <a:prstGeom prst="rect">
              <a:avLst/>
            </a:prstGeom>
            <a:noFill/>
          </p:spPr>
        </p:pic>
        <p:pic>
          <p:nvPicPr>
            <p:cNvPr id="50" name="Picture 6" descr="C:\Users\Ek\Documents\MOVILIDAD URBANA\Proyectos\ARQ_PABLO_MORALES\Plan Movilidad_2014\LOGOS_PLAN MOVILIDAD\LOGO_UV.jpg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8460432" y="206701"/>
              <a:ext cx="425558" cy="558003"/>
            </a:xfrm>
            <a:prstGeom prst="rect">
              <a:avLst/>
            </a:prstGeom>
            <a:noFill/>
          </p:spPr>
        </p:pic>
        <p:pic>
          <p:nvPicPr>
            <p:cNvPr id="51" name="Picture 7" descr="C:\Users\Ek\Documents\MOVILIDAD URBANA\Proyectos\ARQ_PABLO_MORALES\Plan Movilidad_2014\LOGOS_PLAN MOVILIDAD\LOGO_COSUSTENTA.jpg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395536" y="1196752"/>
              <a:ext cx="274696" cy="630011"/>
            </a:xfrm>
            <a:prstGeom prst="rect">
              <a:avLst/>
            </a:prstGeom>
            <a:noFill/>
          </p:spPr>
        </p:pic>
        <p:pic>
          <p:nvPicPr>
            <p:cNvPr id="52" name="Picture 9" descr="C:\Users\Ek\Documents\MOVILIDAD URBANA\Proyectos\ARQ_PABLO_MORALES\Plan Movilidad_2014\LOGOS_PLAN MOVILIDAD\LOGO_UNION CIVICA XALAPEÑA.jpg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 contrast="-40000"/>
            </a:blip>
            <a:srcRect l="39596" r="40883"/>
            <a:stretch>
              <a:fillRect/>
            </a:stretch>
          </p:blipFill>
          <p:spPr bwMode="auto">
            <a:xfrm>
              <a:off x="251520" y="1988840"/>
              <a:ext cx="525009" cy="744972"/>
            </a:xfrm>
            <a:prstGeom prst="rect">
              <a:avLst/>
            </a:prstGeom>
            <a:noFill/>
          </p:spPr>
        </p:pic>
        <p:pic>
          <p:nvPicPr>
            <p:cNvPr id="58" name="Picture 15" descr="C:\Users\Ek\Documents\MOVILIDAD URBANA\Proyectos\ARQ_PABLO_MORALES\Plan Movilidad_2014\LOGOS_PLAN MOVILIDAD\LOGO_CONSEJO COORDINADOR EMPRESARIAL.jpg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699792" y="6341216"/>
              <a:ext cx="1995033" cy="318973"/>
            </a:xfrm>
            <a:prstGeom prst="rect">
              <a:avLst/>
            </a:prstGeom>
            <a:noFill/>
          </p:spPr>
        </p:pic>
        <p:pic>
          <p:nvPicPr>
            <p:cNvPr id="59" name="Picture 16" descr="C:\Users\Ek\Documents\MOVILIDAD URBANA\Proyectos\ARQ_PABLO_MORALES\Plan Movilidad_2014\LOGOS_PLAN MOVILIDAD\LOGO_COLEGIO INGENIEROS.jpg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4860032" y="6351401"/>
              <a:ext cx="735012" cy="374857"/>
            </a:xfrm>
            <a:prstGeom prst="rect">
              <a:avLst/>
            </a:prstGeom>
            <a:noFill/>
          </p:spPr>
        </p:pic>
        <p:pic>
          <p:nvPicPr>
            <p:cNvPr id="81" name="Picture 17" descr="C:\Users\Ek\Documents\MOVILIDAD URBANA\Proyectos\ARQ_PABLO_MORALES\Plan Movilidad_2014\LOGOS_PLAN MOVILIDAD\LOGO_COLEGIO ARQUITECTOS.jpg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 contrast="-40000"/>
            </a:blip>
            <a:srcRect l="14102" r="59782" b="90903"/>
            <a:stretch>
              <a:fillRect/>
            </a:stretch>
          </p:blipFill>
          <p:spPr bwMode="auto">
            <a:xfrm>
              <a:off x="251520" y="764704"/>
              <a:ext cx="640508" cy="337110"/>
            </a:xfrm>
            <a:prstGeom prst="rect">
              <a:avLst/>
            </a:prstGeom>
            <a:noFill/>
          </p:spPr>
        </p:pic>
        <p:pic>
          <p:nvPicPr>
            <p:cNvPr id="82" name="Picture 18" descr="C:\Users\Ek\Documents\MOVILIDAD URBANA\Proyectos\ARQ_PABLO_MORALES\Plan Movilidad_2014\LOGOS_PLAN MOVILIDAD\LOGO_CMIC.jpg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 contrast="-40000"/>
            </a:blip>
            <a:srcRect l="12234" r="15384" b="15394"/>
            <a:stretch>
              <a:fillRect/>
            </a:stretch>
          </p:blipFill>
          <p:spPr bwMode="auto">
            <a:xfrm>
              <a:off x="211188" y="4396109"/>
              <a:ext cx="735012" cy="329035"/>
            </a:xfrm>
            <a:prstGeom prst="rect">
              <a:avLst/>
            </a:prstGeom>
            <a:noFill/>
          </p:spPr>
        </p:pic>
        <p:pic>
          <p:nvPicPr>
            <p:cNvPr id="83" name="Picture 19" descr="C:\Users\Ek\Documents\MOVILIDAD URBANA\Proyectos\ARQ_PABLO_MORALES\Plan Movilidad_2014\LOGOS_PLAN MOVILIDAD\LOGO_ATB.jpg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1219727" y="6341216"/>
              <a:ext cx="1107527" cy="276266"/>
            </a:xfrm>
            <a:prstGeom prst="rect">
              <a:avLst/>
            </a:prstGeom>
            <a:noFill/>
          </p:spPr>
        </p:pic>
        <p:pic>
          <p:nvPicPr>
            <p:cNvPr id="84" name="Picture 20" descr="C:\Users\Ek\Documents\MOVILIDAD URBANA\Proyectos\ARQ_PABLO_MORALES\Plan Movilidad_2014\LOGOS_PLAN MOVILIDAD\LOGO_360.jpg"/>
            <p:cNvPicPr>
              <a:picLocks noChangeAspect="1" noChangeArrowheads="1"/>
            </p:cNvPicPr>
            <p:nvPr/>
          </p:nvPicPr>
          <p:blipFill>
            <a:blip r:embed="rId18" cstate="print">
              <a:lum bright="30000" contrast="-40000"/>
            </a:blip>
            <a:srcRect l="12395" t="18997" r="70595" b="52653"/>
            <a:stretch>
              <a:fillRect/>
            </a:stretch>
          </p:blipFill>
          <p:spPr bwMode="auto">
            <a:xfrm>
              <a:off x="5292080" y="188640"/>
              <a:ext cx="512701" cy="569668"/>
            </a:xfrm>
            <a:prstGeom prst="rect">
              <a:avLst/>
            </a:prstGeom>
            <a:noFill/>
          </p:spPr>
        </p:pic>
        <p:pic>
          <p:nvPicPr>
            <p:cNvPr id="85" name="Picture 2" descr="C:\Users\Ek\Documents\MOVILIDAD URBANA\Proyectos\ARQ_PABLO_MORALES\Plan Movilidad_2014\LOGOS_PLAN MOVILIDAD\LOGO_FOTEV.jpg"/>
            <p:cNvPicPr>
              <a:picLocks noChangeAspect="1" noChangeArrowheads="1"/>
            </p:cNvPicPr>
            <p:nvPr/>
          </p:nvPicPr>
          <p:blipFill>
            <a:blip r:embed="rId19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51520" y="2852936"/>
              <a:ext cx="525009" cy="525009"/>
            </a:xfrm>
            <a:prstGeom prst="rect">
              <a:avLst/>
            </a:prstGeom>
            <a:noFill/>
          </p:spPr>
        </p:pic>
        <p:pic>
          <p:nvPicPr>
            <p:cNvPr id="86" name="Picture 2" descr="C:\Users\Ek\Documents\MOVILIDAD URBANA\Proyectos\ARQ_PABLO_MORALES\Plan Movilidad_2014\LOGOS_PLAN MOVILIDAD\LOGO_SERVICIO URBANO.jpg"/>
            <p:cNvPicPr>
              <a:picLocks noChangeAspect="1" noChangeArrowheads="1"/>
            </p:cNvPicPr>
            <p:nvPr/>
          </p:nvPicPr>
          <p:blipFill>
            <a:blip r:embed="rId20" cstate="print">
              <a:lum bright="30000" contrast="-40000"/>
            </a:blip>
            <a:srcRect l="11812" t="13650" r="25189" b="49601"/>
            <a:stretch>
              <a:fillRect/>
            </a:stretch>
          </p:blipFill>
          <p:spPr bwMode="auto">
            <a:xfrm>
              <a:off x="6876256" y="6381328"/>
              <a:ext cx="720012" cy="315005"/>
            </a:xfrm>
            <a:prstGeom prst="rect">
              <a:avLst/>
            </a:prstGeom>
            <a:noFill/>
          </p:spPr>
        </p:pic>
        <p:pic>
          <p:nvPicPr>
            <p:cNvPr id="87" name="86 Imagen" descr="LOGO PIRAMIDE_02.pn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 contrast="-40000"/>
            </a:blip>
            <a:srcRect l="16591" t="5128" r="31976" b="17949"/>
            <a:stretch>
              <a:fillRect/>
            </a:stretch>
          </p:blipFill>
          <p:spPr>
            <a:xfrm>
              <a:off x="4555198" y="188640"/>
              <a:ext cx="520858" cy="504056"/>
            </a:xfrm>
            <a:prstGeom prst="rect">
              <a:avLst/>
            </a:prstGeom>
          </p:spPr>
        </p:pic>
        <p:pic>
          <p:nvPicPr>
            <p:cNvPr id="88" name="Picture 2" descr="C:\Users\Ek\Documents\MOVILIDAD URBANA\Proyectos\ARQ_PABLO_MORALES\Plan Movilidad_2014\LOGOS_PLAN MOVILIDAD\LOGO_SEDEMA.jpg"/>
            <p:cNvPicPr>
              <a:picLocks noChangeAspect="1" noChangeArrowheads="1"/>
            </p:cNvPicPr>
            <p:nvPr/>
          </p:nvPicPr>
          <p:blipFill>
            <a:blip r:embed="rId22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940152" y="260648"/>
              <a:ext cx="864096" cy="468486"/>
            </a:xfrm>
            <a:prstGeom prst="rect">
              <a:avLst/>
            </a:prstGeom>
            <a:noFill/>
          </p:spPr>
        </p:pic>
        <p:pic>
          <p:nvPicPr>
            <p:cNvPr id="89" name="Picture 3" descr="C:\Users\Ek\Documents\MOVILIDAD URBANA\Proyectos\ARQ_PABLO_MORALES\Plan Movilidad_2014\LOGOS_PLAN MOVILIDAD\LOGO_VERACRUZ EN BICICLETA.jpg"/>
            <p:cNvPicPr>
              <a:picLocks noChangeAspect="1" noChangeArrowheads="1"/>
            </p:cNvPicPr>
            <p:nvPr/>
          </p:nvPicPr>
          <p:blipFill>
            <a:blip r:embed="rId23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5796136" y="6294827"/>
              <a:ext cx="870123" cy="446541"/>
            </a:xfrm>
            <a:prstGeom prst="rect">
              <a:avLst/>
            </a:prstGeom>
            <a:noFill/>
          </p:spPr>
        </p:pic>
        <p:pic>
          <p:nvPicPr>
            <p:cNvPr id="90" name="Picture 2" descr="C:\Users\Ek\Downloads\VXLogo.jpg"/>
            <p:cNvPicPr>
              <a:picLocks noChangeAspect="1" noChangeArrowheads="1"/>
            </p:cNvPicPr>
            <p:nvPr/>
          </p:nvPicPr>
          <p:blipFill>
            <a:blip r:embed="rId24" cstate="print">
              <a:lum bright="30000" contrast="-40000"/>
            </a:blip>
            <a:srcRect/>
            <a:stretch>
              <a:fillRect/>
            </a:stretch>
          </p:blipFill>
          <p:spPr bwMode="auto">
            <a:xfrm>
              <a:off x="279656" y="5564609"/>
              <a:ext cx="624749" cy="384671"/>
            </a:xfrm>
            <a:prstGeom prst="rect">
              <a:avLst/>
            </a:prstGeom>
            <a:noFill/>
          </p:spPr>
        </p:pic>
        <p:pic>
          <p:nvPicPr>
            <p:cNvPr id="91" name="Picture 2" descr="C:\Users\Personal\Downloads\Secretaría de Salud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0648"/>
              <a:ext cx="1255713" cy="4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1115616" y="692696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TRANSFORMACION DE LA MOVILIDAD EN XALAPA POR FASES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1988840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Intervención activa de agentes de tránsito, con programas de educación vial. En infraestructura peatonal, ciclista, bus y automóvil</a:t>
            </a:r>
            <a:r>
              <a:rPr lang="es-MX" dirty="0" smtClean="0"/>
              <a:t>.</a:t>
            </a:r>
          </a:p>
        </p:txBody>
      </p:sp>
      <p:sp>
        <p:nvSpPr>
          <p:cNvPr id="53" name="52 CuadroTexto"/>
          <p:cNvSpPr txBox="1"/>
          <p:nvPr/>
        </p:nvSpPr>
        <p:spPr>
          <a:xfrm>
            <a:off x="3275856" y="393305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Incorporación a la SEP/UV.</a:t>
            </a:r>
            <a:endParaRPr lang="es-MX" dirty="0" smtClean="0"/>
          </a:p>
        </p:txBody>
      </p:sp>
      <p:sp>
        <p:nvSpPr>
          <p:cNvPr id="54" name="53 CuadroTexto"/>
          <p:cNvSpPr txBox="1"/>
          <p:nvPr/>
        </p:nvSpPr>
        <p:spPr>
          <a:xfrm>
            <a:off x="2699792" y="508518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/>
              <a:t>   </a:t>
            </a:r>
            <a:r>
              <a:rPr lang="es-MX" dirty="0" smtClean="0">
                <a:latin typeface="Arial Rounded MT Bold" pitchFamily="34" charset="0"/>
              </a:rPr>
              <a:t>Aplicación del programa educación vial.</a:t>
            </a:r>
            <a:endParaRPr lang="es-MX" dirty="0" smtClean="0"/>
          </a:p>
        </p:txBody>
      </p:sp>
      <p:sp>
        <p:nvSpPr>
          <p:cNvPr id="61" name="60 Rectángulo"/>
          <p:cNvSpPr/>
          <p:nvPr/>
        </p:nvSpPr>
        <p:spPr>
          <a:xfrm>
            <a:off x="4067944" y="1268760"/>
            <a:ext cx="418549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4" name="63 CuadroTexto"/>
          <p:cNvSpPr txBox="1"/>
          <p:nvPr/>
        </p:nvSpPr>
        <p:spPr>
          <a:xfrm>
            <a:off x="4788024" y="1239044"/>
            <a:ext cx="27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EDUCACIÓN VIAL</a:t>
            </a:r>
            <a:endParaRPr lang="es-MX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524328" y="2060848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Rounded MT Bold" pitchFamily="34" charset="0"/>
              </a:rPr>
              <a:t>Tránsito. </a:t>
            </a:r>
            <a:endParaRPr lang="es-MX" dirty="0" smtClean="0"/>
          </a:p>
        </p:txBody>
      </p:sp>
      <p:sp>
        <p:nvSpPr>
          <p:cNvPr id="56" name="55 CuadroTexto"/>
          <p:cNvSpPr txBox="1"/>
          <p:nvPr/>
        </p:nvSpPr>
        <p:spPr>
          <a:xfrm>
            <a:off x="6444208" y="37170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Rounded MT Bold" pitchFamily="34" charset="0"/>
              </a:rPr>
              <a:t>Comisión del  vehículo motorizado. </a:t>
            </a:r>
            <a:endParaRPr lang="es-MX" dirty="0" smtClean="0"/>
          </a:p>
        </p:txBody>
      </p:sp>
      <p:pic>
        <p:nvPicPr>
          <p:cNvPr id="63" name="62 Imagen" descr="LOGO PIRAMIDE_02.png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37" t="7302" r="31488" b="17242"/>
          <a:stretch>
            <a:fillRect/>
          </a:stretch>
        </p:blipFill>
        <p:spPr>
          <a:xfrm>
            <a:off x="704776" y="1268760"/>
            <a:ext cx="3528392" cy="3314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26" name="Picture 2" descr="F:\EDUCACION VIAL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64288" y="2492895"/>
            <a:ext cx="1797223" cy="1191637"/>
          </a:xfrm>
          <a:prstGeom prst="rect">
            <a:avLst/>
          </a:prstGeom>
          <a:noFill/>
        </p:spPr>
      </p:pic>
      <p:sp>
        <p:nvSpPr>
          <p:cNvPr id="57" name="56 CuadroTexto"/>
          <p:cNvSpPr txBox="1"/>
          <p:nvPr/>
        </p:nvSpPr>
        <p:spPr>
          <a:xfrm>
            <a:off x="4499992" y="5661248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MX" dirty="0" smtClean="0">
                <a:latin typeface="Arial Rounded MT Bold" pitchFamily="34" charset="0"/>
              </a:rPr>
              <a:t>Comisión  del  vehículo no motorizado.</a:t>
            </a:r>
          </a:p>
          <a:p>
            <a:r>
              <a:rPr lang="es-MX" dirty="0" smtClean="0">
                <a:latin typeface="Arial Rounded MT Bold" pitchFamily="34" charset="0"/>
              </a:rPr>
              <a:t> </a:t>
            </a:r>
            <a:endParaRPr lang="es-MX" dirty="0" smtClean="0"/>
          </a:p>
        </p:txBody>
      </p:sp>
      <p:pic>
        <p:nvPicPr>
          <p:cNvPr id="1027" name="Picture 3" descr="F:\EDUCACION VIAL_2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660232" y="4365104"/>
            <a:ext cx="2016224" cy="1256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585</Words>
  <Application>Microsoft Office PowerPoint</Application>
  <PresentationFormat>Presentación en pantalla (4:3)</PresentationFormat>
  <Paragraphs>290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Adobe Heiti Std R</vt:lpstr>
      <vt:lpstr>Arial</vt:lpstr>
      <vt:lpstr>Arial Black</vt:lpstr>
      <vt:lpstr>Arial Rounded MT Bold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MOVILIDAD</dc:title>
  <dc:creator>Personal</dc:creator>
  <cp:lastModifiedBy>Alfonso López Pineda</cp:lastModifiedBy>
  <cp:revision>292</cp:revision>
  <dcterms:created xsi:type="dcterms:W3CDTF">2014-03-11T19:54:59Z</dcterms:created>
  <dcterms:modified xsi:type="dcterms:W3CDTF">2014-09-03T15:43:37Z</dcterms:modified>
</cp:coreProperties>
</file>