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7" r:id="rId9"/>
    <p:sldId id="265" r:id="rId10"/>
    <p:sldId id="266" r:id="rId11"/>
    <p:sldId id="268" r:id="rId12"/>
    <p:sldId id="269" r:id="rId13"/>
    <p:sldId id="270" r:id="rId14"/>
    <p:sldId id="271" r:id="rId15"/>
    <p:sldId id="277" r:id="rId16"/>
    <p:sldId id="272" r:id="rId17"/>
    <p:sldId id="273" r:id="rId18"/>
    <p:sldId id="274" r:id="rId19"/>
    <p:sldId id="278" r:id="rId20"/>
    <p:sldId id="276" r:id="rId21"/>
    <p:sldId id="275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16" d="625"/>
        <a:sy n="616" d="625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91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89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64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43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73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74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93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10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555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572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63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A09E0-91A3-4D6A-B553-7AE2AE4DBF61}" type="datetimeFigureOut">
              <a:rPr lang="es-MX" smtClean="0"/>
              <a:t>05/03/2015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D86A-3D4D-4843-89A4-C6429BBA58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772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fimslp.gob.mx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0040" y="109487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C00000"/>
                </a:solidFill>
              </a:rPr>
              <a:t>CERTIFICACIÓN DE FUNCIONARIOS PÚBLICOS MUNICIPALES</a:t>
            </a:r>
            <a:endParaRPr lang="es-MX" b="1" dirty="0">
              <a:solidFill>
                <a:srgbClr val="C0000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228960"/>
            <a:ext cx="5017008" cy="12801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08688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381642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Se realizó un análisis del dictamen del 13 de noviembre de 2014 fundando, sustentando y justificando una vez mas las propuestas de modificación a la Ley.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Se realizó un intenso trabajo de cabildeo por parte de nuestra Titula con los diputados integrantes de la comisión de puntos constitucionales y se entregó una nueva propuesta de Dictamen para su análisis antes de la última sesión ordinaria del Congreso del Estado.</a:t>
            </a:r>
            <a:endParaRPr lang="es-MX" dirty="0"/>
          </a:p>
          <a:p>
            <a:pPr algn="just"/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Acciones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29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381642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Reforma de tres fracciones de los Artículos 70, 74 y 75.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Adición de un capítulo al Título Quinto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Adición de un artículo 170 BIS </a:t>
            </a:r>
            <a:endParaRPr lang="es-MX" dirty="0"/>
          </a:p>
          <a:p>
            <a:pPr algn="just"/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Que proponían modificar la ley Orgánica del Municipio Libre del Estado de San Luis Potosí en los siguientes términos: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Resultado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650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38164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200" dirty="0"/>
              <a:t>Art. 70, 74 y 75 Obligan </a:t>
            </a:r>
            <a:r>
              <a:rPr lang="es-MX" sz="2200" dirty="0" smtClean="0"/>
              <a:t>a </a:t>
            </a:r>
            <a:r>
              <a:rPr lang="es-MX" sz="2200" b="1" dirty="0" smtClean="0"/>
              <a:t>Presidentes, Regidores y Síndicos</a:t>
            </a:r>
            <a:r>
              <a:rPr lang="es-MX" sz="2200" dirty="0" smtClean="0"/>
              <a:t> Municipales a </a:t>
            </a:r>
            <a:r>
              <a:rPr lang="es-MX" sz="2200" b="1" dirty="0"/>
              <a:t>a</a:t>
            </a:r>
            <a:r>
              <a:rPr lang="es-MX" sz="2200" b="1" dirty="0" smtClean="0"/>
              <a:t>sistir </a:t>
            </a:r>
            <a:r>
              <a:rPr lang="es-MX" sz="2200" b="1" dirty="0"/>
              <a:t>y acreditar los cursos de inducción, talleres de capacitación y formación </a:t>
            </a:r>
            <a:r>
              <a:rPr lang="es-MX" sz="2200" dirty="0"/>
              <a:t>que instrumente e imparta el Ejecutivo del Estado, por conducto de la dependencia del Ramo correspondiente, o por universidades públicas o </a:t>
            </a:r>
            <a:r>
              <a:rPr lang="es-MX" sz="2200" dirty="0" smtClean="0"/>
              <a:t>privadas… Antes de tomar posesión de sus cargos.</a:t>
            </a:r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r>
              <a:rPr lang="es-MX" sz="2200" dirty="0" smtClean="0"/>
              <a:t>Así como </a:t>
            </a:r>
            <a:r>
              <a:rPr lang="es-MX" sz="2200" b="1" dirty="0"/>
              <a:t>asistir a los cursos de capacitación y formación</a:t>
            </a:r>
            <a:r>
              <a:rPr lang="es-MX" sz="2200" dirty="0"/>
              <a:t> que instrumente e imparta la Auditoría Superior del Estado, durante el tiempo del ejercicio de la administración</a:t>
            </a:r>
          </a:p>
          <a:p>
            <a:pPr marL="0" indent="0">
              <a:buNone/>
            </a:pPr>
            <a:endParaRPr lang="es-MX" sz="2200" dirty="0" smtClean="0"/>
          </a:p>
          <a:p>
            <a:endParaRPr lang="es-MX" sz="22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Resultado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17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1044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200" dirty="0" smtClean="0"/>
              <a:t>Art. 107 </a:t>
            </a:r>
            <a:r>
              <a:rPr lang="es-MX" sz="2200" dirty="0"/>
              <a:t>BIS obliga a Los integrantes del </a:t>
            </a:r>
            <a:r>
              <a:rPr lang="es-MX" sz="2200" b="1" dirty="0"/>
              <a:t>Cabildo</a:t>
            </a:r>
            <a:r>
              <a:rPr lang="es-MX" sz="2200" dirty="0"/>
              <a:t>, así como </a:t>
            </a:r>
            <a:r>
              <a:rPr lang="es-MX" sz="2200" b="1" dirty="0"/>
              <a:t>los servidores públicos municipales</a:t>
            </a:r>
            <a:r>
              <a:rPr lang="es-MX" sz="2200" dirty="0"/>
              <a:t> que desempeñen cargos </a:t>
            </a:r>
            <a:r>
              <a:rPr lang="es-MX" sz="2200" b="1" dirty="0"/>
              <a:t>de confianza </a:t>
            </a:r>
            <a:r>
              <a:rPr lang="es-MX" sz="2200" dirty="0"/>
              <a:t>en el </a:t>
            </a:r>
            <a:r>
              <a:rPr lang="es-MX" sz="2200" dirty="0" smtClean="0"/>
              <a:t>ayuntamiento </a:t>
            </a:r>
            <a:r>
              <a:rPr lang="es-MX" sz="2200" dirty="0"/>
              <a:t>a asistir y acreditar los cursos de inducción, talleres de capacitación y profesionalización que instrumente e imparta el Ejecutivo del Estado, por conducto de la dependencia o entidad competente, tendentes a la </a:t>
            </a:r>
            <a:r>
              <a:rPr lang="es-MX" sz="2200" b="1" dirty="0"/>
              <a:t>certificación</a:t>
            </a:r>
            <a:r>
              <a:rPr lang="es-MX" sz="2200" dirty="0"/>
              <a:t> en el ramo o función a </a:t>
            </a:r>
            <a:r>
              <a:rPr lang="es-MX" sz="2200" dirty="0" smtClean="0"/>
              <a:t>desempeñar… durante el primer año del ejercicio de sus funciones</a:t>
            </a:r>
          </a:p>
          <a:p>
            <a:pPr marL="0" indent="0" algn="just">
              <a:buNone/>
            </a:pPr>
            <a:endParaRPr lang="es-MX" sz="1800" dirty="0"/>
          </a:p>
          <a:p>
            <a:pPr marL="0" indent="0" algn="just">
              <a:buNone/>
            </a:pPr>
            <a:r>
              <a:rPr lang="es-MX" sz="2200" dirty="0" smtClean="0"/>
              <a:t>Al Ejecutivo Estatal a emitir el Reglamento con el índice de materias básicas a certificar.</a:t>
            </a:r>
          </a:p>
          <a:p>
            <a:pPr marL="0" indent="0" algn="just">
              <a:buNone/>
            </a:pPr>
            <a:endParaRPr lang="es-MX" sz="1800" dirty="0"/>
          </a:p>
          <a:p>
            <a:pPr marL="0" indent="0" algn="just">
              <a:buNone/>
            </a:pPr>
            <a:r>
              <a:rPr lang="es-MX" sz="2200" dirty="0" smtClean="0"/>
              <a:t>Remite en caso de incumplimiento a </a:t>
            </a:r>
            <a:r>
              <a:rPr lang="es-MX" sz="2200" dirty="0"/>
              <a:t>las sanciones que establece la Ley de Responsabilidades de los Servidores Públicos del Estado y Municipios de San Luis Potosí</a:t>
            </a:r>
            <a:endParaRPr lang="es-MX" sz="2200" dirty="0" smtClean="0"/>
          </a:p>
          <a:p>
            <a:pPr algn="just"/>
            <a:endParaRPr lang="es-MX" sz="22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Resultado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19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1044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200" dirty="0" smtClean="0"/>
              <a:t>El día 14 de Diciembre de 2014 , 18 meses después de presentada la Iniciativa de Reforma, fue subida al pleno del Congreso del Estado de San Luis Potosí para su votación.</a:t>
            </a:r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r>
              <a:rPr lang="es-MX" sz="2200" dirty="0" smtClean="0"/>
              <a:t>Con la asistencia de 23 de los 27 diputados fue aprobada por 23 votos a favor la iniciativa.</a:t>
            </a:r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r>
              <a:rPr lang="es-MX" sz="2200" dirty="0" smtClean="0"/>
              <a:t>En la sesión, la Diputada Marianela Villanueva Ponce realizó un reconocimiento público a la Coordinadora Estatal para el Fortalecimiento Institucional de los Municipios, María Magdalena Vega Escobedo por el esfuerzo y compromiso empeñados para lograr este resultado.</a:t>
            </a:r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algn="just"/>
            <a:endParaRPr lang="es-MX" sz="22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En el Pleno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13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Publicación</a:t>
            </a:r>
            <a:endParaRPr lang="es-MX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3" t="16041" r="17775" b="8905"/>
          <a:stretch/>
        </p:blipFill>
        <p:spPr bwMode="auto">
          <a:xfrm>
            <a:off x="1088332" y="1628800"/>
            <a:ext cx="6391272" cy="4271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0973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628800"/>
            <a:ext cx="7884876" cy="4104456"/>
          </a:xfrm>
        </p:spPr>
        <p:txBody>
          <a:bodyPr>
            <a:noAutofit/>
          </a:bodyPr>
          <a:lstStyle/>
          <a:p>
            <a:pPr algn="just"/>
            <a:r>
              <a:rPr lang="es-MX" sz="2200" dirty="0" smtClean="0"/>
              <a:t>Aprobación del Reglamento</a:t>
            </a:r>
          </a:p>
          <a:p>
            <a:pPr algn="just"/>
            <a:endParaRPr lang="es-MX" sz="2200" dirty="0"/>
          </a:p>
          <a:p>
            <a:pPr algn="just"/>
            <a:r>
              <a:rPr lang="es-MX" sz="2200" dirty="0" smtClean="0"/>
              <a:t>Firma de convenios con IES</a:t>
            </a:r>
          </a:p>
          <a:p>
            <a:pPr algn="just"/>
            <a:endParaRPr lang="es-MX" sz="2200" dirty="0"/>
          </a:p>
          <a:p>
            <a:pPr algn="just"/>
            <a:r>
              <a:rPr lang="es-MX" sz="2200" dirty="0" smtClean="0"/>
              <a:t>Construcción de currículas restantes</a:t>
            </a:r>
          </a:p>
          <a:p>
            <a:pPr algn="just"/>
            <a:endParaRPr lang="es-MX" sz="2200" dirty="0"/>
          </a:p>
          <a:p>
            <a:pPr algn="just"/>
            <a:r>
              <a:rPr lang="es-MX" sz="2200" dirty="0" smtClean="0"/>
              <a:t>Veda Electoral 2015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Promoción y difusión</a:t>
            </a:r>
          </a:p>
          <a:p>
            <a:pPr algn="just"/>
            <a:endParaRPr lang="es-MX" sz="2200" dirty="0"/>
          </a:p>
          <a:p>
            <a:pPr algn="just"/>
            <a:r>
              <a:rPr lang="es-MX" sz="2200" dirty="0" smtClean="0"/>
              <a:t>Implementación del programa de formación y certificación</a:t>
            </a: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algn="just"/>
            <a:endParaRPr lang="es-MX" sz="22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Los Retos por venir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05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268760"/>
            <a:ext cx="7524836" cy="4464496"/>
          </a:xfrm>
        </p:spPr>
        <p:txBody>
          <a:bodyPr>
            <a:noAutofit/>
          </a:bodyPr>
          <a:lstStyle/>
          <a:p>
            <a:pPr algn="just"/>
            <a:r>
              <a:rPr lang="es-MX" sz="2200" dirty="0" smtClean="0"/>
              <a:t>Disposiciones Generales</a:t>
            </a:r>
          </a:p>
          <a:p>
            <a:pPr marL="685800" lvl="1" algn="just"/>
            <a:r>
              <a:rPr lang="es-MX" sz="1800" dirty="0" smtClean="0"/>
              <a:t>Finalidad</a:t>
            </a:r>
          </a:p>
          <a:p>
            <a:pPr marL="685800" lvl="1" algn="just"/>
            <a:r>
              <a:rPr lang="es-MX" sz="1800" dirty="0" smtClean="0"/>
              <a:t>Definiciones</a:t>
            </a:r>
          </a:p>
          <a:p>
            <a:pPr marL="685800" lvl="1" algn="just"/>
            <a:r>
              <a:rPr lang="es-MX" sz="1800" dirty="0" smtClean="0"/>
              <a:t>Coordinación metodológica</a:t>
            </a:r>
          </a:p>
          <a:p>
            <a:pPr marL="685800" lvl="1" algn="just"/>
            <a:r>
              <a:rPr lang="es-MX" sz="1800" dirty="0" smtClean="0"/>
              <a:t>Supervisión como parte del proceso</a:t>
            </a:r>
          </a:p>
          <a:p>
            <a:pPr algn="just"/>
            <a:endParaRPr lang="es-MX" sz="1800" dirty="0" smtClean="0"/>
          </a:p>
          <a:p>
            <a:pPr algn="just"/>
            <a:r>
              <a:rPr lang="es-MX" sz="2200" dirty="0" smtClean="0"/>
              <a:t>Proceso de Certificación</a:t>
            </a:r>
          </a:p>
          <a:p>
            <a:pPr marL="685800" lvl="1" algn="just"/>
            <a:r>
              <a:rPr lang="es-MX" sz="1800" dirty="0" smtClean="0"/>
              <a:t>Proceso</a:t>
            </a:r>
          </a:p>
          <a:p>
            <a:pPr marL="685800" lvl="1" algn="just"/>
            <a:r>
              <a:rPr lang="es-MX" sz="1800" dirty="0" smtClean="0"/>
              <a:t>Vigencia</a:t>
            </a:r>
          </a:p>
          <a:p>
            <a:pPr marL="685800" lvl="1" algn="just"/>
            <a:r>
              <a:rPr lang="es-MX" sz="1800" dirty="0" smtClean="0"/>
              <a:t>Renovación</a:t>
            </a:r>
          </a:p>
          <a:p>
            <a:pPr algn="just"/>
            <a:endParaRPr lang="es-MX" sz="1800" dirty="0" smtClean="0"/>
          </a:p>
          <a:p>
            <a:pPr algn="just"/>
            <a:r>
              <a:rPr lang="es-MX" sz="2200" dirty="0" smtClean="0"/>
              <a:t>Obligaciones y derechos de los aspirantes </a:t>
            </a:r>
          </a:p>
          <a:p>
            <a:pPr algn="just"/>
            <a:endParaRPr lang="es-MX" sz="1800" dirty="0" smtClean="0"/>
          </a:p>
          <a:p>
            <a:pPr algn="just"/>
            <a:r>
              <a:rPr lang="es-MX" sz="2200" dirty="0" smtClean="0"/>
              <a:t>Instituciones Certificadoras</a:t>
            </a:r>
          </a:p>
          <a:p>
            <a:pPr algn="just"/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algn="just"/>
            <a:endParaRPr lang="es-MX" sz="22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Reglamento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216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556792"/>
            <a:ext cx="7524836" cy="4392488"/>
          </a:xfrm>
        </p:spPr>
        <p:txBody>
          <a:bodyPr>
            <a:noAutofit/>
          </a:bodyPr>
          <a:lstStyle/>
          <a:p>
            <a:pPr algn="just"/>
            <a:r>
              <a:rPr lang="es-MX" sz="2200" dirty="0" smtClean="0"/>
              <a:t>Dependencia Coordinadora del Proceso de Certificación</a:t>
            </a:r>
          </a:p>
          <a:p>
            <a:pPr algn="just"/>
            <a:endParaRPr lang="es-MX" sz="2200" dirty="0"/>
          </a:p>
          <a:p>
            <a:pPr algn="just"/>
            <a:r>
              <a:rPr lang="es-MX" sz="2200" dirty="0" smtClean="0"/>
              <a:t>Supervisión del Proceso</a:t>
            </a:r>
          </a:p>
          <a:p>
            <a:pPr algn="just"/>
            <a:endParaRPr lang="es-MX" sz="2200" dirty="0"/>
          </a:p>
          <a:p>
            <a:pPr algn="just"/>
            <a:r>
              <a:rPr lang="es-MX" sz="2200" dirty="0" smtClean="0"/>
              <a:t>Índice de Materias a Certificar</a:t>
            </a:r>
          </a:p>
          <a:p>
            <a:pPr algn="just"/>
            <a:endParaRPr lang="es-MX" sz="2200" dirty="0"/>
          </a:p>
          <a:p>
            <a:pPr algn="just"/>
            <a:r>
              <a:rPr lang="es-MX" sz="2200" dirty="0" smtClean="0"/>
              <a:t>Transitorios</a:t>
            </a:r>
          </a:p>
          <a:p>
            <a:pPr marL="685800" lvl="1" algn="just"/>
            <a:r>
              <a:rPr lang="es-MX" sz="1800" dirty="0" smtClean="0"/>
              <a:t>Obligatoriedad para 2015</a:t>
            </a:r>
          </a:p>
          <a:p>
            <a:pPr marL="685800" lvl="1" algn="just"/>
            <a:r>
              <a:rPr lang="es-MX" sz="1800" dirty="0"/>
              <a:t>Obligatoriedad para </a:t>
            </a:r>
            <a:r>
              <a:rPr lang="es-MX" sz="1800" dirty="0" smtClean="0"/>
              <a:t>2016</a:t>
            </a:r>
          </a:p>
          <a:p>
            <a:pPr marL="685800" lvl="1" algn="just"/>
            <a:r>
              <a:rPr lang="es-MX" sz="1800" dirty="0" smtClean="0"/>
              <a:t>Excepciones</a:t>
            </a:r>
            <a:endParaRPr lang="es-MX" sz="1800" dirty="0"/>
          </a:p>
          <a:p>
            <a:pPr lvl="1" algn="just"/>
            <a:endParaRPr lang="es-MX" sz="1800" dirty="0"/>
          </a:p>
          <a:p>
            <a:pPr marL="0" indent="0" algn="just">
              <a:buNone/>
            </a:pPr>
            <a:endParaRPr lang="es-MX" sz="2200" dirty="0" smtClean="0"/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algn="just"/>
            <a:endParaRPr lang="es-MX" sz="22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Reglamento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50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755576" y="1628800"/>
            <a:ext cx="7931224" cy="446449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ES" sz="5200" b="1" dirty="0" smtClean="0">
                <a:solidFill>
                  <a:srgbClr val="C00000"/>
                </a:solidFill>
              </a:rPr>
              <a:t>¡GRACIAS!</a:t>
            </a:r>
            <a:endParaRPr lang="es-E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s-ES" sz="2600" dirty="0" smtClean="0"/>
          </a:p>
          <a:p>
            <a:pPr algn="ctr">
              <a:buNone/>
            </a:pPr>
            <a:r>
              <a:rPr lang="es-ES" sz="2800" dirty="0" smtClean="0"/>
              <a:t>	Coordinación Estatal Para el Fortalecimiento Institucional de los Municipios (CEFIM)</a:t>
            </a:r>
          </a:p>
          <a:p>
            <a:pPr algn="ctr">
              <a:buNone/>
            </a:pPr>
            <a:r>
              <a:rPr lang="es-ES" sz="2800" dirty="0" smtClean="0"/>
              <a:t>	</a:t>
            </a:r>
          </a:p>
          <a:p>
            <a:pPr algn="ctr">
              <a:buNone/>
            </a:pPr>
            <a:r>
              <a:rPr lang="es-ES" sz="2800" b="1" dirty="0" smtClean="0"/>
              <a:t>C. María Magdalena Vega Escobedo.</a:t>
            </a:r>
          </a:p>
          <a:p>
            <a:pPr algn="ctr">
              <a:buNone/>
            </a:pPr>
            <a:r>
              <a:rPr lang="es-ES" sz="2800" b="1" dirty="0" smtClean="0"/>
              <a:t>	Coordinadora Estatal.</a:t>
            </a:r>
          </a:p>
          <a:p>
            <a:pPr algn="ctr">
              <a:buNone/>
            </a:pPr>
            <a:endParaRPr lang="es-ES" sz="2800" dirty="0" smtClean="0"/>
          </a:p>
          <a:p>
            <a:pPr algn="ctr">
              <a:buNone/>
            </a:pPr>
            <a:r>
              <a:rPr lang="es-ES" sz="2800" dirty="0" smtClean="0">
                <a:hlinkClick r:id="rId4"/>
              </a:rPr>
              <a:t>www.cefimslp.gob.mx</a:t>
            </a:r>
            <a:endParaRPr lang="es-ES" sz="2800" dirty="0" smtClean="0"/>
          </a:p>
          <a:p>
            <a:pPr algn="ctr">
              <a:buNone/>
            </a:pPr>
            <a:r>
              <a:rPr lang="es-ES" sz="2800" dirty="0" err="1" smtClean="0"/>
              <a:t>Facebook</a:t>
            </a:r>
            <a:r>
              <a:rPr lang="es-ES" sz="2800" dirty="0" smtClean="0"/>
              <a:t>: </a:t>
            </a:r>
            <a:r>
              <a:rPr lang="es-ES" sz="2800" dirty="0" err="1" smtClean="0"/>
              <a:t>cefim_slp</a:t>
            </a:r>
            <a:endParaRPr lang="es-ES" sz="2800" dirty="0" smtClean="0"/>
          </a:p>
          <a:p>
            <a:pPr algn="ctr">
              <a:buNone/>
            </a:pPr>
            <a:r>
              <a:rPr lang="es-ES" sz="2800" dirty="0" err="1" smtClean="0"/>
              <a:t>Twiter</a:t>
            </a:r>
            <a:r>
              <a:rPr lang="es-ES" sz="2800" dirty="0" smtClean="0"/>
              <a:t>: @</a:t>
            </a:r>
            <a:r>
              <a:rPr lang="es-ES" sz="2800" dirty="0" err="1" smtClean="0"/>
              <a:t>ceifimslp</a:t>
            </a:r>
            <a:endParaRPr lang="es-ES" sz="2800" dirty="0" smtClean="0"/>
          </a:p>
          <a:p>
            <a:pPr algn="just">
              <a:buNone/>
            </a:pPr>
            <a:endParaRPr lang="es-ES" sz="2800" dirty="0" smtClean="0"/>
          </a:p>
          <a:p>
            <a:pPr algn="just">
              <a:buNone/>
            </a:pPr>
            <a:endParaRPr lang="es-ES" dirty="0"/>
          </a:p>
          <a:p>
            <a:pPr marL="0" indent="0" algn="just">
              <a:spcBef>
                <a:spcPct val="50000"/>
              </a:spcBef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016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381642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MX" dirty="0"/>
              <a:t>La Coordinación Estatal para el Fortalecimiento Institucional de los Municipios tiene como objetivo primordial: </a:t>
            </a:r>
            <a:r>
              <a:rPr lang="es-MX" dirty="0" smtClean="0"/>
              <a:t>Contribuir y promover el fortalecimiento institucional de los municipios para  mejorar sus capacidades en materia contable, hacendaria, administrativa, técnica y jurídica a través de acciones de capacitación, formación, certificación, evaluación, asesoría, investigación y difusión. 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Entre </a:t>
            </a:r>
            <a:r>
              <a:rPr lang="es-MX" dirty="0"/>
              <a:t>sus funciones se encuentra:</a:t>
            </a:r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Impulsar con Instituciones Académicas, un Sistema para la Certificación de: autoridades municipales electas, funcionarios designados y militantes de partidos políticos, que aspiren a contender a cargos políticos o </a:t>
            </a:r>
            <a:r>
              <a:rPr lang="es-MX" dirty="0" smtClean="0"/>
              <a:t>administrativos. </a:t>
            </a:r>
            <a:endParaRPr lang="es-MX" dirty="0"/>
          </a:p>
          <a:p>
            <a:pPr algn="just"/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CEFIM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504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532948" cy="44644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sz="2200" dirty="0" smtClean="0"/>
              <a:t>A partir de la Descripción </a:t>
            </a:r>
            <a:r>
              <a:rPr lang="es-MX" sz="2200" dirty="0"/>
              <a:t>y Perfil del </a:t>
            </a:r>
            <a:r>
              <a:rPr lang="es-MX" sz="2200" dirty="0" smtClean="0"/>
              <a:t>Puesto previamente elaborada por la CEFIM y validada por académicos y funcionarios con experiencia en cada tema, se trabaja para la construcción de las currículas.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sz="16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2200" dirty="0" smtClean="0"/>
              <a:t>Contenido de un perfil y descripción de puestos:</a:t>
            </a:r>
          </a:p>
          <a:p>
            <a:pPr lvl="1" algn="just">
              <a:lnSpc>
                <a:spcPct val="150000"/>
              </a:lnSpc>
            </a:pPr>
            <a:r>
              <a:rPr lang="es-MX" sz="1800" dirty="0" smtClean="0"/>
              <a:t>Descripción del puesto</a:t>
            </a:r>
          </a:p>
          <a:p>
            <a:pPr lvl="1" algn="just">
              <a:lnSpc>
                <a:spcPct val="150000"/>
              </a:lnSpc>
            </a:pPr>
            <a:r>
              <a:rPr lang="es-MX" sz="1800" dirty="0" smtClean="0"/>
              <a:t>Relaciones del puesto</a:t>
            </a:r>
          </a:p>
          <a:p>
            <a:pPr lvl="1" algn="just">
              <a:lnSpc>
                <a:spcPct val="150000"/>
              </a:lnSpc>
            </a:pPr>
            <a:r>
              <a:rPr lang="es-MX" sz="1800" dirty="0" smtClean="0"/>
              <a:t>Perfil del Puesto</a:t>
            </a:r>
          </a:p>
          <a:p>
            <a:pPr lvl="1" algn="just">
              <a:lnSpc>
                <a:spcPct val="150000"/>
              </a:lnSpc>
            </a:pPr>
            <a:r>
              <a:rPr lang="es-MX" sz="1800" dirty="0" smtClean="0"/>
              <a:t>Definición de Contenidos temáticos del puesto</a:t>
            </a:r>
          </a:p>
          <a:p>
            <a:pPr lvl="1" algn="just"/>
            <a:endParaRPr lang="es-MX" sz="18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Currículas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80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532948" cy="4392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MX" sz="2200" dirty="0"/>
          </a:p>
          <a:p>
            <a:pPr marL="0" indent="0" algn="just">
              <a:buNone/>
            </a:pPr>
            <a:endParaRPr lang="es-MX" sz="2200" dirty="0" smtClean="0"/>
          </a:p>
          <a:p>
            <a:pPr algn="just"/>
            <a:endParaRPr lang="es-MX" sz="22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Currículas</a:t>
            </a:r>
            <a:endParaRPr lang="es-MX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755519"/>
              </p:ext>
            </p:extLst>
          </p:nvPr>
        </p:nvGraphicFramePr>
        <p:xfrm>
          <a:off x="539554" y="1694148"/>
          <a:ext cx="8136903" cy="3679069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2047078"/>
                <a:gridCol w="1999674"/>
                <a:gridCol w="1999674"/>
                <a:gridCol w="2090477"/>
              </a:tblGrid>
              <a:tr h="39742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CURRICULAS DE FORMACIÓN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24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>
                          <a:effectLst/>
                        </a:rPr>
                        <a:t>TESORERO</a:t>
                      </a:r>
                      <a:endParaRPr lang="es-MX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CONTRALOR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SECRETARIO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OFICIAL MAYOR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77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>
                          <a:effectLst/>
                        </a:rPr>
                        <a:t>Administración Pública</a:t>
                      </a:r>
                      <a:endParaRPr lang="es-MX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Administración Pública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Administración Pública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Administración Pública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7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>
                          <a:effectLst/>
                        </a:rPr>
                        <a:t>Derecho Municipal</a:t>
                      </a:r>
                      <a:endParaRPr lang="es-MX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Derecho Municipal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Derecho Municipal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Derecho Municipal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09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>
                          <a:effectLst/>
                        </a:rPr>
                        <a:t>Ética y Responsabilidad en el Servicio Público.</a:t>
                      </a:r>
                      <a:endParaRPr lang="es-MX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Ética y Responsabilidad en el Servicio Público.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Ética y Responsabilidad en el Servicio Público.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Ética y Responsabilidad en el Servicio Público.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05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>
                          <a:effectLst/>
                        </a:rPr>
                        <a:t>Finanzas Publicas </a:t>
                      </a:r>
                      <a:endParaRPr lang="es-MX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Finanzas Públicas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Administración de Recursos Humanos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Administración de Recursos Humanos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7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>
                          <a:effectLst/>
                        </a:rPr>
                        <a:t>Contabilidad Gubernamental</a:t>
                      </a:r>
                      <a:endParaRPr lang="es-MX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Contabilidad Gubernamental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Derecho Laboral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Derecho Laboral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05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>
                          <a:effectLst/>
                        </a:rPr>
                        <a:t>Planeación del Desarrollo Municipal</a:t>
                      </a:r>
                      <a:endParaRPr lang="es-MX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Auditoría Gubernamental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Administración de Archivos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Presupuestos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05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0" dirty="0">
                          <a:effectLst/>
                        </a:rPr>
                        <a:t>Presupuestos</a:t>
                      </a:r>
                      <a:endParaRPr lang="es-MX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Marco Jurídico para la Contraloría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Redacción de Documentos Oficiales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908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204864"/>
            <a:ext cx="8568952" cy="331236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El 23 de Mayo </a:t>
            </a:r>
            <a:r>
              <a:rPr lang="es-MX" dirty="0"/>
              <a:t>de 2013 se presentó al Congreso del Estado de San Luis Potosí la iniciativa de Reforma a la Ley Orgánica del Municipio Libre del Estado en materia de </a:t>
            </a:r>
            <a:r>
              <a:rPr lang="es-MX" dirty="0" smtClean="0"/>
              <a:t>Certificación.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b="1" dirty="0" smtClean="0"/>
              <a:t>Presidente , Síndicos y Regidores</a:t>
            </a:r>
            <a:r>
              <a:rPr lang="es-MX" dirty="0" smtClean="0"/>
              <a:t>: </a:t>
            </a:r>
            <a:r>
              <a:rPr lang="es-MX" dirty="0"/>
              <a:t>Asistir y acreditar los cursos de inducción, talleres de capacitación y formación que instrumente e imparta el Ejecutivo del Estado, por conducto de la dependencia del Ramo </a:t>
            </a:r>
            <a:r>
              <a:rPr lang="es-MX" dirty="0" smtClean="0"/>
              <a:t>correspondiente… </a:t>
            </a:r>
          </a:p>
          <a:p>
            <a:pPr algn="just"/>
            <a:endParaRPr lang="es-MX" dirty="0"/>
          </a:p>
          <a:p>
            <a:pPr algn="just"/>
            <a:r>
              <a:rPr lang="es-MX" b="1" dirty="0" smtClean="0"/>
              <a:t>Definición de funcionarios municipales </a:t>
            </a:r>
            <a:r>
              <a:rPr lang="es-MX" dirty="0" smtClean="0"/>
              <a:t>a quienes aplicaría la obligación de la certificación.</a:t>
            </a:r>
          </a:p>
          <a:p>
            <a:pPr algn="just"/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algn="just"/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INICIATIVA DE REFORMA 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87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2484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MX" b="1" dirty="0" smtClean="0"/>
              <a:t>Acotación la vigencia</a:t>
            </a:r>
            <a:r>
              <a:rPr lang="es-MX" dirty="0" smtClean="0"/>
              <a:t> de los nombramientos y designaciones al periodo constitucional.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Estipulación de la </a:t>
            </a:r>
            <a:r>
              <a:rPr lang="es-MX" b="1" dirty="0" smtClean="0"/>
              <a:t>obligación de la certificación </a:t>
            </a:r>
            <a:r>
              <a:rPr lang="es-MX" dirty="0" smtClean="0"/>
              <a:t>previa a la toma de posesión.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Determinación de la </a:t>
            </a:r>
            <a:r>
              <a:rPr lang="es-MX" b="1" dirty="0" smtClean="0"/>
              <a:t>emisión del Reglamento </a:t>
            </a:r>
            <a:r>
              <a:rPr lang="es-MX" dirty="0" smtClean="0"/>
              <a:t>por parte del Gobierno del Estado.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Determinación de las </a:t>
            </a:r>
            <a:r>
              <a:rPr lang="es-MX" b="1" dirty="0" smtClean="0"/>
              <a:t>materias básicas </a:t>
            </a:r>
            <a:r>
              <a:rPr lang="es-MX" dirty="0" smtClean="0"/>
              <a:t>y las </a:t>
            </a:r>
            <a:r>
              <a:rPr lang="es-MX" b="1" dirty="0" smtClean="0"/>
              <a:t>Instituciones  certificadoras</a:t>
            </a:r>
          </a:p>
          <a:p>
            <a:pPr algn="just"/>
            <a:endParaRPr lang="es-MX" dirty="0"/>
          </a:p>
          <a:p>
            <a:pPr algn="just"/>
            <a:r>
              <a:rPr lang="es-MX" b="1" dirty="0" smtClean="0"/>
              <a:t>Padrón</a:t>
            </a:r>
            <a:r>
              <a:rPr lang="es-MX" dirty="0" smtClean="0"/>
              <a:t> de funcionarios Certificados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4283968" y="475205"/>
            <a:ext cx="4248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INICIATIVA DE REFORMA 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29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4644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 </a:t>
            </a:r>
            <a:endParaRPr lang="es-MX" dirty="0"/>
          </a:p>
          <a:p>
            <a:pPr algn="just"/>
            <a:r>
              <a:rPr lang="es-MX" sz="2600" dirty="0" smtClean="0"/>
              <a:t>Visitas al Presidente de la Comisión de Puntos Constitucionales.</a:t>
            </a:r>
          </a:p>
          <a:p>
            <a:pPr algn="just"/>
            <a:endParaRPr lang="es-MX" sz="2600" dirty="0"/>
          </a:p>
          <a:p>
            <a:pPr algn="just"/>
            <a:r>
              <a:rPr lang="es-MX" sz="2600" dirty="0" smtClean="0"/>
              <a:t>Visitas al Asesor del Presidente de la Comisión de Puntos Constitucionales.</a:t>
            </a:r>
          </a:p>
          <a:p>
            <a:pPr algn="just"/>
            <a:endParaRPr lang="es-MX" sz="2600" dirty="0"/>
          </a:p>
          <a:p>
            <a:pPr algn="just"/>
            <a:r>
              <a:rPr lang="es-MX" sz="2600" dirty="0" smtClean="0"/>
              <a:t>Participación en sesiones de la comisión de puntos constitucionales para exponer y explicar el proceso de formación y certificación.</a:t>
            </a:r>
          </a:p>
          <a:p>
            <a:pPr algn="just"/>
            <a:endParaRPr lang="es-MX" sz="2600" dirty="0"/>
          </a:p>
          <a:p>
            <a:pPr algn="just"/>
            <a:r>
              <a:rPr lang="es-MX" sz="2600" dirty="0" smtClean="0"/>
              <a:t>Participación en sesión de Comisiones Unidas (Puntos Constitucionales y Gobernación) para aclarar dudas sobre el proceso y sus alcances.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Seguimiento a la Iniciativa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29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2" cy="3600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200" dirty="0" smtClean="0"/>
          </a:p>
          <a:p>
            <a:pPr marL="0" indent="0" algn="just">
              <a:buNone/>
            </a:pPr>
            <a:r>
              <a:rPr lang="es-MX" sz="2200" dirty="0" smtClean="0"/>
              <a:t>…</a:t>
            </a:r>
            <a:r>
              <a:rPr lang="es-ES" sz="2200" dirty="0" smtClean="0"/>
              <a:t>Es </a:t>
            </a:r>
            <a:r>
              <a:rPr lang="es-ES" sz="2200" dirty="0"/>
              <a:t>de aprobarse, y se aprueba, con </a:t>
            </a:r>
            <a:r>
              <a:rPr lang="es-ES" sz="2200" dirty="0" smtClean="0"/>
              <a:t>modificaciones… </a:t>
            </a:r>
            <a:r>
              <a:rPr lang="es-MX" sz="2200" dirty="0"/>
              <a:t>la iniciativa con proyecto de </a:t>
            </a:r>
            <a:r>
              <a:rPr lang="es-MX" sz="2200" dirty="0" smtClean="0"/>
              <a:t>derecho </a:t>
            </a:r>
            <a:r>
              <a:rPr lang="es-MX" sz="2200" i="1" dirty="0" smtClean="0"/>
              <a:t>(sic)</a:t>
            </a:r>
            <a:r>
              <a:rPr lang="es-MX" sz="2200" dirty="0" smtClean="0"/>
              <a:t> que </a:t>
            </a:r>
            <a:r>
              <a:rPr lang="es-MX" sz="2200" dirty="0"/>
              <a:t>proponía, reformar </a:t>
            </a:r>
            <a:r>
              <a:rPr lang="es-ES" sz="2200" dirty="0"/>
              <a:t>la fracción IV al artículo 41; la fracción XXXIX al artículo 70; la fracción X al artículo 74; la fracción XIII al artículo 75; y adicionar los artículos, 161 BIS, 161 TER, y 161 QUÁTER, de y a la Ley Orgánica del Municipio Libre del Estado de San Luis </a:t>
            </a:r>
            <a:r>
              <a:rPr lang="es-ES" sz="2200" dirty="0" smtClean="0"/>
              <a:t>Potosí…</a:t>
            </a:r>
            <a:endParaRPr lang="es-MX" sz="2200" dirty="0"/>
          </a:p>
          <a:p>
            <a:pPr algn="just"/>
            <a:endParaRPr lang="es-MX" sz="2200" dirty="0"/>
          </a:p>
          <a:p>
            <a:pPr marL="0" indent="0">
              <a:buNone/>
            </a:pPr>
            <a:endParaRPr lang="es-MX" sz="2200" dirty="0" smtClean="0"/>
          </a:p>
          <a:p>
            <a:pPr marL="0" indent="0">
              <a:buNone/>
            </a:pPr>
            <a:endParaRPr lang="es-MX" sz="2200" dirty="0" smtClean="0"/>
          </a:p>
          <a:p>
            <a:endParaRPr lang="es-MX" sz="22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00000"/>
                </a:solidFill>
              </a:rPr>
              <a:t>DICTAMEN 13/11/14</a:t>
            </a:r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29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396044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MX" dirty="0"/>
              <a:t>El sistema de gobierno republicano, representativo, y democrático imperante en el Estado Mexicano, imposibilita establecer requisitos mínimos de estudio para poder acceder a los puestos de elección </a:t>
            </a:r>
            <a:r>
              <a:rPr lang="es-MX" dirty="0" smtClean="0"/>
              <a:t>popular… 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En el Dictamen se incluían párrafos íntegros extraídos de internet.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Consideraban como la “institución indicada” para llevar a cabo el proceso de capacitación y profesionalización a la FENAMM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Consideraron “improcedente” solicitar certificación previa como requisito para ser funcionario municipal…</a:t>
            </a:r>
          </a:p>
          <a:p>
            <a:pPr algn="just"/>
            <a:endParaRPr lang="es-MX" dirty="0"/>
          </a:p>
          <a:p>
            <a:pPr algn="just"/>
            <a:endParaRPr lang="es-MX" dirty="0"/>
          </a:p>
          <a:p>
            <a:pPr algn="just"/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C00000"/>
                </a:solidFill>
              </a:rPr>
              <a:t>DICTAMEN </a:t>
            </a:r>
            <a:r>
              <a:rPr lang="es-MX" sz="3200" b="1" dirty="0" smtClean="0">
                <a:solidFill>
                  <a:srgbClr val="C00000"/>
                </a:solidFill>
              </a:rPr>
              <a:t>13/11/14</a:t>
            </a:r>
            <a:endParaRPr lang="es-MX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29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38164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Una iniciativa que proponía reformar cuatro fracciones de los artículos </a:t>
            </a:r>
            <a:r>
              <a:rPr lang="es-MX" dirty="0"/>
              <a:t> 41, 70, 74 y 75 </a:t>
            </a:r>
            <a:r>
              <a:rPr lang="es-MX" dirty="0" smtClean="0"/>
              <a:t>y adicionar tres artículos mas a la Ley Orgánica del Municipio Libre del Estado de San Luis Potosí se redujo al siguiente dictamen:</a:t>
            </a:r>
            <a:endParaRPr lang="es-MX" dirty="0"/>
          </a:p>
          <a:p>
            <a:pPr algn="just"/>
            <a:endParaRPr lang="es-MX" dirty="0"/>
          </a:p>
          <a:p>
            <a:pPr algn="just"/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C00000"/>
                </a:solidFill>
              </a:rPr>
              <a:t>DICTAMEN </a:t>
            </a:r>
            <a:r>
              <a:rPr lang="es-MX" sz="3200" b="1" dirty="0" smtClean="0">
                <a:solidFill>
                  <a:srgbClr val="C00000"/>
                </a:solidFill>
              </a:rPr>
              <a:t>13/11/14</a:t>
            </a:r>
            <a:endParaRPr lang="es-MX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41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68052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b="1" dirty="0" smtClean="0"/>
              <a:t>ÚNICO</a:t>
            </a:r>
            <a:r>
              <a:rPr lang="es-MX" b="1" dirty="0"/>
              <a:t>. </a:t>
            </a:r>
            <a:r>
              <a:rPr lang="es-MX" dirty="0"/>
              <a:t>Se </a:t>
            </a:r>
            <a:r>
              <a:rPr lang="es-MX" b="1" dirty="0"/>
              <a:t>ADICIONA</a:t>
            </a:r>
            <a:r>
              <a:rPr lang="es-MX" dirty="0"/>
              <a:t>, el artículo 86 BIS a la Ley Orgánica del Municipio Libre del Estado de San Luis Potosí, para quedar como sigue: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b="1" dirty="0"/>
              <a:t>ARTÍCULO 86 BIS. Los titulares de la Contraloría Interna, Oficialía Mayor, Tesorería y Secretaría del ayuntamiento, de manera periódica deberán asistir y aprobar los cursos de inducción, talleres de capacitación y profesionalización, que impartan instituciones públicas o privadas, las que serán designadas mediante los procedimientos que establezcan las leyes de la materia, a fin de que cuenten con conocimientos y habilidades necesarias para cumplir con las funciones que desempeñan, bajo los criterios de eficacia, eficiencia, legalidad, imparcialidad, y honradez. 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b="1" dirty="0"/>
              <a:t>A efecto de comprobar que los funcionarios públicos cumplan con la obligación señalada en el párrafo anterior, se deberá llevar un registro de certificación de capacitación. 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2102"/>
            <a:ext cx="2973088" cy="758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2065"/>
            <a:ext cx="9144000" cy="4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283968" y="47520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C00000"/>
                </a:solidFill>
              </a:rPr>
              <a:t>DICTAMEN </a:t>
            </a:r>
            <a:r>
              <a:rPr lang="es-MX" sz="3200" b="1" dirty="0" smtClean="0">
                <a:solidFill>
                  <a:srgbClr val="C00000"/>
                </a:solidFill>
              </a:rPr>
              <a:t>13/11/14</a:t>
            </a:r>
            <a:endParaRPr lang="es-MX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29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1341</Words>
  <Application>Microsoft Office PowerPoint</Application>
  <PresentationFormat>Presentación en pantalla (4:3)</PresentationFormat>
  <Paragraphs>205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Tema de Office</vt:lpstr>
      <vt:lpstr>CERTIFICACIÓN DE FUNCIONARIOS PÚBLICOS MUNICIPALES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CERTIFICACIÓN DE FUNCIONARIOS PÚBLICOS MUNICIPALES</dc:title>
  <dc:creator>Cefim</dc:creator>
  <cp:lastModifiedBy>Hugo Silva Bran</cp:lastModifiedBy>
  <cp:revision>30</cp:revision>
  <dcterms:created xsi:type="dcterms:W3CDTF">2015-03-04T17:40:20Z</dcterms:created>
  <dcterms:modified xsi:type="dcterms:W3CDTF">2015-03-06T01:06:18Z</dcterms:modified>
</cp:coreProperties>
</file>