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62" r:id="rId2"/>
    <p:sldId id="261" r:id="rId3"/>
    <p:sldId id="257" r:id="rId4"/>
    <p:sldId id="268" r:id="rId5"/>
    <p:sldId id="269" r:id="rId6"/>
    <p:sldId id="276" r:id="rId7"/>
    <p:sldId id="274" r:id="rId8"/>
    <p:sldId id="270" r:id="rId9"/>
    <p:sldId id="278" r:id="rId10"/>
    <p:sldId id="271" r:id="rId11"/>
    <p:sldId id="272" r:id="rId12"/>
    <p:sldId id="279" r:id="rId13"/>
    <p:sldId id="281" r:id="rId14"/>
    <p:sldId id="280" r:id="rId15"/>
    <p:sldId id="285" r:id="rId16"/>
    <p:sldId id="282" r:id="rId17"/>
    <p:sldId id="283" r:id="rId18"/>
    <p:sldId id="284" r:id="rId19"/>
    <p:sldId id="292" r:id="rId20"/>
    <p:sldId id="290" r:id="rId21"/>
    <p:sldId id="291" r:id="rId22"/>
    <p:sldId id="277" r:id="rId23"/>
    <p:sldId id="275" r:id="rId24"/>
    <p:sldId id="264" r:id="rId25"/>
    <p:sldId id="263" r:id="rId26"/>
    <p:sldId id="286" r:id="rId27"/>
    <p:sldId id="287" r:id="rId28"/>
    <p:sldId id="265" r:id="rId29"/>
    <p:sldId id="266" r:id="rId30"/>
    <p:sldId id="267" r:id="rId31"/>
    <p:sldId id="259" r:id="rId32"/>
  </p:sldIdLst>
  <p:sldSz cx="9144000" cy="6858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44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B8367-1547-4F1D-9820-FAE7A7E8DA7D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06153-5263-4E28-8E64-04071993E8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4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9003D-CA61-4DF6-872C-B14A584C59D4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152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373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64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913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879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452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655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1062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03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9215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9298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200AF-C379-4BA5-A593-A822BACFD9B9}" type="datetimeFigureOut">
              <a:rPr lang="es-MX" smtClean="0"/>
              <a:t>29/09/2015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1F036-76C6-49D6-AB8B-C8CC5C06BB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264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/>
        </p:nvCxnSpPr>
        <p:spPr>
          <a:xfrm flipH="1">
            <a:off x="1331120" y="4015168"/>
            <a:ext cx="64269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1057327" y="4231670"/>
            <a:ext cx="673914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MX" sz="2100" b="1" dirty="0">
                <a:latin typeface="Arial" charset="0"/>
                <a:cs typeface="Arial" charset="0"/>
              </a:rPr>
              <a:t>Integración de los </a:t>
            </a:r>
            <a:r>
              <a:rPr lang="es-MX" sz="2100" b="1" dirty="0">
                <a:solidFill>
                  <a:srgbClr val="C00000"/>
                </a:solidFill>
                <a:latin typeface="Arial" charset="0"/>
                <a:cs typeface="Arial" charset="0"/>
              </a:rPr>
              <a:t>Pueblos Mágicos </a:t>
            </a:r>
            <a:r>
              <a:rPr lang="es-MX" sz="2100" b="1" dirty="0">
                <a:latin typeface="Arial" charset="0"/>
                <a:cs typeface="Arial" charset="0"/>
              </a:rPr>
              <a:t>de la Región Centro </a:t>
            </a:r>
            <a:r>
              <a:rPr lang="es-MX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y su potencial para el desarrollo de las regiones estatales</a:t>
            </a:r>
          </a:p>
        </p:txBody>
      </p:sp>
      <p:pic>
        <p:nvPicPr>
          <p:cNvPr id="2052" name="Picture 6" descr="https://yt3.ggpht.com/-XSW-d7D3NDw/AAAAAAAAAAI/AAAAAAAAAAA/JMp2hfx1H_c/s900-c-k-no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85" y="1692260"/>
            <a:ext cx="216098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5" t="37129" r="37758" b="33379"/>
          <a:stretch>
            <a:fillRect/>
          </a:stretch>
        </p:blipFill>
        <p:spPr bwMode="auto">
          <a:xfrm>
            <a:off x="5580169" y="1720835"/>
            <a:ext cx="2153603" cy="989171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5171574" y="3043093"/>
            <a:ext cx="2595812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50" b="1" dirty="0">
                <a:solidFill>
                  <a:srgbClr val="90146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ORGANISMOS ESTATALES DE DESARROLLOMUNICIPAL</a:t>
            </a:r>
            <a:endParaRPr lang="es-MX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ES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endParaRPr lang="es-MX" sz="2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ea typeface="Times New Roman" panose="02020603050405020304" pitchFamily="18" charset="0"/>
              </a:rPr>
              <a:t>29 y 30 de septiembre 2015</a:t>
            </a:r>
            <a:endParaRPr lang="es-MX" sz="1200" b="1" dirty="0">
              <a:solidFill>
                <a:schemeClr val="tx1">
                  <a:lumMod val="50000"/>
                  <a:lumOff val="50000"/>
                </a:schemeClr>
              </a:solidFill>
              <a:ea typeface="Times New Roman" panose="02020603050405020304" pitchFamily="18" charset="0"/>
            </a:endParaRPr>
          </a:p>
          <a:p>
            <a:pPr algn="ctr"/>
            <a:r>
              <a:rPr lang="es-ES" sz="1200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MX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69532" y="-11895"/>
            <a:ext cx="6257469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800" dirty="0"/>
              <a:t>Perspectiva regional / La Ruta del Tequila 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256675" y="753980"/>
            <a:ext cx="8662736" cy="5390146"/>
            <a:chOff x="256675" y="753980"/>
            <a:chExt cx="8662736" cy="5390146"/>
          </a:xfrm>
        </p:grpSpPr>
        <p:grpSp>
          <p:nvGrpSpPr>
            <p:cNvPr id="14" name="Grupo 13"/>
            <p:cNvGrpSpPr/>
            <p:nvPr/>
          </p:nvGrpSpPr>
          <p:grpSpPr>
            <a:xfrm>
              <a:off x="256675" y="753980"/>
              <a:ext cx="8662736" cy="5390146"/>
              <a:chOff x="195817" y="760963"/>
              <a:chExt cx="8773540" cy="5637004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 rotWithShape="1">
              <a:blip r:embed="rId2"/>
              <a:srcRect t="1078" b="13255"/>
              <a:stretch/>
            </p:blipFill>
            <p:spPr>
              <a:xfrm>
                <a:off x="195817" y="760963"/>
                <a:ext cx="8773540" cy="5637004"/>
              </a:xfrm>
              <a:prstGeom prst="rect">
                <a:avLst/>
              </a:prstGeom>
            </p:spPr>
          </p:pic>
          <p:sp>
            <p:nvSpPr>
              <p:cNvPr id="3" name="CuadroTexto 2"/>
              <p:cNvSpPr txBox="1"/>
              <p:nvPr/>
            </p:nvSpPr>
            <p:spPr>
              <a:xfrm>
                <a:off x="2822712" y="1298710"/>
                <a:ext cx="1071840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Magdalena </a:t>
                </a:r>
              </a:p>
            </p:txBody>
          </p:sp>
          <p:sp>
            <p:nvSpPr>
              <p:cNvPr id="5" name="CuadroTexto 4"/>
              <p:cNvSpPr txBox="1"/>
              <p:nvPr/>
            </p:nvSpPr>
            <p:spPr>
              <a:xfrm>
                <a:off x="4803909" y="1835424"/>
                <a:ext cx="770451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Tequila </a:t>
                </a:r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6327910" y="2577198"/>
                <a:ext cx="880266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Amatitán</a:t>
                </a:r>
                <a:r>
                  <a:rPr lang="es-MX" sz="825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</a:t>
                </a:r>
                <a:endParaRPr lang="es-MX" sz="1350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6937512" y="3516900"/>
                <a:ext cx="902995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El arenal </a:t>
                </a:r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6718849" y="5352327"/>
                <a:ext cx="544784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Tala 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4651508" y="4928256"/>
                <a:ext cx="997742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Teuchitlán </a:t>
                </a: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2889416" y="4635863"/>
                <a:ext cx="1151360" cy="61155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600" dirty="0" err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Haualulco</a:t>
                </a:r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de Mercado </a:t>
                </a:r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2474975" y="3088107"/>
                <a:ext cx="1011952" cy="4828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2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San Juanito Escobedo 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1154256" y="3662672"/>
                <a:ext cx="847796" cy="35405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18824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MX" sz="1600" dirty="0" err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Etzatlán</a:t>
                </a:r>
                <a:r>
                  <a:rPr lang="es-MX" sz="1600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</a:t>
                </a:r>
              </a:p>
            </p:txBody>
          </p:sp>
        </p:grpSp>
        <p:sp>
          <p:nvSpPr>
            <p:cNvPr id="16" name="Forma libre 15"/>
            <p:cNvSpPr/>
            <p:nvPr/>
          </p:nvSpPr>
          <p:spPr>
            <a:xfrm>
              <a:off x="4186231" y="2460450"/>
              <a:ext cx="1445083" cy="1485908"/>
            </a:xfrm>
            <a:custGeom>
              <a:avLst/>
              <a:gdLst>
                <a:gd name="connsiteX0" fmla="*/ 736979 w 1282890"/>
                <a:gd name="connsiteY0" fmla="*/ 1637731 h 1746913"/>
                <a:gd name="connsiteX1" fmla="*/ 818866 w 1282890"/>
                <a:gd name="connsiteY1" fmla="*/ 1705970 h 1746913"/>
                <a:gd name="connsiteX2" fmla="*/ 914400 w 1282890"/>
                <a:gd name="connsiteY2" fmla="*/ 1746913 h 1746913"/>
                <a:gd name="connsiteX3" fmla="*/ 1146412 w 1282890"/>
                <a:gd name="connsiteY3" fmla="*/ 1637731 h 1746913"/>
                <a:gd name="connsiteX4" fmla="*/ 1228299 w 1282890"/>
                <a:gd name="connsiteY4" fmla="*/ 1378424 h 1746913"/>
                <a:gd name="connsiteX5" fmla="*/ 1269242 w 1282890"/>
                <a:gd name="connsiteY5" fmla="*/ 914400 h 1746913"/>
                <a:gd name="connsiteX6" fmla="*/ 1282890 w 1282890"/>
                <a:gd name="connsiteY6" fmla="*/ 736979 h 1746913"/>
                <a:gd name="connsiteX7" fmla="*/ 1228299 w 1282890"/>
                <a:gd name="connsiteY7" fmla="*/ 477671 h 1746913"/>
                <a:gd name="connsiteX8" fmla="*/ 1050878 w 1282890"/>
                <a:gd name="connsiteY8" fmla="*/ 368489 h 1746913"/>
                <a:gd name="connsiteX9" fmla="*/ 696036 w 1282890"/>
                <a:gd name="connsiteY9" fmla="*/ 122830 h 1746913"/>
                <a:gd name="connsiteX10" fmla="*/ 573206 w 1282890"/>
                <a:gd name="connsiteY10" fmla="*/ 68239 h 1746913"/>
                <a:gd name="connsiteX11" fmla="*/ 313899 w 1282890"/>
                <a:gd name="connsiteY11" fmla="*/ 0 h 1746913"/>
                <a:gd name="connsiteX12" fmla="*/ 313899 w 1282890"/>
                <a:gd name="connsiteY12" fmla="*/ 0 h 1746913"/>
                <a:gd name="connsiteX13" fmla="*/ 191069 w 1282890"/>
                <a:gd name="connsiteY13" fmla="*/ 150125 h 1746913"/>
                <a:gd name="connsiteX14" fmla="*/ 54591 w 1282890"/>
                <a:gd name="connsiteY14" fmla="*/ 286603 h 1746913"/>
                <a:gd name="connsiteX15" fmla="*/ 0 w 1282890"/>
                <a:gd name="connsiteY15" fmla="*/ 464024 h 1746913"/>
                <a:gd name="connsiteX16" fmla="*/ 40943 w 1282890"/>
                <a:gd name="connsiteY16" fmla="*/ 641445 h 1746913"/>
                <a:gd name="connsiteX17" fmla="*/ 109182 w 1282890"/>
                <a:gd name="connsiteY17" fmla="*/ 914400 h 1746913"/>
                <a:gd name="connsiteX18" fmla="*/ 0 w 1282890"/>
                <a:gd name="connsiteY18" fmla="*/ 1119116 h 1746913"/>
                <a:gd name="connsiteX19" fmla="*/ 13648 w 1282890"/>
                <a:gd name="connsiteY19" fmla="*/ 1364776 h 1746913"/>
                <a:gd name="connsiteX20" fmla="*/ 341194 w 1282890"/>
                <a:gd name="connsiteY20" fmla="*/ 1528549 h 1746913"/>
                <a:gd name="connsiteX21" fmla="*/ 736979 w 1282890"/>
                <a:gd name="connsiteY21" fmla="*/ 1637731 h 174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82890" h="1746913">
                  <a:moveTo>
                    <a:pt x="736979" y="1637731"/>
                  </a:moveTo>
                  <a:lnTo>
                    <a:pt x="818866" y="1705970"/>
                  </a:lnTo>
                  <a:lnTo>
                    <a:pt x="914400" y="1746913"/>
                  </a:lnTo>
                  <a:lnTo>
                    <a:pt x="1146412" y="1637731"/>
                  </a:lnTo>
                  <a:lnTo>
                    <a:pt x="1228299" y="1378424"/>
                  </a:lnTo>
                  <a:lnTo>
                    <a:pt x="1269242" y="914400"/>
                  </a:lnTo>
                  <a:lnTo>
                    <a:pt x="1282890" y="736979"/>
                  </a:lnTo>
                  <a:lnTo>
                    <a:pt x="1228299" y="477671"/>
                  </a:lnTo>
                  <a:lnTo>
                    <a:pt x="1050878" y="368489"/>
                  </a:lnTo>
                  <a:lnTo>
                    <a:pt x="696036" y="122830"/>
                  </a:lnTo>
                  <a:lnTo>
                    <a:pt x="573206" y="68239"/>
                  </a:lnTo>
                  <a:lnTo>
                    <a:pt x="313899" y="0"/>
                  </a:lnTo>
                  <a:lnTo>
                    <a:pt x="313899" y="0"/>
                  </a:lnTo>
                  <a:lnTo>
                    <a:pt x="191069" y="150125"/>
                  </a:lnTo>
                  <a:lnTo>
                    <a:pt x="54591" y="286603"/>
                  </a:lnTo>
                  <a:lnTo>
                    <a:pt x="0" y="464024"/>
                  </a:lnTo>
                  <a:lnTo>
                    <a:pt x="40943" y="641445"/>
                  </a:lnTo>
                  <a:lnTo>
                    <a:pt x="109182" y="914400"/>
                  </a:lnTo>
                  <a:lnTo>
                    <a:pt x="0" y="1119116"/>
                  </a:lnTo>
                  <a:lnTo>
                    <a:pt x="13648" y="1364776"/>
                  </a:lnTo>
                  <a:lnTo>
                    <a:pt x="341194" y="1528549"/>
                  </a:lnTo>
                  <a:lnTo>
                    <a:pt x="736979" y="1637731"/>
                  </a:lnTo>
                  <a:close/>
                </a:path>
              </a:pathLst>
            </a:custGeom>
            <a:solidFill>
              <a:srgbClr val="548235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350"/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3" y="637740"/>
            <a:ext cx="8528208" cy="539409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44717" y="0"/>
            <a:ext cx="4299284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800" dirty="0"/>
              <a:t>Mapa de la Ruta del tequila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2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499"/>
          <a:stretch>
            <a:fillRect/>
          </a:stretch>
        </p:blipFill>
        <p:spPr bwMode="auto">
          <a:xfrm>
            <a:off x="381000" y="4076700"/>
            <a:ext cx="3830638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84638"/>
            <a:ext cx="37449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panose="020B0604020202020204" pitchFamily="34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0" y="2390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MX" altLang="es-MX" sz="1200"/>
              <a:t>        </a:t>
            </a:r>
            <a:endParaRPr lang="es-MX" altLang="es-MX" sz="1800">
              <a:latin typeface="Arial" panose="020B0604020202020204" pitchFamily="34" charset="0"/>
            </a:endParaRPr>
          </a:p>
        </p:txBody>
      </p:sp>
      <p:pic>
        <p:nvPicPr>
          <p:cNvPr id="14342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6" t="16531" r="43358" b="50000"/>
          <a:stretch>
            <a:fillRect/>
          </a:stretch>
        </p:blipFill>
        <p:spPr bwMode="auto">
          <a:xfrm>
            <a:off x="250825" y="908050"/>
            <a:ext cx="43846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60515" r="45566" b="6360"/>
          <a:stretch>
            <a:fillRect/>
          </a:stretch>
        </p:blipFill>
        <p:spPr bwMode="auto">
          <a:xfrm>
            <a:off x="4932363" y="830263"/>
            <a:ext cx="4119562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50825" y="3563938"/>
            <a:ext cx="7416800" cy="461962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Proyección de Visitantes 2013-2020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50825" y="188913"/>
            <a:ext cx="7416800" cy="461962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Visitantes y derrama económica, Ruta del Tequila 2005-2012</a:t>
            </a:r>
          </a:p>
        </p:txBody>
      </p:sp>
      <p:sp>
        <p:nvSpPr>
          <p:cNvPr id="14346" name="CuadroTexto 9"/>
          <p:cNvSpPr txBox="1">
            <a:spLocks noChangeArrowheads="1"/>
          </p:cNvSpPr>
          <p:nvPr/>
        </p:nvSpPr>
        <p:spPr bwMode="auto">
          <a:xfrm>
            <a:off x="4900613" y="4478338"/>
            <a:ext cx="1211262" cy="6477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solidFill>
                  <a:schemeClr val="bg1"/>
                </a:solidFill>
                <a:latin typeface="Arial" panose="020B0604020202020204" pitchFamily="34" charset="0"/>
              </a:rPr>
              <a:t>1’400,000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solidFill>
                  <a:schemeClr val="bg1"/>
                </a:solidFill>
                <a:latin typeface="Arial" panose="020B0604020202020204" pitchFamily="34" charset="0"/>
              </a:rPr>
              <a:t> visitantes</a:t>
            </a:r>
          </a:p>
        </p:txBody>
      </p:sp>
      <p:sp>
        <p:nvSpPr>
          <p:cNvPr id="14347" name="CuadroTexto 13"/>
          <p:cNvSpPr txBox="1">
            <a:spLocks noChangeArrowheads="1"/>
          </p:cNvSpPr>
          <p:nvPr/>
        </p:nvSpPr>
        <p:spPr bwMode="auto">
          <a:xfrm>
            <a:off x="250825" y="4356100"/>
            <a:ext cx="1211263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solidFill>
                  <a:schemeClr val="bg1"/>
                </a:solidFill>
                <a:latin typeface="Arial" panose="020B0604020202020204" pitchFamily="34" charset="0"/>
              </a:rPr>
              <a:t>1’900,000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solidFill>
                  <a:schemeClr val="bg1"/>
                </a:solidFill>
                <a:latin typeface="Arial" panose="020B0604020202020204" pitchFamily="34" charset="0"/>
              </a:rPr>
              <a:t> visitantes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12 Grupo"/>
          <p:cNvGrpSpPr>
            <a:grpSpLocks/>
          </p:cNvGrpSpPr>
          <p:nvPr/>
        </p:nvGrpSpPr>
        <p:grpSpPr bwMode="auto">
          <a:xfrm>
            <a:off x="395288" y="57150"/>
            <a:ext cx="4032250" cy="5905500"/>
            <a:chOff x="673338" y="1580552"/>
            <a:chExt cx="3637338" cy="4565567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885506"/>
              <a:ext cx="3627108" cy="4260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9 CuadroTexto"/>
            <p:cNvSpPr txBox="1">
              <a:spLocks noChangeArrowheads="1"/>
            </p:cNvSpPr>
            <p:nvPr/>
          </p:nvSpPr>
          <p:spPr bwMode="auto">
            <a:xfrm>
              <a:off x="673338" y="1580552"/>
              <a:ext cx="2361427" cy="285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800">
                  <a:latin typeface="Arial Narrow" panose="020B0606020202030204" pitchFamily="34" charset="0"/>
                </a:rPr>
                <a:t>Población-empleo en Tequila</a:t>
              </a:r>
            </a:p>
          </p:txBody>
        </p:sp>
      </p:grpSp>
      <p:grpSp>
        <p:nvGrpSpPr>
          <p:cNvPr id="16387" name="11 Grupo"/>
          <p:cNvGrpSpPr>
            <a:grpSpLocks/>
          </p:cNvGrpSpPr>
          <p:nvPr/>
        </p:nvGrpSpPr>
        <p:grpSpPr bwMode="auto">
          <a:xfrm>
            <a:off x="4500563" y="0"/>
            <a:ext cx="4313237" cy="6021388"/>
            <a:chOff x="4644008" y="1844824"/>
            <a:chExt cx="3816424" cy="4176464"/>
          </a:xfrm>
        </p:grpSpPr>
        <p:pic>
          <p:nvPicPr>
            <p:cNvPr id="163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2189933"/>
              <a:ext cx="3672408" cy="3831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9" name="10 CuadroTexto"/>
            <p:cNvSpPr txBox="1">
              <a:spLocks noChangeArrowheads="1"/>
            </p:cNvSpPr>
            <p:nvPr/>
          </p:nvSpPr>
          <p:spPr bwMode="auto">
            <a:xfrm>
              <a:off x="4644008" y="1844824"/>
              <a:ext cx="3415984" cy="25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MX" altLang="es-MX" sz="1800">
                  <a:latin typeface="Arial Narrow" panose="020B0606020202030204" pitchFamily="34" charset="0"/>
                </a:rPr>
                <a:t>Unidades económicas por sector en Tequila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9144000" cy="6849031"/>
            <a:chOff x="0" y="0"/>
            <a:chExt cx="9144000" cy="6849031"/>
          </a:xfrm>
        </p:grpSpPr>
        <p:sp>
          <p:nvSpPr>
            <p:cNvPr id="1536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MX" altLang="es-MX" sz="1800">
                <a:latin typeface="Arial" panose="020B0604020202020204" pitchFamily="34" charset="0"/>
              </a:endParaRPr>
            </a:p>
          </p:txBody>
        </p:sp>
        <p:sp>
          <p:nvSpPr>
            <p:cNvPr id="15363" name="Rectangle 4"/>
            <p:cNvSpPr>
              <a:spLocks noChangeArrowheads="1"/>
            </p:cNvSpPr>
            <p:nvPr/>
          </p:nvSpPr>
          <p:spPr bwMode="auto">
            <a:xfrm>
              <a:off x="0" y="2390775"/>
              <a:ext cx="91440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s-MX" altLang="es-MX" sz="1200"/>
                <a:t>        </a:t>
              </a:r>
              <a:endParaRPr lang="es-MX" altLang="es-MX" sz="1800">
                <a:latin typeface="Arial" panose="020B0604020202020204" pitchFamily="34" charset="0"/>
              </a:endParaRPr>
            </a:p>
          </p:txBody>
        </p:sp>
        <p:pic>
          <p:nvPicPr>
            <p:cNvPr id="15364" name="Imagen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4" t="19711" r="15134" b="20687"/>
            <a:stretch/>
          </p:blipFill>
          <p:spPr bwMode="auto">
            <a:xfrm>
              <a:off x="323850" y="1317625"/>
              <a:ext cx="8280400" cy="398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uadroTexto 7"/>
            <p:cNvSpPr txBox="1"/>
            <p:nvPr/>
          </p:nvSpPr>
          <p:spPr>
            <a:xfrm>
              <a:off x="684213" y="428625"/>
              <a:ext cx="7416800" cy="461963"/>
            </a:xfrm>
            <a:prstGeom prst="rect">
              <a:avLst/>
            </a:prstGeom>
            <a:solidFill>
              <a:schemeClr val="accent2"/>
            </a:solidFill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s-MX" sz="2400" b="1" dirty="0">
                  <a:solidFill>
                    <a:schemeClr val="bg1">
                      <a:lumMod val="85000"/>
                    </a:schemeClr>
                  </a:solidFill>
                  <a:latin typeface="Arial Narrow" panose="020B0606020202030204" pitchFamily="34" charset="0"/>
                </a:rPr>
                <a:t>Inversión pública y privada, Ruta del Tequila 2006-2013</a:t>
              </a: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43805" t="54081" r="49537" b="35485"/>
            <a:stretch/>
          </p:blipFill>
          <p:spPr>
            <a:xfrm>
              <a:off x="8664458" y="6454840"/>
              <a:ext cx="447453" cy="394191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798285" y="5724751"/>
              <a:ext cx="51961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Fuente: La Ruta del Tequila del Paisaje Agavero 2012</a:t>
              </a:r>
              <a:endParaRPr lang="es-MX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5834743" y="4876804"/>
              <a:ext cx="2815201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5909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4450"/>
            <a:ext cx="48974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5435600" y="280988"/>
            <a:ext cx="3384550" cy="22463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COMO CONSECUENCIA DE SER PUEBLO MÁGICOS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¿ESTÁN LLEGANDO MÁS VISITANTES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SÍ	74.1%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NO	21.4%</a:t>
            </a:r>
            <a:endParaRPr lang="es-MX" altLang="es-MX" sz="2000" b="1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47879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2"/>
          <p:cNvSpPr>
            <a:spLocks noChangeArrowheads="1"/>
          </p:cNvSpPr>
          <p:nvPr/>
        </p:nvSpPr>
        <p:spPr bwMode="auto">
          <a:xfrm>
            <a:off x="5435600" y="3130550"/>
            <a:ext cx="3384550" cy="25558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EL DESARROLLO DEL TURISMO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¿TIENE MÁS IMPACTOS POSITIVOS QUE NEGATIVOS EN LA LOCALIDAD?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SÍ	87.3%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NO	7.8 %</a:t>
            </a:r>
            <a:endParaRPr lang="es-MX" altLang="es-MX" sz="2000" b="1"/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755650" y="6105525"/>
            <a:ext cx="8064500" cy="7080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Fuente: Gobernanza Turística = Destinos Exitosos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20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Francisco Madrid Flores, 2014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3805" t="54081" r="49537" b="35485"/>
          <a:stretch/>
        </p:blipFill>
        <p:spPr>
          <a:xfrm>
            <a:off x="13940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596188" y="6218238"/>
            <a:ext cx="909637" cy="4937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latin typeface="Arial Narrow" pitchFamily="34" charset="0"/>
                <a:cs typeface="+mn-cs"/>
              </a:rPr>
              <a:t>PLANEN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+mn-cs"/>
              </a:rPr>
              <a:t>Marzo  de 2015</a:t>
            </a:r>
          </a:p>
        </p:txBody>
      </p:sp>
    </p:spTree>
    <p:extLst>
      <p:ext uri="{BB962C8B-B14F-4D97-AF65-F5344CB8AC3E}">
        <p14:creationId xmlns:p14="http://schemas.microsoft.com/office/powerpoint/2010/main" val="14006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39750" y="6026150"/>
            <a:ext cx="909638" cy="492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600" b="1" dirty="0">
                <a:latin typeface="Arial Narrow" pitchFamily="34" charset="0"/>
                <a:cs typeface="+mn-cs"/>
              </a:rPr>
              <a:t>PLANEN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+mn-cs"/>
              </a:rPr>
              <a:t>Marzo  de 2015</a:t>
            </a:r>
          </a:p>
        </p:txBody>
      </p:sp>
    </p:spTree>
    <p:extLst>
      <p:ext uri="{BB962C8B-B14F-4D97-AF65-F5344CB8AC3E}">
        <p14:creationId xmlns:p14="http://schemas.microsoft.com/office/powerpoint/2010/main" val="17681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10 Grupo"/>
          <p:cNvGrpSpPr>
            <a:grpSpLocks/>
          </p:cNvGrpSpPr>
          <p:nvPr/>
        </p:nvGrpSpPr>
        <p:grpSpPr bwMode="auto">
          <a:xfrm>
            <a:off x="0" y="506413"/>
            <a:ext cx="9144000" cy="6351587"/>
            <a:chOff x="0" y="844264"/>
            <a:chExt cx="9144001" cy="6013737"/>
          </a:xfrm>
        </p:grpSpPr>
        <p:pic>
          <p:nvPicPr>
            <p:cNvPr id="19460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3" b="62460"/>
            <a:stretch>
              <a:fillRect/>
            </a:stretch>
          </p:blipFill>
          <p:spPr bwMode="auto">
            <a:xfrm>
              <a:off x="0" y="844264"/>
              <a:ext cx="9144000" cy="4295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67" r="78879" b="50175"/>
            <a:stretch>
              <a:fillRect/>
            </a:stretch>
          </p:blipFill>
          <p:spPr bwMode="auto">
            <a:xfrm>
              <a:off x="0" y="5085185"/>
              <a:ext cx="1926773" cy="177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364" r="78879" b="38351"/>
            <a:stretch>
              <a:fillRect/>
            </a:stretch>
          </p:blipFill>
          <p:spPr bwMode="auto">
            <a:xfrm>
              <a:off x="1833568" y="5040611"/>
              <a:ext cx="1926773" cy="1817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223" r="78879" b="26500"/>
            <a:stretch>
              <a:fillRect/>
            </a:stretch>
          </p:blipFill>
          <p:spPr bwMode="auto">
            <a:xfrm>
              <a:off x="3656352" y="5041557"/>
              <a:ext cx="1926773" cy="181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015" r="78879" b="14708"/>
            <a:stretch>
              <a:fillRect/>
            </a:stretch>
          </p:blipFill>
          <p:spPr bwMode="auto">
            <a:xfrm>
              <a:off x="5479136" y="5041557"/>
              <a:ext cx="1926773" cy="181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2" descr="P:\PROYECTOS\TEQUILA MUNDO CUERVO\PROYECTOS TEQUILA 2012 - 2014\MN5 PUEBLOS MAGICOS\P44 INTERFASE TEC DE MONTERREY\P75. CALLE NIÑOS HEROES\DOCS\IMAGENES\Proyecto Niños Heroes\Lamina 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588" r="79808" b="3136"/>
            <a:stretch>
              <a:fillRect/>
            </a:stretch>
          </p:blipFill>
          <p:spPr bwMode="auto">
            <a:xfrm>
              <a:off x="7301921" y="5041557"/>
              <a:ext cx="1842080" cy="1816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9 Rectángulo"/>
            <p:cNvSpPr/>
            <p:nvPr/>
          </p:nvSpPr>
          <p:spPr>
            <a:xfrm>
              <a:off x="2068513" y="4281759"/>
              <a:ext cx="7075488" cy="665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MX"/>
            </a:p>
          </p:txBody>
        </p:sp>
      </p:grpSp>
      <p:sp>
        <p:nvSpPr>
          <p:cNvPr id="19459" name="2 Subtítulo"/>
          <p:cNvSpPr txBox="1">
            <a:spLocks/>
          </p:cNvSpPr>
          <p:nvPr/>
        </p:nvSpPr>
        <p:spPr bwMode="auto">
          <a:xfrm>
            <a:off x="323850" y="0"/>
            <a:ext cx="84248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MX" altLang="es-MX" sz="2800" b="1">
                <a:latin typeface="Arial Narrow" panose="020B0606020202030204" pitchFamily="34" charset="0"/>
              </a:rPr>
              <a:t>RENOVACIÓN PERMANENTE DE LA IMAGEN URBANA</a:t>
            </a:r>
          </a:p>
        </p:txBody>
      </p:sp>
    </p:spTree>
    <p:extLst>
      <p:ext uri="{BB962C8B-B14F-4D97-AF65-F5344CB8AC3E}">
        <p14:creationId xmlns:p14="http://schemas.microsoft.com/office/powerpoint/2010/main" val="16240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27777"/>
          <a:stretch>
            <a:fillRect/>
          </a:stretch>
        </p:blipFill>
        <p:spPr bwMode="auto">
          <a:xfrm>
            <a:off x="369888" y="228600"/>
            <a:ext cx="84264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MARCO\ARCH_WORKS\Claudio Sainz\Proyecto Integral del Arroyo Atizcoa (PIAA)\skecthup\imagen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2324100"/>
            <a:ext cx="2919413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50838" y="2324100"/>
            <a:ext cx="5440362" cy="18589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58879" tIns="29440" rIns="58879" bIns="29440">
            <a:spAutoFit/>
          </a:bodyPr>
          <a:lstStyle/>
          <a:p>
            <a:pPr algn="just" defTabSz="92734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300" dirty="0">
                <a:latin typeface="+mn-lt"/>
                <a:cs typeface="+mn-cs"/>
              </a:rPr>
              <a:t>El proyecto del andador para el </a:t>
            </a:r>
            <a:r>
              <a:rPr lang="es-MX" sz="1300" b="1" dirty="0">
                <a:latin typeface="+mn-lt"/>
                <a:cs typeface="+mn-cs"/>
              </a:rPr>
              <a:t>Paseo </a:t>
            </a:r>
            <a:r>
              <a:rPr lang="es-MX" sz="1300" b="1" dirty="0" err="1">
                <a:latin typeface="+mn-lt"/>
                <a:cs typeface="+mn-cs"/>
              </a:rPr>
              <a:t>Atizcoa</a:t>
            </a:r>
            <a:r>
              <a:rPr lang="es-MX" sz="1300" b="1" dirty="0">
                <a:latin typeface="+mn-lt"/>
                <a:cs typeface="+mn-cs"/>
              </a:rPr>
              <a:t> </a:t>
            </a:r>
            <a:r>
              <a:rPr lang="es-MX" sz="1300" dirty="0">
                <a:latin typeface="+mn-lt"/>
                <a:cs typeface="+mn-cs"/>
              </a:rPr>
              <a:t>surge de los programas de mejoramiento urbano de Tequila aplicando </a:t>
            </a:r>
            <a:r>
              <a:rPr lang="es-MX" sz="1300" b="1" dirty="0">
                <a:latin typeface="+mn-lt"/>
                <a:cs typeface="+mn-cs"/>
              </a:rPr>
              <a:t>objetivos </a:t>
            </a:r>
            <a:r>
              <a:rPr lang="es-MX" sz="1300" dirty="0">
                <a:latin typeface="+mn-lt"/>
                <a:cs typeface="+mn-cs"/>
              </a:rPr>
              <a:t>de sustentabilidad,  naturales y sociales para contribuir el desarrollo cultural, económico, social de la región tequilera, ya que Tequila es el Centro Cultural </a:t>
            </a:r>
            <a:r>
              <a:rPr lang="es-MX" sz="1300" dirty="0" err="1">
                <a:latin typeface="+mn-lt"/>
                <a:cs typeface="+mn-cs"/>
              </a:rPr>
              <a:t>Agavero</a:t>
            </a:r>
            <a:r>
              <a:rPr lang="es-MX" sz="1300" dirty="0">
                <a:latin typeface="+mn-lt"/>
                <a:cs typeface="+mn-cs"/>
              </a:rPr>
              <a:t> de la Ruta del Tequila y recibe un promedio de 150,000 visitantes por año. Por lo cual se planteó como una oportunidad de rescatar el cauce y garantizar la permanencia del arroyo </a:t>
            </a:r>
            <a:r>
              <a:rPr lang="es-MX" sz="1300" dirty="0" err="1">
                <a:latin typeface="+mn-lt"/>
                <a:cs typeface="+mn-cs"/>
              </a:rPr>
              <a:t>Atizcoa</a:t>
            </a:r>
            <a:r>
              <a:rPr lang="es-MX" sz="1300" dirty="0">
                <a:latin typeface="+mn-lt"/>
                <a:cs typeface="+mn-cs"/>
              </a:rPr>
              <a:t>, pero a la vez de crear un </a:t>
            </a:r>
            <a:r>
              <a:rPr lang="es-MX" sz="1300" b="1" dirty="0">
                <a:latin typeface="+mn-lt"/>
                <a:cs typeface="+mn-cs"/>
              </a:rPr>
              <a:t>nuevo producto turístico</a:t>
            </a:r>
            <a:r>
              <a:rPr lang="es-MX" sz="1300" dirty="0">
                <a:latin typeface="+mn-lt"/>
                <a:cs typeface="+mn-cs"/>
              </a:rPr>
              <a:t>, por medio de la colaboración público-privada, con el fin de crear una estructura matriz y un modelo de actuación, aplicable a futuros proyectos.</a:t>
            </a:r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4343400"/>
            <a:ext cx="243681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2 Subtítulo"/>
          <p:cNvSpPr txBox="1">
            <a:spLocks/>
          </p:cNvSpPr>
          <p:nvPr/>
        </p:nvSpPr>
        <p:spPr bwMode="auto">
          <a:xfrm>
            <a:off x="395288" y="6140450"/>
            <a:ext cx="842486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MX" altLang="es-MX" sz="2800" b="1">
                <a:latin typeface="Arial Narrow" panose="020B0606020202030204" pitchFamily="34" charset="0"/>
              </a:rPr>
              <a:t>RECUPERACIÓN DE CAUCES  /  PASEO DEL ARROYO</a:t>
            </a:r>
          </a:p>
        </p:txBody>
      </p:sp>
    </p:spTree>
    <p:extLst>
      <p:ext uri="{BB962C8B-B14F-4D97-AF65-F5344CB8AC3E}">
        <p14:creationId xmlns:p14="http://schemas.microsoft.com/office/powerpoint/2010/main" val="27760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35903" y="3079305"/>
            <a:ext cx="1853780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Narrow" panose="020B0606020202030204" pitchFamily="34" charset="0"/>
              </a:rPr>
              <a:t>Red de Pueblos Mágicos de la Región Centro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80976" y="352383"/>
            <a:ext cx="5343525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latin typeface="Arial Narrow" panose="020B0606020202030204" pitchFamily="34" charset="0"/>
              </a:rPr>
              <a:t>Agenda para el Desarrollo Municipal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62526" y="4290466"/>
            <a:ext cx="2474268" cy="400110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MX" sz="2000" dirty="0">
                <a:latin typeface="Arial Narrow" panose="020B0606020202030204" pitchFamily="34" charset="0"/>
              </a:rPr>
              <a:t>Reglas de operación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62526" y="5193765"/>
            <a:ext cx="2474268" cy="40011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MX" sz="2000" dirty="0">
                <a:latin typeface="Arial Narrow" panose="020B0606020202030204" pitchFamily="34" charset="0"/>
              </a:rPr>
              <a:t>Pueblos mágicos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62527" y="5577516"/>
            <a:ext cx="2474267" cy="400110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000"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Turismo sustentable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2" r="29218"/>
          <a:stretch/>
        </p:blipFill>
        <p:spPr>
          <a:xfrm>
            <a:off x="2458097" y="1402344"/>
            <a:ext cx="1114416" cy="1114241"/>
          </a:xfrm>
          <a:prstGeom prst="rect">
            <a:avLst/>
          </a:prstGeom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187493" y="1174564"/>
            <a:ext cx="3063587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 Narrow" panose="020B0606020202030204" pitchFamily="34" charset="0"/>
              </a:rPr>
              <a:t>Agenda básica: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A1 Planeación de territorio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A2 Servicios públicos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A3 seguridad pública  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A4 Desarrollo institucional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553099" y="1131634"/>
            <a:ext cx="2247896" cy="180049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Arial Narrow" panose="020B0606020202030204" pitchFamily="34" charset="0"/>
              </a:rPr>
              <a:t>Agenda ampliada: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B1 Desarrollo económico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B2 Desarrollo social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600" dirty="0">
                <a:latin typeface="Arial Narrow" panose="020B0606020202030204" pitchFamily="34" charset="0"/>
              </a:rPr>
              <a:t>B3 Desarrollo ambiental </a:t>
            </a:r>
          </a:p>
          <a:p>
            <a:endParaRPr lang="es-MX" sz="1500" dirty="0">
              <a:latin typeface="Arial Narrow" panose="020B0606020202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0975" y="1145988"/>
            <a:ext cx="5343526" cy="1607113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90" name="CuadroTexto 89"/>
          <p:cNvSpPr txBox="1"/>
          <p:nvPr/>
        </p:nvSpPr>
        <p:spPr>
          <a:xfrm>
            <a:off x="962526" y="3082216"/>
            <a:ext cx="2562726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MX" sz="2000" dirty="0">
                <a:latin typeface="Arial Narrow" panose="020B0606020202030204" pitchFamily="34" charset="0"/>
              </a:rPr>
              <a:t>Iniciativas de intercambio de experiencias</a:t>
            </a:r>
          </a:p>
        </p:txBody>
      </p:sp>
      <p:sp>
        <p:nvSpPr>
          <p:cNvPr id="136" name="CuadroTexto 135"/>
          <p:cNvSpPr txBox="1"/>
          <p:nvPr/>
        </p:nvSpPr>
        <p:spPr>
          <a:xfrm>
            <a:off x="6715125" y="4733051"/>
            <a:ext cx="2284609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 Narrow" panose="020B0606020202030204" pitchFamily="34" charset="0"/>
              </a:rPr>
              <a:t>Secretaría de Turismo del Gobierno de la República </a:t>
            </a:r>
          </a:p>
          <a:p>
            <a:r>
              <a:rPr lang="es-MX" b="1" dirty="0">
                <a:latin typeface="Arial Narrow" panose="020B0606020202030204" pitchFamily="34" charset="0"/>
              </a:rPr>
              <a:t>Secretarías de Turismo Estatales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832" y="2913521"/>
            <a:ext cx="1378051" cy="12903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832" y="4770886"/>
            <a:ext cx="1369726" cy="1282562"/>
          </a:xfrm>
          <a:prstGeom prst="rect">
            <a:avLst/>
          </a:prstGeom>
        </p:spPr>
      </p:pic>
      <p:sp>
        <p:nvSpPr>
          <p:cNvPr id="15" name="Flecha abajo 14"/>
          <p:cNvSpPr/>
          <p:nvPr/>
        </p:nvSpPr>
        <p:spPr>
          <a:xfrm>
            <a:off x="2628398" y="880315"/>
            <a:ext cx="600076" cy="2604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87" name="Flecha abajo 86"/>
          <p:cNvSpPr/>
          <p:nvPr/>
        </p:nvSpPr>
        <p:spPr>
          <a:xfrm rot="10800000">
            <a:off x="2533649" y="4708358"/>
            <a:ext cx="600076" cy="36666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/>
          </a:p>
        </p:txBody>
      </p:sp>
      <p:sp>
        <p:nvSpPr>
          <p:cNvPr id="88" name="Flecha abajo 87"/>
          <p:cNvSpPr/>
          <p:nvPr/>
        </p:nvSpPr>
        <p:spPr>
          <a:xfrm rot="10800000">
            <a:off x="2524124" y="3843257"/>
            <a:ext cx="600076" cy="36666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cxnSp>
        <p:nvCxnSpPr>
          <p:cNvPr id="17" name="Conector recto de flecha 16"/>
          <p:cNvCxnSpPr>
            <a:stCxn id="4" idx="2"/>
            <a:endCxn id="7" idx="0"/>
          </p:cNvCxnSpPr>
          <p:nvPr/>
        </p:nvCxnSpPr>
        <p:spPr>
          <a:xfrm flipH="1">
            <a:off x="5954695" y="4203878"/>
            <a:ext cx="4163" cy="567008"/>
          </a:xfrm>
          <a:prstGeom prst="straightConnector1">
            <a:avLst/>
          </a:prstGeom>
          <a:ln w="38100">
            <a:solidFill>
              <a:srgbClr val="8080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 flipH="1" flipV="1">
            <a:off x="3525253" y="3436160"/>
            <a:ext cx="2429442" cy="1051222"/>
          </a:xfrm>
          <a:prstGeom prst="straightConnector1">
            <a:avLst/>
          </a:prstGeom>
          <a:ln w="38100">
            <a:solidFill>
              <a:srgbClr val="8080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Flecha abajo 95"/>
          <p:cNvSpPr/>
          <p:nvPr/>
        </p:nvSpPr>
        <p:spPr>
          <a:xfrm>
            <a:off x="2744036" y="2808041"/>
            <a:ext cx="600076" cy="26047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l="43805" t="54081" r="49537" b="35485"/>
          <a:stretch/>
        </p:blipFill>
        <p:spPr>
          <a:xfrm>
            <a:off x="8600290" y="150296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1"/>
            <a:ext cx="9144000" cy="5080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351" b="1" dirty="0" smtClean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rPr>
              <a:t>ASPECTOS RELEVANTES A OBSERVAR PARA LA INTEGRACIÓN DEL PROGRAMA MUNICIPAL DE DESARROLLO URBANO PARA TEQUILA </a:t>
            </a:r>
            <a:endParaRPr lang="es-ES" sz="1351" b="1" dirty="0">
              <a:solidFill>
                <a:schemeClr val="bg1">
                  <a:lumMod val="95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2" y="432568"/>
            <a:ext cx="8889347" cy="62440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822" y="4931348"/>
            <a:ext cx="2404948" cy="46690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t="90813" b="2368"/>
          <a:stretch/>
        </p:blipFill>
        <p:spPr>
          <a:xfrm>
            <a:off x="207827" y="5083126"/>
            <a:ext cx="3742062" cy="244549"/>
          </a:xfrm>
          <a:prstGeom prst="rect">
            <a:avLst/>
          </a:prstGeom>
        </p:spPr>
      </p:pic>
      <p:pic>
        <p:nvPicPr>
          <p:cNvPr id="8" name="Picture 2" descr="\\192.168.50.1\planen\DISEÑO GRAFICO\LOGOS\Logos PLANEN neg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198" y="6455629"/>
            <a:ext cx="533902" cy="326171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903" y="805618"/>
            <a:ext cx="3854565" cy="414600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89" y="806913"/>
            <a:ext cx="4261465" cy="42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3" y="0"/>
            <a:ext cx="5472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ceso 31"/>
          <p:cNvSpPr/>
          <p:nvPr/>
        </p:nvSpPr>
        <p:spPr>
          <a:xfrm flipH="1">
            <a:off x="3570475" y="3441191"/>
            <a:ext cx="1641819" cy="232452"/>
          </a:xfrm>
          <a:prstGeom prst="flowChartProcess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endParaRPr lang="es-MX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Proceso 30"/>
          <p:cNvSpPr/>
          <p:nvPr/>
        </p:nvSpPr>
        <p:spPr>
          <a:xfrm>
            <a:off x="2103379" y="721895"/>
            <a:ext cx="78347" cy="1221641"/>
          </a:xfrm>
          <a:prstGeom prst="flowChartProcess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endParaRPr lang="es-MX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937085" y="-7886"/>
            <a:ext cx="7206916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800" dirty="0"/>
              <a:t>La ruta de montaña une a Puerto Vallarta con</a:t>
            </a:r>
          </a:p>
          <a:p>
            <a:r>
              <a:rPr lang="es-MX" sz="2800" dirty="0"/>
              <a:t> 5 de los 7 Pueblos Mágicos de Jalisco </a:t>
            </a:r>
          </a:p>
        </p:txBody>
      </p:sp>
      <p:pic>
        <p:nvPicPr>
          <p:cNvPr id="4" name="Picture 2" descr="http://www.tomatlanonline.com/wp-content/uploads/2011/02/RutasTuristicasyCultura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93" y="1416720"/>
            <a:ext cx="4103750" cy="4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86" y="2248188"/>
            <a:ext cx="4643488" cy="28562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94039" y="1043054"/>
            <a:ext cx="4860131" cy="420115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7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endParaRPr lang="es-MX" dirty="0"/>
          </a:p>
          <a:p>
            <a:pPr algn="ctr"/>
            <a:r>
              <a:rPr lang="es-MX" sz="4000" dirty="0"/>
              <a:t>A PARTIR DE LO QUE TENEMOS EN LOS PUEBLOS MÁGICOS</a:t>
            </a:r>
          </a:p>
          <a:p>
            <a:pPr algn="ctr"/>
            <a:endParaRPr lang="es-MX" sz="4000" dirty="0"/>
          </a:p>
          <a:p>
            <a:pPr algn="ctr"/>
            <a:r>
              <a:rPr lang="es-MX" sz="4000" dirty="0"/>
              <a:t> ¿QUÉ SIGUE?</a:t>
            </a:r>
          </a:p>
          <a:p>
            <a:pPr algn="ctr"/>
            <a:endParaRPr lang="es-MX" sz="4000" dirty="0"/>
          </a:p>
        </p:txBody>
      </p:sp>
      <p:pic>
        <p:nvPicPr>
          <p:cNvPr id="35843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7" t="11610" r="15688" b="63782"/>
          <a:stretch>
            <a:fillRect/>
          </a:stretch>
        </p:blipFill>
        <p:spPr bwMode="auto">
          <a:xfrm>
            <a:off x="5802295" y="1877864"/>
            <a:ext cx="2623992" cy="23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19679" y="1340196"/>
            <a:ext cx="80347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33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IMPULSAR EL INTERCAMBIO DE BUENAS PRÁCTICAS ENTRE LOS MUNICIPIOS CON PUEBLOS MÁGICOS</a:t>
            </a:r>
          </a:p>
          <a:p>
            <a:pPr marL="428625" indent="-428625" algn="ctr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s-MX" altLang="es-MX" sz="3300" b="1" dirty="0">
              <a:solidFill>
                <a:srgbClr val="444444"/>
              </a:solidFill>
              <a:latin typeface="inherit"/>
              <a:cs typeface="Times New Roman" panose="02020603050405020304" pitchFamily="18" charset="0"/>
            </a:endParaRP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3300" b="1" dirty="0">
                <a:solidFill>
                  <a:schemeClr val="bg2">
                    <a:lumMod val="25000"/>
                  </a:schemeClr>
                </a:solidFill>
                <a:latin typeface="inherit"/>
                <a:cs typeface="Times New Roman" panose="02020603050405020304" pitchFamily="18" charset="0"/>
              </a:rPr>
              <a:t> PROMOVER EN LAS MICRORREGIONES ESTATALES EL DESARROLLO DE RUTAS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CuadroTexto"/>
          <p:cNvSpPr txBox="1">
            <a:spLocks noChangeArrowheads="1"/>
          </p:cNvSpPr>
          <p:nvPr/>
        </p:nvSpPr>
        <p:spPr bwMode="auto">
          <a:xfrm>
            <a:off x="323850" y="44450"/>
            <a:ext cx="84248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800" b="1">
                <a:latin typeface="Arial" panose="020B0604020202020204" pitchFamily="34" charset="0"/>
              </a:rPr>
              <a:t>LA </a:t>
            </a:r>
            <a:r>
              <a:rPr lang="es-MX" altLang="es-MX" sz="2400" b="1">
                <a:solidFill>
                  <a:srgbClr val="C00000"/>
                </a:solidFill>
                <a:latin typeface="Arial" panose="020B0604020202020204" pitchFamily="34" charset="0"/>
              </a:rPr>
              <a:t>REGIÓN CENTRO </a:t>
            </a:r>
            <a:r>
              <a:rPr lang="es-MX" altLang="es-MX" sz="1800" b="1">
                <a:latin typeface="Arial" panose="020B0604020202020204" pitchFamily="34" charset="0"/>
              </a:rPr>
              <a:t>PUEDE IMPULSAR SU DESARROLLO A PARTIR DE LOS </a:t>
            </a:r>
            <a:r>
              <a:rPr lang="es-MX" altLang="es-MX" sz="2400" b="1">
                <a:solidFill>
                  <a:srgbClr val="C00000"/>
                </a:solidFill>
                <a:latin typeface="Arial" panose="020B0604020202020204" pitchFamily="34" charset="0"/>
              </a:rPr>
              <a:t>PUEBLOS MÁGICOS </a:t>
            </a:r>
            <a:r>
              <a:rPr lang="es-MX" altLang="es-MX" sz="1800" b="1">
                <a:latin typeface="Arial" panose="020B0604020202020204" pitchFamily="34" charset="0"/>
              </a:rPr>
              <a:t>DE LOS DISTINTOS ESTADOS</a:t>
            </a: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323850" y="981075"/>
            <a:ext cx="352742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Real de Asientos, Aguascalientes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Comala, Colima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Dolores Hidalgo, Guanajuato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Real del Monte, Hidalgo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Huasca de Ocampo, Hidalgo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Mazamitla, Jalisco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Tapalpa, Jalisco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Tequila, Jalisco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Malinalco, M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Tepotzotl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n, M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Valle de Bravo, M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Cuitzeo,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P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tzcuaro,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Sta. Clara del Cobre,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Tlalpujahua, Michoacan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Tepoztl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n, Morelos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Bernal, Quer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taro</a:t>
            </a:r>
            <a:endParaRPr lang="es-MX" altLang="es-MX" sz="2000" b="1"/>
          </a:p>
        </p:txBody>
      </p:sp>
      <p:sp>
        <p:nvSpPr>
          <p:cNvPr id="32772" name="Rectangle 2"/>
          <p:cNvSpPr>
            <a:spLocks noChangeArrowheads="1"/>
          </p:cNvSpPr>
          <p:nvPr/>
        </p:nvSpPr>
        <p:spPr bwMode="auto">
          <a:xfrm>
            <a:off x="3708400" y="981075"/>
            <a:ext cx="47879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Huamantla, Tlaxcala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Jer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z de Garc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í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a Salinas, Zacatecas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ú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l de Gonz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lez Ortega, Zacatecas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Mineral del Chico, Hidalgo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Tlayacapan, Morelos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Cadereyta de Montes, Quer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taro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El Oro, Estado de M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San Sebasti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 del Oeste, Jalisco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Xilitla, San Luis Potos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í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Mineral de Pozos, Guanajuato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Sombrerete, Zacatecas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Mineral de Angangueo, Michoc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Pahuatl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n, Puebla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Metepec, Estado de M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xico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Huichapan, Hidalgo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Tequisquiapan, Quer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taro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Pino, Zacatecas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Lagos de Moreno, Jalisco</a:t>
            </a:r>
            <a:endParaRPr lang="es-MX" altLang="es-MX" sz="1600" b="1"/>
          </a:p>
        </p:txBody>
      </p:sp>
      <p:sp>
        <p:nvSpPr>
          <p:cNvPr id="32773" name="Rectangle 1"/>
          <p:cNvSpPr>
            <a:spLocks noChangeArrowheads="1"/>
          </p:cNvSpPr>
          <p:nvPr/>
        </p:nvSpPr>
        <p:spPr bwMode="auto">
          <a:xfrm>
            <a:off x="3708400" y="5507038"/>
            <a:ext cx="4356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Jalpan de Serra, Quer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é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taro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Real de Catorce, San Luis Potos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í</a:t>
            </a:r>
            <a:endParaRPr lang="es-MX" altLang="es-MX" sz="1600" b="1"/>
          </a:p>
        </p:txBody>
      </p:sp>
      <p:sp>
        <p:nvSpPr>
          <p:cNvPr id="32774" name="Rectangle 2"/>
          <p:cNvSpPr>
            <a:spLocks noChangeArrowheads="1"/>
          </p:cNvSpPr>
          <p:nvPr/>
        </p:nvSpPr>
        <p:spPr bwMode="auto">
          <a:xfrm>
            <a:off x="323850" y="5229225"/>
            <a:ext cx="406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mbaro,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Calvillo, Aguascalientes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Nochistl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n, Zacatecas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Jiquilpan,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Tzintzuntzan, Michoac</a:t>
            </a:r>
            <a:r>
              <a:rPr lang="es-MX" altLang="es-MX" sz="1600" b="1">
                <a:solidFill>
                  <a:srgbClr val="444444"/>
                </a:solidFill>
                <a:cs typeface="Times New Roman" panose="02020603050405020304" pitchFamily="18" charset="0"/>
              </a:rPr>
              <a:t>á</a:t>
            </a: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n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Jalpa, Guanajuato</a:t>
            </a:r>
            <a:endParaRPr lang="es-MX" altLang="es-MX" sz="1600" b="1">
              <a:latin typeface="Arial" panose="020B0604020202020204" pitchFamily="34" charset="0"/>
            </a:endParaRPr>
          </a:p>
        </p:txBody>
      </p:sp>
      <p:sp>
        <p:nvSpPr>
          <p:cNvPr id="32775" name="6 Rectángulo"/>
          <p:cNvSpPr>
            <a:spLocks noChangeArrowheads="1"/>
          </p:cNvSpPr>
          <p:nvPr/>
        </p:nvSpPr>
        <p:spPr bwMode="auto">
          <a:xfrm>
            <a:off x="3708400" y="5949950"/>
            <a:ext cx="457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4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Salvatierra, Guanajuato</a:t>
            </a:r>
            <a:endParaRPr lang="es-MX" altLang="es-MX" sz="1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Yuriria, Guanajuato</a:t>
            </a:r>
            <a:endParaRPr lang="es-MX" altLang="es-MX" sz="16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MX" altLang="es-MX" sz="16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Jala, Nayarit</a:t>
            </a:r>
            <a:endParaRPr lang="es-MX" altLang="es-MX" sz="1600" b="1"/>
          </a:p>
        </p:txBody>
      </p:sp>
    </p:spTree>
    <p:extLst>
      <p:ext uri="{BB962C8B-B14F-4D97-AF65-F5344CB8AC3E}">
        <p14:creationId xmlns:p14="http://schemas.microsoft.com/office/powerpoint/2010/main" val="34448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Forma libre"/>
          <p:cNvSpPr/>
          <p:nvPr/>
        </p:nvSpPr>
        <p:spPr>
          <a:xfrm>
            <a:off x="1562100" y="781050"/>
            <a:ext cx="6743700" cy="4000500"/>
          </a:xfrm>
          <a:custGeom>
            <a:avLst/>
            <a:gdLst>
              <a:gd name="connsiteX0" fmla="*/ 76200 w 6743700"/>
              <a:gd name="connsiteY0" fmla="*/ 323850 h 4000500"/>
              <a:gd name="connsiteX1" fmla="*/ 3143250 w 6743700"/>
              <a:gd name="connsiteY1" fmla="*/ 1962150 h 4000500"/>
              <a:gd name="connsiteX2" fmla="*/ 2190750 w 6743700"/>
              <a:gd name="connsiteY2" fmla="*/ 4000500 h 4000500"/>
              <a:gd name="connsiteX3" fmla="*/ 5238750 w 6743700"/>
              <a:gd name="connsiteY3" fmla="*/ 3714750 h 4000500"/>
              <a:gd name="connsiteX4" fmla="*/ 6743700 w 6743700"/>
              <a:gd name="connsiteY4" fmla="*/ 2876550 h 4000500"/>
              <a:gd name="connsiteX5" fmla="*/ 3467100 w 6743700"/>
              <a:gd name="connsiteY5" fmla="*/ 0 h 4000500"/>
              <a:gd name="connsiteX6" fmla="*/ 0 w 6743700"/>
              <a:gd name="connsiteY6" fmla="*/ 323850 h 400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43700" h="4000500">
                <a:moveTo>
                  <a:pt x="76200" y="323850"/>
                </a:moveTo>
                <a:lnTo>
                  <a:pt x="3143250" y="1962150"/>
                </a:lnTo>
                <a:lnTo>
                  <a:pt x="2190750" y="4000500"/>
                </a:lnTo>
                <a:lnTo>
                  <a:pt x="5238750" y="3714750"/>
                </a:lnTo>
                <a:lnTo>
                  <a:pt x="6743700" y="2876550"/>
                </a:lnTo>
                <a:lnTo>
                  <a:pt x="3467100" y="0"/>
                </a:lnTo>
                <a:lnTo>
                  <a:pt x="0" y="323850"/>
                </a:ln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2" name="21 Forma libre"/>
          <p:cNvSpPr/>
          <p:nvPr/>
        </p:nvSpPr>
        <p:spPr>
          <a:xfrm>
            <a:off x="1257300" y="876300"/>
            <a:ext cx="7105650" cy="5200650"/>
          </a:xfrm>
          <a:custGeom>
            <a:avLst/>
            <a:gdLst>
              <a:gd name="connsiteX0" fmla="*/ 323850 w 7105650"/>
              <a:gd name="connsiteY0" fmla="*/ 323850 h 5200650"/>
              <a:gd name="connsiteX1" fmla="*/ 19050 w 7105650"/>
              <a:gd name="connsiteY1" fmla="*/ 1352550 h 5200650"/>
              <a:gd name="connsiteX2" fmla="*/ 0 w 7105650"/>
              <a:gd name="connsiteY2" fmla="*/ 4210050 h 5200650"/>
              <a:gd name="connsiteX3" fmla="*/ 1428750 w 7105650"/>
              <a:gd name="connsiteY3" fmla="*/ 2628900 h 5200650"/>
              <a:gd name="connsiteX4" fmla="*/ 0 w 7105650"/>
              <a:gd name="connsiteY4" fmla="*/ 1466850 h 5200650"/>
              <a:gd name="connsiteX5" fmla="*/ 3733800 w 7105650"/>
              <a:gd name="connsiteY5" fmla="*/ 0 h 5200650"/>
              <a:gd name="connsiteX6" fmla="*/ 3486150 w 7105650"/>
              <a:gd name="connsiteY6" fmla="*/ 1924050 h 5200650"/>
              <a:gd name="connsiteX7" fmla="*/ 1428750 w 7105650"/>
              <a:gd name="connsiteY7" fmla="*/ 2667000 h 5200650"/>
              <a:gd name="connsiteX8" fmla="*/ 2552700 w 7105650"/>
              <a:gd name="connsiteY8" fmla="*/ 3924300 h 5200650"/>
              <a:gd name="connsiteX9" fmla="*/ 4781550 w 7105650"/>
              <a:gd name="connsiteY9" fmla="*/ 5200650 h 5200650"/>
              <a:gd name="connsiteX10" fmla="*/ 3543300 w 7105650"/>
              <a:gd name="connsiteY10" fmla="*/ 1924050 h 5200650"/>
              <a:gd name="connsiteX11" fmla="*/ 5619750 w 7105650"/>
              <a:gd name="connsiteY11" fmla="*/ 3543300 h 5200650"/>
              <a:gd name="connsiteX12" fmla="*/ 4781550 w 7105650"/>
              <a:gd name="connsiteY12" fmla="*/ 5200650 h 5200650"/>
              <a:gd name="connsiteX13" fmla="*/ 7105650 w 7105650"/>
              <a:gd name="connsiteY13" fmla="*/ 2781300 h 5200650"/>
              <a:gd name="connsiteX14" fmla="*/ 3600450 w 7105650"/>
              <a:gd name="connsiteY14" fmla="*/ 1924050 h 5200650"/>
              <a:gd name="connsiteX15" fmla="*/ 3505200 w 7105650"/>
              <a:gd name="connsiteY15" fmla="*/ 1885950 h 5200650"/>
              <a:gd name="connsiteX16" fmla="*/ 57150 w 7105650"/>
              <a:gd name="connsiteY16" fmla="*/ 1466850 h 5200650"/>
              <a:gd name="connsiteX17" fmla="*/ 57150 w 7105650"/>
              <a:gd name="connsiteY17" fmla="*/ 1485900 h 520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05650" h="5200650">
                <a:moveTo>
                  <a:pt x="323850" y="323850"/>
                </a:moveTo>
                <a:lnTo>
                  <a:pt x="19050" y="1352550"/>
                </a:lnTo>
                <a:lnTo>
                  <a:pt x="0" y="4210050"/>
                </a:lnTo>
                <a:lnTo>
                  <a:pt x="1428750" y="2628900"/>
                </a:lnTo>
                <a:lnTo>
                  <a:pt x="0" y="1466850"/>
                </a:lnTo>
                <a:lnTo>
                  <a:pt x="3733800" y="0"/>
                </a:lnTo>
                <a:lnTo>
                  <a:pt x="3486150" y="1924050"/>
                </a:lnTo>
                <a:lnTo>
                  <a:pt x="1428750" y="2667000"/>
                </a:lnTo>
                <a:lnTo>
                  <a:pt x="2552700" y="3924300"/>
                </a:lnTo>
                <a:lnTo>
                  <a:pt x="4781550" y="5200650"/>
                </a:lnTo>
                <a:lnTo>
                  <a:pt x="3543300" y="1924050"/>
                </a:lnTo>
                <a:lnTo>
                  <a:pt x="5619750" y="3543300"/>
                </a:lnTo>
                <a:lnTo>
                  <a:pt x="4781550" y="5200650"/>
                </a:lnTo>
                <a:lnTo>
                  <a:pt x="7105650" y="2781300"/>
                </a:lnTo>
                <a:lnTo>
                  <a:pt x="3600450" y="1924050"/>
                </a:lnTo>
                <a:lnTo>
                  <a:pt x="3505200" y="1885950"/>
                </a:lnTo>
                <a:lnTo>
                  <a:pt x="57150" y="1466850"/>
                </a:lnTo>
                <a:lnTo>
                  <a:pt x="57150" y="1485900"/>
                </a:lnTo>
              </a:path>
            </a:pathLst>
          </a:cu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" name="1 Estrella de 5 puntas"/>
          <p:cNvSpPr/>
          <p:nvPr/>
        </p:nvSpPr>
        <p:spPr>
          <a:xfrm>
            <a:off x="1116013" y="620713"/>
            <a:ext cx="841375" cy="79216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3" name="2 Estrella de 5 puntas"/>
          <p:cNvSpPr/>
          <p:nvPr/>
        </p:nvSpPr>
        <p:spPr>
          <a:xfrm>
            <a:off x="827088" y="1773238"/>
            <a:ext cx="842962" cy="79216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4" name="3 Estrella de 5 puntas"/>
          <p:cNvSpPr/>
          <p:nvPr/>
        </p:nvSpPr>
        <p:spPr>
          <a:xfrm>
            <a:off x="4284663" y="2276475"/>
            <a:ext cx="841375" cy="79216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5" name="4 Estrella de 5 puntas"/>
          <p:cNvSpPr/>
          <p:nvPr/>
        </p:nvSpPr>
        <p:spPr>
          <a:xfrm>
            <a:off x="7812088" y="3213100"/>
            <a:ext cx="842962" cy="792163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6" name="5 Estrella de 5 puntas"/>
          <p:cNvSpPr/>
          <p:nvPr/>
        </p:nvSpPr>
        <p:spPr>
          <a:xfrm>
            <a:off x="6372225" y="4005263"/>
            <a:ext cx="842963" cy="792162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7" name="6 Elipse"/>
          <p:cNvSpPr/>
          <p:nvPr/>
        </p:nvSpPr>
        <p:spPr>
          <a:xfrm>
            <a:off x="2484438" y="3213100"/>
            <a:ext cx="503237" cy="5032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8" name="7 Elipse"/>
          <p:cNvSpPr/>
          <p:nvPr/>
        </p:nvSpPr>
        <p:spPr>
          <a:xfrm>
            <a:off x="4787900" y="549275"/>
            <a:ext cx="504825" cy="50323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9" name="8 Elipse"/>
          <p:cNvSpPr/>
          <p:nvPr/>
        </p:nvSpPr>
        <p:spPr>
          <a:xfrm>
            <a:off x="3492500" y="4508500"/>
            <a:ext cx="503238" cy="5048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0" name="9 Elipse"/>
          <p:cNvSpPr/>
          <p:nvPr/>
        </p:nvSpPr>
        <p:spPr>
          <a:xfrm>
            <a:off x="971550" y="4941888"/>
            <a:ext cx="504825" cy="5032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33805" name="10 Rectángulo"/>
          <p:cNvSpPr>
            <a:spLocks noChangeArrowheads="1"/>
          </p:cNvSpPr>
          <p:nvPr/>
        </p:nvSpPr>
        <p:spPr bwMode="auto">
          <a:xfrm>
            <a:off x="1979613" y="836613"/>
            <a:ext cx="2305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REAL DE ASIENTOS</a:t>
            </a:r>
            <a:endParaRPr lang="es-MX" altLang="es-MX" sz="1800" b="1"/>
          </a:p>
        </p:txBody>
      </p:sp>
      <p:sp>
        <p:nvSpPr>
          <p:cNvPr id="33806" name="11 Rectángulo"/>
          <p:cNvSpPr>
            <a:spLocks noChangeArrowheads="1"/>
          </p:cNvSpPr>
          <p:nvPr/>
        </p:nvSpPr>
        <p:spPr bwMode="auto">
          <a:xfrm>
            <a:off x="323850" y="2565400"/>
            <a:ext cx="2303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CALVILLO</a:t>
            </a:r>
            <a:endParaRPr lang="es-MX" altLang="es-MX" sz="1800" b="1"/>
          </a:p>
        </p:txBody>
      </p:sp>
      <p:sp>
        <p:nvSpPr>
          <p:cNvPr id="33807" name="12 Rectángulo"/>
          <p:cNvSpPr>
            <a:spLocks noChangeArrowheads="1"/>
          </p:cNvSpPr>
          <p:nvPr/>
        </p:nvSpPr>
        <p:spPr bwMode="auto">
          <a:xfrm>
            <a:off x="5148263" y="2276475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LAGOS DE MORENO</a:t>
            </a:r>
            <a:endParaRPr lang="es-MX" altLang="es-MX" sz="1800" b="1"/>
          </a:p>
        </p:txBody>
      </p:sp>
      <p:sp>
        <p:nvSpPr>
          <p:cNvPr id="33808" name="13 Rectángulo"/>
          <p:cNvSpPr>
            <a:spLocks noChangeArrowheads="1"/>
          </p:cNvSpPr>
          <p:nvPr/>
        </p:nvSpPr>
        <p:spPr bwMode="auto">
          <a:xfrm>
            <a:off x="6840538" y="2708275"/>
            <a:ext cx="23034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SAN MIGUEL DE ALLENDE</a:t>
            </a:r>
            <a:endParaRPr lang="es-MX" altLang="es-MX" sz="1800" b="1"/>
          </a:p>
        </p:txBody>
      </p:sp>
      <p:sp>
        <p:nvSpPr>
          <p:cNvPr id="33809" name="14 Rectángulo"/>
          <p:cNvSpPr>
            <a:spLocks noChangeArrowheads="1"/>
          </p:cNvSpPr>
          <p:nvPr/>
        </p:nvSpPr>
        <p:spPr bwMode="auto">
          <a:xfrm>
            <a:off x="6804025" y="4724400"/>
            <a:ext cx="2305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DOLORES HIDALGO</a:t>
            </a:r>
            <a:endParaRPr lang="es-MX" altLang="es-MX" sz="1800" b="1"/>
          </a:p>
        </p:txBody>
      </p:sp>
      <p:sp>
        <p:nvSpPr>
          <p:cNvPr id="33810" name="15 Rectángulo"/>
          <p:cNvSpPr>
            <a:spLocks noChangeArrowheads="1"/>
          </p:cNvSpPr>
          <p:nvPr/>
        </p:nvSpPr>
        <p:spPr bwMode="auto">
          <a:xfrm>
            <a:off x="5292725" y="68262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OJUELOS</a:t>
            </a:r>
            <a:endParaRPr lang="es-MX" altLang="es-MX" sz="1800" b="1"/>
          </a:p>
        </p:txBody>
      </p:sp>
      <p:sp>
        <p:nvSpPr>
          <p:cNvPr id="33811" name="16 Rectángulo"/>
          <p:cNvSpPr>
            <a:spLocks noChangeArrowheads="1"/>
          </p:cNvSpPr>
          <p:nvPr/>
        </p:nvSpPr>
        <p:spPr bwMode="auto">
          <a:xfrm>
            <a:off x="2124075" y="3719513"/>
            <a:ext cx="2303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SAN JUAN DE LOS LAGOS</a:t>
            </a:r>
            <a:endParaRPr lang="es-MX" altLang="es-MX" sz="1800" b="1"/>
          </a:p>
        </p:txBody>
      </p:sp>
      <p:sp>
        <p:nvSpPr>
          <p:cNvPr id="33812" name="17 Rectángulo"/>
          <p:cNvSpPr>
            <a:spLocks noChangeArrowheads="1"/>
          </p:cNvSpPr>
          <p:nvPr/>
        </p:nvSpPr>
        <p:spPr bwMode="auto">
          <a:xfrm>
            <a:off x="3635375" y="5157788"/>
            <a:ext cx="2305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SAN MIGUEL EL ALTO</a:t>
            </a:r>
            <a:endParaRPr lang="es-MX" altLang="es-MX" sz="1800" b="1"/>
          </a:p>
        </p:txBody>
      </p:sp>
      <p:sp>
        <p:nvSpPr>
          <p:cNvPr id="33813" name="18 Rectángulo"/>
          <p:cNvSpPr>
            <a:spLocks noChangeArrowheads="1"/>
          </p:cNvSpPr>
          <p:nvPr/>
        </p:nvSpPr>
        <p:spPr bwMode="auto">
          <a:xfrm>
            <a:off x="539750" y="551656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TEPATITLÁN</a:t>
            </a:r>
            <a:endParaRPr lang="es-MX" altLang="es-MX" sz="1800" b="1"/>
          </a:p>
        </p:txBody>
      </p:sp>
      <p:sp>
        <p:nvSpPr>
          <p:cNvPr id="33814" name="19 Rectángulo"/>
          <p:cNvSpPr>
            <a:spLocks noChangeArrowheads="1"/>
          </p:cNvSpPr>
          <p:nvPr/>
        </p:nvSpPr>
        <p:spPr bwMode="auto">
          <a:xfrm>
            <a:off x="6084888" y="5949950"/>
            <a:ext cx="2303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MX" altLang="es-MX" sz="1800" b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SAN FRANCISCO DEL RINCÓN</a:t>
            </a:r>
            <a:endParaRPr lang="es-MX" altLang="es-MX" sz="1800" b="1"/>
          </a:p>
        </p:txBody>
      </p:sp>
      <p:sp>
        <p:nvSpPr>
          <p:cNvPr id="21" name="20 Elipse"/>
          <p:cNvSpPr/>
          <p:nvPr/>
        </p:nvSpPr>
        <p:spPr>
          <a:xfrm>
            <a:off x="5651500" y="5805488"/>
            <a:ext cx="504825" cy="50323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1767" r="16241" b="12595"/>
          <a:stretch>
            <a:fillRect/>
          </a:stretch>
        </p:blipFill>
        <p:spPr bwMode="auto">
          <a:xfrm>
            <a:off x="240632" y="259571"/>
            <a:ext cx="8725153" cy="6221440"/>
          </a:xfrm>
          <a:prstGeom prst="rect">
            <a:avLst/>
          </a:prstGeom>
          <a:solidFill>
            <a:srgbClr val="C00000"/>
          </a:solidFill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266891" y="417474"/>
            <a:ext cx="3984267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¿Qué sigue</a:t>
            </a:r>
            <a:r>
              <a:rPr lang="es-MX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3735" r="15688" b="6688"/>
          <a:stretch>
            <a:fillRect/>
          </a:stretch>
        </p:blipFill>
        <p:spPr bwMode="auto">
          <a:xfrm>
            <a:off x="225676" y="112295"/>
            <a:ext cx="8918323" cy="65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34807" y="353306"/>
            <a:ext cx="3984267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¿Qué sigue</a:t>
            </a:r>
            <a:r>
              <a:rPr lang="es-MX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?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echa abajo 20"/>
          <p:cNvSpPr/>
          <p:nvPr/>
        </p:nvSpPr>
        <p:spPr>
          <a:xfrm rot="16200000">
            <a:off x="6232316" y="2403883"/>
            <a:ext cx="162363" cy="87690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7" name="Flecha derecha 46"/>
          <p:cNvSpPr/>
          <p:nvPr/>
        </p:nvSpPr>
        <p:spPr>
          <a:xfrm>
            <a:off x="3651586" y="4575506"/>
            <a:ext cx="882545" cy="240134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3" name="Flecha abajo 42"/>
          <p:cNvSpPr/>
          <p:nvPr/>
        </p:nvSpPr>
        <p:spPr>
          <a:xfrm rot="10800000">
            <a:off x="5318571" y="2079389"/>
            <a:ext cx="191893" cy="680533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5" name="Flecha abajo 44"/>
          <p:cNvSpPr/>
          <p:nvPr/>
        </p:nvSpPr>
        <p:spPr>
          <a:xfrm>
            <a:off x="5309071" y="3084003"/>
            <a:ext cx="220806" cy="733806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1" name="Flecha abajo 40"/>
          <p:cNvSpPr/>
          <p:nvPr/>
        </p:nvSpPr>
        <p:spPr>
          <a:xfrm rot="10800000">
            <a:off x="2749830" y="1746296"/>
            <a:ext cx="192764" cy="100488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2" name="Flecha abajo 41"/>
          <p:cNvSpPr/>
          <p:nvPr/>
        </p:nvSpPr>
        <p:spPr>
          <a:xfrm>
            <a:off x="2752358" y="2969702"/>
            <a:ext cx="266173" cy="85734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154145" y="2417516"/>
            <a:ext cx="1443790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000"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Nuevos productos turísticos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53656" y="715381"/>
            <a:ext cx="1431757" cy="1015663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Desarrollo  economía regional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921273" y="3798971"/>
            <a:ext cx="1866260" cy="224676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Rutas compartidas por los diversos pueblos mágicos región centro y poblados cercanos 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46161" y="2457954"/>
            <a:ext cx="184260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Turismo </a:t>
            </a:r>
          </a:p>
          <a:p>
            <a:pPr algn="ctr"/>
            <a:r>
              <a:rPr lang="es-MX" sz="2000" dirty="0">
                <a:latin typeface="Arial Narrow" panose="020B0606020202030204" pitchFamily="34" charset="0"/>
              </a:rPr>
              <a:t>ecológico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79757" y="406572"/>
            <a:ext cx="1836823" cy="163121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Acercar economía a pequeñas comunidades</a:t>
            </a:r>
          </a:p>
          <a:p>
            <a:pPr algn="ctr"/>
            <a:r>
              <a:rPr lang="es-MX" sz="2000" dirty="0">
                <a:latin typeface="Arial Narrow" panose="020B0606020202030204" pitchFamily="34" charset="0"/>
              </a:rPr>
              <a:t>Equidad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00350" y="1399174"/>
            <a:ext cx="1935106" cy="2862322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Caminatas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Senderismo 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Cabalgatas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Observación del paisaje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Observación de flora y fauna </a:t>
            </a:r>
          </a:p>
          <a:p>
            <a:pPr marL="257175" indent="-257175">
              <a:buFont typeface="Wingdings" panose="05000000000000000000" pitchFamily="2" charset="2"/>
              <a:buChar char="ü"/>
            </a:pPr>
            <a:r>
              <a:rPr lang="es-MX" sz="2000" dirty="0">
                <a:latin typeface="Arial Narrow" panose="020B0606020202030204" pitchFamily="34" charset="0"/>
              </a:rPr>
              <a:t>Contacto con la naturaleza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534130" y="3827044"/>
            <a:ext cx="1938860" cy="1631216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Arial Narrow" panose="020B0606020202030204" pitchFamily="34" charset="0"/>
              </a:rPr>
              <a:t>Aplicando lineamientos que ponderen la conservación del medio ambiente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8589" y="2359539"/>
            <a:ext cx="1475993" cy="10156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400"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sz="2000" dirty="0"/>
              <a:t>Intercambio de experiencias </a:t>
            </a:r>
          </a:p>
        </p:txBody>
      </p:sp>
      <p:sp>
        <p:nvSpPr>
          <p:cNvPr id="11" name="Flecha abajo 10"/>
          <p:cNvSpPr/>
          <p:nvPr/>
        </p:nvSpPr>
        <p:spPr>
          <a:xfrm rot="16200000">
            <a:off x="1603389" y="2567066"/>
            <a:ext cx="600076" cy="47639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12" name="Flecha abajo 11"/>
          <p:cNvSpPr/>
          <p:nvPr/>
        </p:nvSpPr>
        <p:spPr>
          <a:xfrm rot="16200000">
            <a:off x="3807669" y="2353467"/>
            <a:ext cx="600076" cy="87690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sp>
        <p:nvSpPr>
          <p:cNvPr id="46" name="Flecha derecha 45"/>
          <p:cNvSpPr/>
          <p:nvPr/>
        </p:nvSpPr>
        <p:spPr>
          <a:xfrm>
            <a:off x="3621507" y="1120441"/>
            <a:ext cx="858250" cy="23411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000">
              <a:latin typeface="Arial Narrow" panose="020B060602020203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48416" y="6470885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 flipH="1">
            <a:off x="465228" y="408073"/>
            <a:ext cx="76192" cy="53991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CuadroTexto 2"/>
          <p:cNvSpPr txBox="1"/>
          <p:nvPr/>
        </p:nvSpPr>
        <p:spPr>
          <a:xfrm>
            <a:off x="342651" y="591487"/>
            <a:ext cx="2376488" cy="461665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SINTESIS</a:t>
            </a:r>
            <a:r>
              <a:rPr lang="es-MX" sz="2400" b="1" dirty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035844" y="2234640"/>
            <a:ext cx="2839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300" dirty="0">
                <a:latin typeface="Arial Narrow" panose="020B0606020202030204" pitchFamily="34" charset="0"/>
              </a:rPr>
              <a:t>¡GRACIAS POR SU ATENCIÓN!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3805" t="52960" r="29194" b="31579"/>
          <a:stretch/>
        </p:blipFill>
        <p:spPr>
          <a:xfrm>
            <a:off x="6037543" y="3393251"/>
            <a:ext cx="2741501" cy="88253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41420" y="1063567"/>
            <a:ext cx="4660234" cy="474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s-MX" altLang="es-MX" sz="1800" b="1" dirty="0">
              <a:solidFill>
                <a:srgbClr val="444444"/>
              </a:solidFill>
              <a:latin typeface="inherit"/>
              <a:cs typeface="Times New Roman" panose="02020603050405020304" pitchFamily="18" charset="0"/>
            </a:endParaRP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Elevar los niveles de bienestar </a:t>
            </a: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Mantener y acrecentar el empleo </a:t>
            </a: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Fomentar y hacer rentable la inversión </a:t>
            </a: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Fortalecer y optimizar el aprovechamiento racional de los recursos y atractivos naturales y culturales .</a:t>
            </a:r>
          </a:p>
          <a:p>
            <a:pPr marL="428625" indent="-428625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El involucramiento y participación de las comunidades receptoras </a:t>
            </a:r>
            <a:r>
              <a:rPr lang="es-MX" altLang="es-MX" sz="2000" b="1" dirty="0" smtClean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y de la </a:t>
            </a:r>
            <a:r>
              <a:rPr lang="es-MX" altLang="es-MX" sz="20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sociedad en su conjunto. </a:t>
            </a:r>
          </a:p>
          <a:p>
            <a:pPr>
              <a:spcBef>
                <a:spcPct val="0"/>
              </a:spcBef>
              <a:buNone/>
            </a:pPr>
            <a:endParaRPr lang="es-MX" altLang="es-MX" sz="1800" b="1" dirty="0">
              <a:solidFill>
                <a:srgbClr val="444444"/>
              </a:solidFill>
              <a:latin typeface="inheri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s-MX" altLang="es-MX" sz="1800" b="1" dirty="0">
              <a:solidFill>
                <a:srgbClr val="444444"/>
              </a:solidFill>
              <a:latin typeface="inherit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s-MX" altLang="es-MX" sz="825" b="1" dirty="0" smtClean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Fuente</a:t>
            </a:r>
            <a:r>
              <a:rPr lang="es-MX" altLang="es-MX" sz="825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: Los “Pueblos Mágicos” fomentan el desarrollo regional, Salvador Díaz </a:t>
            </a:r>
            <a:r>
              <a:rPr lang="es-MX" altLang="es-MX" sz="825" b="1" dirty="0" err="1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Huitrón</a:t>
            </a:r>
            <a:r>
              <a:rPr lang="es-MX" altLang="es-MX" sz="825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192253" y="4526693"/>
            <a:ext cx="2839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 Narrow" panose="020B0606020202030204" pitchFamily="34" charset="0"/>
              </a:rPr>
              <a:t>Fundación </a:t>
            </a:r>
            <a:r>
              <a:rPr lang="es-MX" dirty="0" err="1" smtClean="0">
                <a:latin typeface="Arial Narrow" panose="020B0606020202030204" pitchFamily="34" charset="0"/>
              </a:rPr>
              <a:t>Cidet</a:t>
            </a:r>
            <a:r>
              <a:rPr lang="es-MX" dirty="0" smtClean="0">
                <a:latin typeface="Arial Narrow" panose="020B0606020202030204" pitchFamily="34" charset="0"/>
              </a:rPr>
              <a:t> A. C. </a:t>
            </a:r>
          </a:p>
          <a:p>
            <a:r>
              <a:rPr lang="es-MX" dirty="0" smtClean="0">
                <a:latin typeface="Arial Narrow" panose="020B0606020202030204" pitchFamily="34" charset="0"/>
              </a:rPr>
              <a:t>Av. Inglaterra 2619 Col. Jardines del Bosque, Guadalajara C.P. 44520</a:t>
            </a:r>
          </a:p>
          <a:p>
            <a:r>
              <a:rPr lang="es-MX" dirty="0" smtClean="0">
                <a:latin typeface="Arial Narrow" panose="020B0606020202030204" pitchFamily="34" charset="0"/>
              </a:rPr>
              <a:t>(33) 3121 0225</a:t>
            </a:r>
          </a:p>
          <a:p>
            <a:r>
              <a:rPr lang="es-MX" dirty="0" smtClean="0">
                <a:latin typeface="Arial Narrow" panose="020B0606020202030204" pitchFamily="34" charset="0"/>
              </a:rPr>
              <a:t>cidetg@gmail.com </a:t>
            </a:r>
          </a:p>
          <a:p>
            <a:r>
              <a:rPr lang="es-MX" dirty="0" smtClean="0">
                <a:latin typeface="Arial Narrow" panose="020B0606020202030204" pitchFamily="34" charset="0"/>
              </a:rPr>
              <a:t>fmontiel@planen.mx</a:t>
            </a:r>
          </a:p>
          <a:p>
            <a:endParaRPr lang="es-MX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6112042" y="23060"/>
            <a:ext cx="3031958" cy="4154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100" dirty="0"/>
              <a:t>Encuesta   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16178"/>
              </p:ext>
            </p:extLst>
          </p:nvPr>
        </p:nvGraphicFramePr>
        <p:xfrm>
          <a:off x="260683" y="879643"/>
          <a:ext cx="8281739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173"/>
                <a:gridCol w="6347566"/>
              </a:tblGrid>
              <a:tr h="1028700">
                <a:tc>
                  <a:txBody>
                    <a:bodyPr/>
                    <a:lstStyle/>
                    <a:p>
                      <a:r>
                        <a:rPr lang="es-MX" sz="2100" b="1" dirty="0" smtClean="0">
                          <a:latin typeface="Arial Narrow" panose="020B0606020202030204" pitchFamily="34" charset="0"/>
                        </a:rPr>
                        <a:t>Fortalezas </a:t>
                      </a:r>
                      <a:endParaRPr lang="es-MX" sz="2100" b="1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b="1" kern="1200" dirty="0" smtClean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es-MX" sz="2100" b="1" kern="1200" dirty="0" smtClean="0">
                        <a:solidFill>
                          <a:schemeClr val="lt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es-MX" sz="21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s-MX" sz="21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Oportunidades </a:t>
                      </a:r>
                      <a:endParaRPr lang="es-MX" sz="21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i="1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b="1" i="1" kern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s-MX" sz="21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Debilidades</a:t>
                      </a:r>
                      <a:r>
                        <a:rPr lang="es-MX" sz="210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es-MX" sz="21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s-MX" sz="21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Amenazas</a:t>
                      </a:r>
                      <a:endParaRPr lang="es-MX" sz="21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2100" dirty="0"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/>
          <p:cNvCxnSpPr/>
          <p:nvPr/>
        </p:nvCxnSpPr>
        <p:spPr>
          <a:xfrm flipH="1">
            <a:off x="3995530" y="1205271"/>
            <a:ext cx="23741" cy="4392946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909011" y="7025"/>
            <a:ext cx="7220702" cy="129266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Pilares de la gestión municipal</a:t>
            </a:r>
          </a:p>
          <a:p>
            <a:pPr algn="r"/>
            <a:endParaRPr lang="es-MX" sz="13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2400" dirty="0">
                <a:solidFill>
                  <a:schemeClr val="bg1"/>
                </a:solidFill>
                <a:latin typeface="Arial Narrow" panose="020B0606020202030204" pitchFamily="34" charset="0"/>
              </a:rPr>
              <a:t>El municipio es el ente de gobierno más cercano a la población</a:t>
            </a:r>
          </a:p>
          <a:p>
            <a:pPr algn="r"/>
            <a:r>
              <a:rPr lang="es-MX" sz="135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MX" sz="135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4928" y="2225004"/>
            <a:ext cx="4562061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600">
                <a:latin typeface="Arial Narrow" panose="020B0606020202030204" pitchFamily="34" charset="0"/>
              </a:defRPr>
            </a:lvl1pPr>
          </a:lstStyle>
          <a:p>
            <a:r>
              <a:rPr lang="es-MX" sz="2100" dirty="0"/>
              <a:t>Artículo 115 constitucional  (Atribuciones de los gobiernos municipales)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100" dirty="0">
                <a:latin typeface="Arial Narrow" panose="020B0606020202030204" pitchFamily="34" charset="0"/>
              </a:rPr>
              <a:t>Servicios públicos, catastro, seguridad, recaudación, aprovechamientos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81202" y="3826381"/>
            <a:ext cx="456578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000"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sz="2100" dirty="0"/>
              <a:t>Políticas públicas de corte social asistencial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100" dirty="0">
                <a:latin typeface="Arial Narrow" panose="020B0606020202030204" pitchFamily="34" charset="0"/>
              </a:rPr>
              <a:t>DIF municipal / población vulnerable 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91764" y="4773428"/>
            <a:ext cx="4555226" cy="106182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000">
                <a:latin typeface="Arial Narrow" panose="020B0606020202030204" pitchFamily="34" charset="0"/>
              </a:defRPr>
            </a:lvl1pPr>
          </a:lstStyle>
          <a:p>
            <a:pPr marL="0" lvl="1"/>
            <a:r>
              <a:rPr lang="es-MX" sz="2100" dirty="0">
                <a:latin typeface="Arial Narrow" panose="020B0606020202030204" pitchFamily="34" charset="0"/>
              </a:rPr>
              <a:t>Agenda inmediata (corto plazo)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s-MX" sz="2100" dirty="0">
                <a:latin typeface="Arial Narrow" panose="020B0606020202030204" pitchFamily="34" charset="0"/>
              </a:rPr>
              <a:t>Proyectos en marcha / compromisos de campaña 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325150" y="2871046"/>
            <a:ext cx="2518061" cy="235449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endParaRPr lang="es-MX" sz="2700" dirty="0"/>
          </a:p>
          <a:p>
            <a:pPr algn="ctr"/>
            <a:r>
              <a:rPr lang="es-MX" sz="2400" dirty="0"/>
              <a:t>Lo inmediato </a:t>
            </a:r>
          </a:p>
          <a:p>
            <a:pPr algn="ctr"/>
            <a:endParaRPr lang="es-MX" sz="2400" dirty="0"/>
          </a:p>
          <a:p>
            <a:pPr algn="ctr"/>
            <a:r>
              <a:rPr lang="es-MX" sz="2400" dirty="0"/>
              <a:t>Satisfacción ciudadana </a:t>
            </a:r>
          </a:p>
          <a:p>
            <a:pPr algn="ctr"/>
            <a:endParaRPr lang="es-MX" sz="2400" dirty="0"/>
          </a:p>
        </p:txBody>
      </p:sp>
      <p:cxnSp>
        <p:nvCxnSpPr>
          <p:cNvPr id="31" name="Conector recto 30"/>
          <p:cNvCxnSpPr/>
          <p:nvPr/>
        </p:nvCxnSpPr>
        <p:spPr>
          <a:xfrm>
            <a:off x="4373148" y="566726"/>
            <a:ext cx="4718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>
            <a:stCxn id="12" idx="1"/>
            <a:endCxn id="12" idx="3"/>
          </p:cNvCxnSpPr>
          <p:nvPr/>
        </p:nvCxnSpPr>
        <p:spPr>
          <a:xfrm>
            <a:off x="6325150" y="4048292"/>
            <a:ext cx="25180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heurón 12"/>
          <p:cNvSpPr/>
          <p:nvPr/>
        </p:nvSpPr>
        <p:spPr>
          <a:xfrm>
            <a:off x="5532993" y="2859013"/>
            <a:ext cx="572797" cy="2366524"/>
          </a:xfrm>
          <a:prstGeom prst="chevron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64458" y="6470882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/>
          <p:cNvCxnSpPr/>
          <p:nvPr/>
        </p:nvCxnSpPr>
        <p:spPr>
          <a:xfrm>
            <a:off x="1844570" y="3809173"/>
            <a:ext cx="0" cy="767687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4019271" y="1205269"/>
            <a:ext cx="20472" cy="230306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163931" y="2466681"/>
            <a:ext cx="5926722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800">
                <a:latin typeface="Arial Narrow" panose="020B0606020202030204" pitchFamily="34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2800">
                <a:latin typeface="Arial Narrow" panose="020B0606020202030204" pitchFamily="34" charset="0"/>
              </a:defRPr>
            </a:lvl2pPr>
          </a:lstStyle>
          <a:p>
            <a:r>
              <a:rPr lang="es-MX" sz="2400" dirty="0"/>
              <a:t>Agenda estratégica (a mediano y largo plazo)</a:t>
            </a:r>
          </a:p>
          <a:p>
            <a:pPr lvl="1"/>
            <a:r>
              <a:rPr lang="es-MX" sz="2400" dirty="0"/>
              <a:t>Proyectos estratégicos / potencialidades municipales / visión de desarrollo regional- </a:t>
            </a:r>
            <a:r>
              <a:rPr lang="es-MX" sz="2400" dirty="0" smtClean="0"/>
              <a:t>complementariedad.   </a:t>
            </a:r>
            <a:endParaRPr lang="es-MX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12058" y="4490956"/>
            <a:ext cx="1781821" cy="138499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sz="2100" dirty="0"/>
              <a:t>¿Qué en mi municipio?</a:t>
            </a:r>
          </a:p>
          <a:p>
            <a:pPr algn="ctr"/>
            <a:r>
              <a:rPr lang="es-MX" sz="2100" dirty="0"/>
              <a:t>¿Qué en mi región?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405360" y="4336686"/>
            <a:ext cx="1169916" cy="138499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endParaRPr lang="es-MX" sz="2100" dirty="0"/>
          </a:p>
          <a:p>
            <a:pPr algn="ctr"/>
            <a:r>
              <a:rPr lang="es-MX" sz="2100" dirty="0"/>
              <a:t>Agenda común</a:t>
            </a:r>
          </a:p>
          <a:p>
            <a:pPr algn="ctr"/>
            <a:r>
              <a:rPr lang="es-MX" sz="2100" dirty="0"/>
              <a:t> 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958042" y="4267388"/>
            <a:ext cx="2116147" cy="20313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28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sz="2100" dirty="0"/>
              <a:t>Promoción de proyectos de mayor alcance  / posibilidad de más recursos (distintos fondos)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6843722" y="2445710"/>
            <a:ext cx="1991899" cy="258532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700" dirty="0"/>
              <a:t>Lo que trasciende </a:t>
            </a:r>
          </a:p>
          <a:p>
            <a:r>
              <a:rPr lang="es-MX" sz="2700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700" dirty="0"/>
              <a:t>Territorio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700" dirty="0"/>
              <a:t>Economía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700" dirty="0"/>
              <a:t>Personas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2055805" y="4708563"/>
            <a:ext cx="321176" cy="596101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6911700" y="3663061"/>
            <a:ext cx="1862078" cy="2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echa derecha 25"/>
          <p:cNvSpPr/>
          <p:nvPr/>
        </p:nvSpPr>
        <p:spPr>
          <a:xfrm>
            <a:off x="3624529" y="4747361"/>
            <a:ext cx="321176" cy="596101"/>
          </a:xfrm>
          <a:prstGeom prst="rightArrow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909011" y="7025"/>
            <a:ext cx="7220702" cy="129266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700" b="1" dirty="0">
                <a:solidFill>
                  <a:schemeClr val="bg1"/>
                </a:solidFill>
                <a:latin typeface="Arial Narrow" panose="020B0606020202030204" pitchFamily="34" charset="0"/>
              </a:rPr>
              <a:t>Pilares de la gestión municipal</a:t>
            </a:r>
          </a:p>
          <a:p>
            <a:pPr algn="r"/>
            <a:endParaRPr lang="es-MX" sz="13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r"/>
            <a:r>
              <a:rPr lang="es-MX" sz="2400" dirty="0">
                <a:solidFill>
                  <a:schemeClr val="bg1"/>
                </a:solidFill>
                <a:latin typeface="Arial Narrow" panose="020B0606020202030204" pitchFamily="34" charset="0"/>
              </a:rPr>
              <a:t>El municipio es el ente de gobierno más cercano a la población</a:t>
            </a:r>
          </a:p>
          <a:p>
            <a:pPr algn="r"/>
            <a:r>
              <a:rPr lang="es-MX" sz="135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MX" sz="135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4373148" y="566726"/>
            <a:ext cx="4718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eurón 21"/>
          <p:cNvSpPr/>
          <p:nvPr/>
        </p:nvSpPr>
        <p:spPr>
          <a:xfrm>
            <a:off x="6174673" y="2490047"/>
            <a:ext cx="572797" cy="2366524"/>
          </a:xfrm>
          <a:prstGeom prst="chevron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754100" y="1253631"/>
            <a:ext cx="2902619" cy="300082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800">
                <a:latin typeface="Arial Narrow" panose="020B0606020202030204" pitchFamily="34" charset="0"/>
              </a:defRPr>
            </a:lvl1pPr>
            <a:lvl2pPr marL="742950" lvl="1" indent="-285750">
              <a:buFont typeface="Arial" panose="020B0604020202020204" pitchFamily="34" charset="0"/>
              <a:buChar char="•"/>
              <a:defRPr sz="2800">
                <a:latin typeface="Arial Narrow" panose="020B0606020202030204" pitchFamily="34" charset="0"/>
              </a:defRPr>
            </a:lvl2pPr>
          </a:lstStyle>
          <a:p>
            <a:r>
              <a:rPr lang="es-MX" sz="2100" dirty="0"/>
              <a:t>Agenda estratégica (a mediano y largo plazo)</a:t>
            </a:r>
          </a:p>
          <a:p>
            <a:pPr lvl="1"/>
            <a:r>
              <a:rPr lang="es-MX" sz="2100" dirty="0"/>
              <a:t>Proyectos estratégicos / potencialidades municipales / visión de desarrollo regional- complementariedad   </a:t>
            </a:r>
          </a:p>
        </p:txBody>
      </p:sp>
      <p:cxnSp>
        <p:nvCxnSpPr>
          <p:cNvPr id="31" name="Conector recto 30"/>
          <p:cNvCxnSpPr/>
          <p:nvPr/>
        </p:nvCxnSpPr>
        <p:spPr>
          <a:xfrm>
            <a:off x="3282286" y="-337652"/>
            <a:ext cx="4718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2195567" y="1932499"/>
            <a:ext cx="1862078" cy="2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3277318" y="-352559"/>
            <a:ext cx="4718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eurón 17"/>
          <p:cNvSpPr/>
          <p:nvPr/>
        </p:nvSpPr>
        <p:spPr>
          <a:xfrm>
            <a:off x="4844453" y="1326079"/>
            <a:ext cx="768414" cy="2860909"/>
          </a:xfrm>
          <a:prstGeom prst="chevron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8" name="Conector recto 27"/>
          <p:cNvCxnSpPr/>
          <p:nvPr/>
        </p:nvCxnSpPr>
        <p:spPr>
          <a:xfrm>
            <a:off x="4202700" y="1084332"/>
            <a:ext cx="47187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950338" y="1217149"/>
            <a:ext cx="1853780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Narrow" panose="020B0606020202030204" pitchFamily="34" charset="0"/>
              </a:rPr>
              <a:t>Red de Pueblos Mágicos de la Región Centro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913519" y="3015273"/>
            <a:ext cx="2878842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s-MX" sz="2000" b="1" dirty="0">
                <a:latin typeface="Arial Narrow" panose="020B0606020202030204" pitchFamily="34" charset="0"/>
              </a:rPr>
              <a:t>Secretaría de Turismo del Gobierno de la República </a:t>
            </a:r>
          </a:p>
          <a:p>
            <a:r>
              <a:rPr lang="es-MX" sz="2000" b="1" dirty="0">
                <a:latin typeface="Arial Narrow" panose="020B0606020202030204" pitchFamily="34" charset="0"/>
              </a:rPr>
              <a:t>Secretarías de Turismo Estatales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67" y="1131574"/>
            <a:ext cx="1378051" cy="129035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67" y="3101234"/>
            <a:ext cx="1369726" cy="1282562"/>
          </a:xfrm>
          <a:prstGeom prst="rect">
            <a:avLst/>
          </a:prstGeom>
        </p:spPr>
      </p:pic>
      <p:cxnSp>
        <p:nvCxnSpPr>
          <p:cNvPr id="30" name="Conector recto de flecha 29"/>
          <p:cNvCxnSpPr>
            <a:stCxn id="22" idx="2"/>
            <a:endCxn id="25" idx="0"/>
          </p:cNvCxnSpPr>
          <p:nvPr/>
        </p:nvCxnSpPr>
        <p:spPr>
          <a:xfrm flipH="1">
            <a:off x="1169130" y="2421931"/>
            <a:ext cx="4163" cy="679303"/>
          </a:xfrm>
          <a:prstGeom prst="straightConnector1">
            <a:avLst/>
          </a:prstGeom>
          <a:ln w="38100">
            <a:solidFill>
              <a:srgbClr val="80808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192505" y="5332701"/>
            <a:ext cx="89214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b="1" u="sng" dirty="0">
                <a:latin typeface="Arial Narrow" panose="020B0606020202030204" pitchFamily="34" charset="0"/>
              </a:rPr>
              <a:t>Coadyuvar a impulsar </a:t>
            </a:r>
            <a:r>
              <a:rPr lang="es-MX" sz="2600" b="1" u="sng" dirty="0" smtClean="0">
                <a:latin typeface="Arial Narrow" panose="020B0606020202030204" pitchFamily="34" charset="0"/>
              </a:rPr>
              <a:t>la complementariedad </a:t>
            </a:r>
            <a:r>
              <a:rPr lang="es-MX" sz="2600" b="1" u="sng" dirty="0">
                <a:latin typeface="Arial Narrow" panose="020B0606020202030204" pitchFamily="34" charset="0"/>
              </a:rPr>
              <a:t>entre los municipios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8699" y="1103679"/>
            <a:ext cx="8349539" cy="3311158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sp>
        <p:nvSpPr>
          <p:cNvPr id="5" name="Flecha abajo 4"/>
          <p:cNvSpPr/>
          <p:nvPr/>
        </p:nvSpPr>
        <p:spPr>
          <a:xfrm>
            <a:off x="3887254" y="4483654"/>
            <a:ext cx="1182051" cy="816963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</a:pPr>
            <a:endParaRPr lang="es-MX" sz="135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43805" t="54081" r="49537" b="35485"/>
          <a:stretch/>
        </p:blipFill>
        <p:spPr>
          <a:xfrm>
            <a:off x="8664458" y="21959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494236" y="1145680"/>
            <a:ext cx="610195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1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LOS </a:t>
            </a:r>
            <a:r>
              <a:rPr lang="es-MX" altLang="es-MX" sz="21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PUEBLOS MÁGICOS </a:t>
            </a:r>
            <a:r>
              <a:rPr lang="es-MX" altLang="es-MX" sz="21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DE CADA ESTADO SON EN SÍ MISMOS UN ACTIVO REGIONAL, PERO A LA VEZ SON LOS </a:t>
            </a:r>
            <a:r>
              <a:rPr lang="es-MX" altLang="es-MX" sz="21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PUNTOS NODALES </a:t>
            </a:r>
            <a:r>
              <a:rPr lang="es-MX" altLang="es-MX" sz="21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DE PROPUESTAS DE DESARROLLO MICROREGIONAL QUE PERMITIRÁN DETONAR OPORTUNIDADES PARA LA POBLACIÓN LOCAL EN BASE A LOS </a:t>
            </a:r>
            <a:r>
              <a:rPr lang="es-MX" altLang="es-MX" sz="21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VALORES DE LA CULTURA, EL PAISAJE Y LAS TRADICIONES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2100" b="1" dirty="0">
              <a:solidFill>
                <a:srgbClr val="444444"/>
              </a:solidFill>
              <a:latin typeface="inheri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1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EL RESULTADO ADEMÁS DEL </a:t>
            </a:r>
            <a:r>
              <a:rPr lang="es-MX" altLang="es-MX" sz="21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DESARROLLO DE LA ECONOMÍA LOCAL </a:t>
            </a:r>
            <a:r>
              <a:rPr lang="es-MX" altLang="es-MX" sz="2100" b="1" dirty="0">
                <a:solidFill>
                  <a:srgbClr val="444444"/>
                </a:solidFill>
                <a:latin typeface="inherit"/>
                <a:cs typeface="Times New Roman" panose="02020603050405020304" pitchFamily="18" charset="0"/>
              </a:rPr>
              <a:t>SERÁ EL FORTALECIMIENTO DE LA </a:t>
            </a:r>
            <a:r>
              <a:rPr lang="es-MX" altLang="es-MX" sz="2100" b="1" dirty="0">
                <a:solidFill>
                  <a:srgbClr val="C00000"/>
                </a:solidFill>
                <a:latin typeface="inherit"/>
                <a:cs typeface="Times New Roman" panose="02020603050405020304" pitchFamily="18" charset="0"/>
              </a:rPr>
              <a:t>IDENTIDAD REGIONAL Y NACIONAL</a:t>
            </a:r>
            <a:endParaRPr lang="es-MX" altLang="es-MX" sz="2100" b="1" dirty="0">
              <a:solidFill>
                <a:srgbClr val="C00000"/>
              </a:solidFill>
            </a:endParaRPr>
          </a:p>
        </p:txBody>
      </p:sp>
      <p:cxnSp>
        <p:nvCxnSpPr>
          <p:cNvPr id="4" name="3 Conector recto"/>
          <p:cNvCxnSpPr/>
          <p:nvPr/>
        </p:nvCxnSpPr>
        <p:spPr>
          <a:xfrm>
            <a:off x="1547813" y="4293394"/>
            <a:ext cx="6048375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o 11"/>
          <p:cNvSpPr/>
          <p:nvPr/>
        </p:nvSpPr>
        <p:spPr>
          <a:xfrm>
            <a:off x="4529748" y="840958"/>
            <a:ext cx="82608" cy="461665"/>
          </a:xfrm>
          <a:prstGeom prst="flowChartProcess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s-MX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t="4635" r="6758" b="14033"/>
          <a:stretch/>
        </p:blipFill>
        <p:spPr>
          <a:xfrm>
            <a:off x="229415" y="1038674"/>
            <a:ext cx="5654232" cy="3814564"/>
          </a:xfrm>
          <a:prstGeom prst="rect">
            <a:avLst/>
          </a:prstGeom>
        </p:spPr>
      </p:pic>
      <p:sp>
        <p:nvSpPr>
          <p:cNvPr id="11" name="Proceso 10"/>
          <p:cNvSpPr/>
          <p:nvPr/>
        </p:nvSpPr>
        <p:spPr>
          <a:xfrm>
            <a:off x="7361179" y="3447797"/>
            <a:ext cx="146525" cy="819403"/>
          </a:xfrm>
          <a:prstGeom prst="flowChartProcess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s-MX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6" r="21220" b="9988"/>
          <a:stretch/>
        </p:blipFill>
        <p:spPr>
          <a:xfrm>
            <a:off x="245455" y="4883824"/>
            <a:ext cx="2793459" cy="18389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12455" b="25845"/>
          <a:stretch/>
        </p:blipFill>
        <p:spPr>
          <a:xfrm>
            <a:off x="3096126" y="4899867"/>
            <a:ext cx="2766269" cy="18141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23084" y="0"/>
            <a:ext cx="4920916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r">
              <a:defRPr sz="36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MX" sz="2400" dirty="0"/>
              <a:t>Presa El Chiflón, </a:t>
            </a:r>
          </a:p>
          <a:p>
            <a:r>
              <a:rPr lang="es-MX" sz="2400" dirty="0"/>
              <a:t>La Manzanilla de la Paz, Jalisco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042516" y="1136439"/>
            <a:ext cx="2872884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La suma de esfuerzos municipales puede ampliar la oferta turística, abonando  al desarrollo de las regiones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042516" y="3857498"/>
            <a:ext cx="2872884" cy="22390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100" dirty="0">
                <a:latin typeface="Arial Narrow" panose="020B0606020202030204" pitchFamily="34" charset="0"/>
              </a:rPr>
              <a:t>La Manzanilla de la Paz</a:t>
            </a:r>
          </a:p>
          <a:p>
            <a:pPr algn="ctr"/>
            <a:endParaRPr lang="es-MX" sz="2100" dirty="0">
              <a:latin typeface="Arial Narrow" panose="020B0606020202030204" pitchFamily="34" charset="0"/>
            </a:endParaRPr>
          </a:p>
          <a:p>
            <a:pPr algn="ctr"/>
            <a:endParaRPr lang="es-MX" sz="2100" dirty="0">
              <a:latin typeface="Arial Narrow" panose="020B0606020202030204" pitchFamily="34" charset="0"/>
            </a:endParaRPr>
          </a:p>
          <a:p>
            <a:pPr algn="ctr"/>
            <a:endParaRPr lang="es-MX" sz="2100" dirty="0">
              <a:latin typeface="Arial Narrow" panose="020B0606020202030204" pitchFamily="34" charset="0"/>
            </a:endParaRPr>
          </a:p>
          <a:p>
            <a:pPr algn="ctr"/>
            <a:endParaRPr lang="es-MX" sz="2100" dirty="0">
              <a:latin typeface="Arial Narrow" panose="020B0606020202030204" pitchFamily="34" charset="0"/>
            </a:endParaRPr>
          </a:p>
          <a:p>
            <a:pPr algn="ctr"/>
            <a:r>
              <a:rPr lang="es-MX" sz="2100" dirty="0">
                <a:latin typeface="Arial Narrow" panose="020B0606020202030204" pitchFamily="34" charset="0"/>
              </a:rPr>
              <a:t>Mazamitla  </a:t>
            </a:r>
          </a:p>
          <a:p>
            <a:endParaRPr lang="es-MX" sz="1350" dirty="0"/>
          </a:p>
        </p:txBody>
      </p:sp>
      <p:sp>
        <p:nvSpPr>
          <p:cNvPr id="10" name="Más 9"/>
          <p:cNvSpPr/>
          <p:nvPr/>
        </p:nvSpPr>
        <p:spPr>
          <a:xfrm>
            <a:off x="7058025" y="4584532"/>
            <a:ext cx="685800" cy="685800"/>
          </a:xfrm>
          <a:prstGeom prst="mathPlus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s-MX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43805" t="54081" r="49537" b="35485"/>
          <a:stretch/>
        </p:blipFill>
        <p:spPr>
          <a:xfrm>
            <a:off x="8664458" y="6454840"/>
            <a:ext cx="447453" cy="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5" y="495300"/>
            <a:ext cx="3967996" cy="6134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495300"/>
            <a:ext cx="4286141" cy="36369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40"/>
          <a:stretch/>
        </p:blipFill>
        <p:spPr>
          <a:xfrm>
            <a:off x="4464049" y="4183063"/>
            <a:ext cx="4315087" cy="24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1269</TotalTime>
  <Words>1098</Words>
  <Application>Microsoft Office PowerPoint</Application>
  <PresentationFormat>Carta (216 x 279 mm)</PresentationFormat>
  <Paragraphs>225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inherit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Felipe Montiel González</dc:creator>
  <cp:lastModifiedBy>Felipe Montiel González</cp:lastModifiedBy>
  <cp:revision>54</cp:revision>
  <dcterms:created xsi:type="dcterms:W3CDTF">2015-09-23T21:10:12Z</dcterms:created>
  <dcterms:modified xsi:type="dcterms:W3CDTF">2015-09-29T23:13:12Z</dcterms:modified>
</cp:coreProperties>
</file>