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sldIdLst>
    <p:sldId id="256" r:id="rId2"/>
    <p:sldId id="257" r:id="rId3"/>
    <p:sldId id="275" r:id="rId4"/>
    <p:sldId id="258" r:id="rId5"/>
    <p:sldId id="259" r:id="rId6"/>
    <p:sldId id="261" r:id="rId7"/>
    <p:sldId id="273" r:id="rId8"/>
    <p:sldId id="271" r:id="rId9"/>
    <p:sldId id="262" r:id="rId10"/>
    <p:sldId id="269" r:id="rId11"/>
    <p:sldId id="260" r:id="rId12"/>
    <p:sldId id="264" r:id="rId13"/>
    <p:sldId id="267" r:id="rId14"/>
    <p:sldId id="272" r:id="rId15"/>
    <p:sldId id="263" r:id="rId16"/>
    <p:sldId id="276" r:id="rId17"/>
    <p:sldId id="265" r:id="rId18"/>
    <p:sldId id="277" r:id="rId19"/>
    <p:sldId id="278" r:id="rId20"/>
  </p:sldIdLst>
  <p:sldSz cx="9144000" cy="6858000" type="screen4x3"/>
  <p:notesSz cx="6858000" cy="9144000"/>
  <p:defaultTextStyle>
    <a:defPPr>
      <a:defRPr lang="es-MX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07" autoAdjust="0"/>
    <p:restoredTop sz="94660"/>
  </p:normalViewPr>
  <p:slideViewPr>
    <p:cSldViewPr>
      <p:cViewPr varScale="1">
        <p:scale>
          <a:sx n="45" d="100"/>
          <a:sy n="45" d="100"/>
        </p:scale>
        <p:origin x="-152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7"/>
          <p:cNvGrpSpPr>
            <a:grpSpLocks/>
          </p:cNvGrpSpPr>
          <p:nvPr/>
        </p:nvGrpSpPr>
        <p:grpSpPr bwMode="auto">
          <a:xfrm>
            <a:off x="228600" y="2889250"/>
            <a:ext cx="8610600" cy="201613"/>
            <a:chOff x="144" y="1680"/>
            <a:chExt cx="5424" cy="144"/>
          </a:xfrm>
        </p:grpSpPr>
        <p:sp>
          <p:nvSpPr>
            <p:cNvPr id="5" name="Rectángulo 8"/>
            <p:cNvSpPr>
              <a:spLocks noChangeArrowheads="1"/>
            </p:cNvSpPr>
            <p:nvPr userDrawn="1"/>
          </p:nvSpPr>
          <p:spPr bwMode="auto">
            <a:xfrm>
              <a:off x="144" y="1680"/>
              <a:ext cx="1808" cy="144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6" name="Rectángulo 9"/>
            <p:cNvSpPr>
              <a:spLocks noChangeArrowheads="1"/>
            </p:cNvSpPr>
            <p:nvPr userDrawn="1"/>
          </p:nvSpPr>
          <p:spPr bwMode="auto">
            <a:xfrm>
              <a:off x="1952" y="1680"/>
              <a:ext cx="1808" cy="144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  <p:sp>
          <p:nvSpPr>
            <p:cNvPr id="7" name="Rectángulo 10"/>
            <p:cNvSpPr>
              <a:spLocks noChangeArrowheads="1"/>
            </p:cNvSpPr>
            <p:nvPr userDrawn="1"/>
          </p:nvSpPr>
          <p:spPr bwMode="auto">
            <a:xfrm>
              <a:off x="3760" y="1680"/>
              <a:ext cx="1808" cy="144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s-MX"/>
            </a:p>
          </p:txBody>
        </p:sp>
      </p:grpSp>
      <p:sp>
        <p:nvSpPr>
          <p:cNvPr id="49154" name="Rectángulo 2"/>
          <p:cNvSpPr>
            <a:spLocks noGrp="1" noChangeArrowheads="1"/>
          </p:cNvSpPr>
          <p:nvPr>
            <p:ph type="ctrTitle"/>
          </p:nvPr>
        </p:nvSpPr>
        <p:spPr>
          <a:xfrm>
            <a:off x="685800" y="685800"/>
            <a:ext cx="7772400" cy="2127250"/>
          </a:xfrm>
        </p:spPr>
        <p:txBody>
          <a:bodyPr/>
          <a:lstStyle>
            <a:lvl1pPr algn="ctr">
              <a:defRPr sz="5800"/>
            </a:lvl1pPr>
          </a:lstStyle>
          <a:p>
            <a:pPr lvl="0"/>
            <a:r>
              <a:rPr lang="es-MX" noProof="0" smtClean="0"/>
              <a:t>Haga clic para cambiar el estilo de título	</a:t>
            </a:r>
          </a:p>
        </p:txBody>
      </p:sp>
      <p:sp>
        <p:nvSpPr>
          <p:cNvPr id="49155" name="Rectángulo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270250"/>
            <a:ext cx="6400800" cy="22098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000"/>
            </a:lvl1pPr>
          </a:lstStyle>
          <a:p>
            <a:pPr lvl="0"/>
            <a:r>
              <a:rPr lang="es-MX" noProof="0" smtClean="0"/>
              <a:t>Haga clic para modificar el estilo de subtítulo del patrón</a:t>
            </a:r>
          </a:p>
        </p:txBody>
      </p:sp>
      <p:sp>
        <p:nvSpPr>
          <p:cNvPr id="8" name="Rectángulo 4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ángulo 5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10" name="Rectángulo 6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21DAAFB-C003-467C-A72C-F760FCD7A1C4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A60D9-B276-4DC5-B8C7-965237B433B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0A407C-312E-4172-ABCA-2C40F040E18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, tex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B45E7-985B-4369-9317-CFD6102B0231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55C94A-F7B3-4CBF-8727-A4DF49C9C82D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25EC-E339-4FDA-A0E3-52D038287D1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3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ABAC7-C95E-4FC4-91DF-C0A079CA849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39672-98C7-420D-AD3A-1AC9B36E235F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ECF8-E331-4950-A45C-204471E3861B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3C1F8-A8E9-4FFA-8511-2789596240F9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8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9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52A620-2F0A-44DE-A8B3-CE97A970ABD0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5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E93B7-D3DB-42AA-87DF-31CDBF6F98B2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3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75A557-FBE3-49DE-B1C4-1C7F6A7337A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B84C95-132B-40AA-94DB-F90D04C12CD8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MX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ángulo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6" name="Rectángulo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7" name="Rectángulo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70179B-EC21-4EAB-9D77-823A165FB6DA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ángulo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MX" smtClean="0"/>
              <a:t>Haga clic para cambiar el estilo de título	</a:t>
            </a:r>
          </a:p>
        </p:txBody>
      </p:sp>
      <p:sp>
        <p:nvSpPr>
          <p:cNvPr id="1027" name="Rectángulo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smtClean="0"/>
              <a:t>Haga clic para modificar el estilo de texto del patrón</a:t>
            </a:r>
          </a:p>
          <a:p>
            <a:pPr lvl="1"/>
            <a:r>
              <a:rPr lang="es-MX" smtClean="0"/>
              <a:t>Segundo nivel</a:t>
            </a:r>
          </a:p>
          <a:p>
            <a:pPr lvl="2"/>
            <a:r>
              <a:rPr lang="es-MX" smtClean="0"/>
              <a:t>Tercer nivel</a:t>
            </a:r>
          </a:p>
          <a:p>
            <a:pPr lvl="3"/>
            <a:r>
              <a:rPr lang="es-MX" smtClean="0"/>
              <a:t>Cuarto nivel</a:t>
            </a:r>
          </a:p>
          <a:p>
            <a:pPr lvl="4"/>
            <a:r>
              <a:rPr lang="es-MX" smtClean="0"/>
              <a:t>Quinto nivel</a:t>
            </a:r>
          </a:p>
        </p:txBody>
      </p:sp>
      <p:sp>
        <p:nvSpPr>
          <p:cNvPr id="48132" name="Rectángulo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8133" name="Rectángulo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smtClean="0"/>
            </a:lvl1pPr>
          </a:lstStyle>
          <a:p>
            <a:pPr>
              <a:defRPr/>
            </a:pPr>
            <a:endParaRPr lang="es-MX"/>
          </a:p>
        </p:txBody>
      </p:sp>
      <p:sp>
        <p:nvSpPr>
          <p:cNvPr id="48134" name="Rectángulo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/>
            </a:lvl1pPr>
          </a:lstStyle>
          <a:p>
            <a:pPr>
              <a:defRPr/>
            </a:pPr>
            <a:fld id="{BC6EC28E-1BBF-4BD8-A67F-64754D03AAB6}" type="slidenum">
              <a:rPr lang="es-MX"/>
              <a:pPr>
                <a:defRPr/>
              </a:pPr>
              <a:t>‹Nº›</a:t>
            </a:fld>
            <a:endParaRPr lang="es-MX"/>
          </a:p>
        </p:txBody>
      </p:sp>
      <p:sp>
        <p:nvSpPr>
          <p:cNvPr id="1031" name="Rectángulo 7"/>
          <p:cNvSpPr>
            <a:spLocks noChangeArrowheads="1"/>
          </p:cNvSpPr>
          <p:nvPr/>
        </p:nvSpPr>
        <p:spPr bwMode="auto">
          <a:xfrm>
            <a:off x="0" y="0"/>
            <a:ext cx="228600" cy="22860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MX" sz="2400">
              <a:latin typeface="Times New Roman" pitchFamily="18" charset="0"/>
            </a:endParaRPr>
          </a:p>
        </p:txBody>
      </p:sp>
      <p:sp>
        <p:nvSpPr>
          <p:cNvPr id="1032" name="Línea 8"/>
          <p:cNvSpPr>
            <a:spLocks noChangeShapeType="1"/>
          </p:cNvSpPr>
          <p:nvPr/>
        </p:nvSpPr>
        <p:spPr bwMode="auto">
          <a:xfrm>
            <a:off x="457200" y="1447800"/>
            <a:ext cx="8077200" cy="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es-MX"/>
          </a:p>
        </p:txBody>
      </p:sp>
      <p:sp>
        <p:nvSpPr>
          <p:cNvPr id="1033" name="Rectángulo 9"/>
          <p:cNvSpPr>
            <a:spLocks noChangeArrowheads="1"/>
          </p:cNvSpPr>
          <p:nvPr/>
        </p:nvSpPr>
        <p:spPr bwMode="auto">
          <a:xfrm>
            <a:off x="0" y="2286000"/>
            <a:ext cx="228600" cy="2286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MX" sz="2400">
              <a:latin typeface="Times New Roman" pitchFamily="18" charset="0"/>
            </a:endParaRPr>
          </a:p>
        </p:txBody>
      </p:sp>
      <p:sp>
        <p:nvSpPr>
          <p:cNvPr id="1034" name="Rectángulo 10"/>
          <p:cNvSpPr>
            <a:spLocks noChangeArrowheads="1"/>
          </p:cNvSpPr>
          <p:nvPr/>
        </p:nvSpPr>
        <p:spPr bwMode="auto">
          <a:xfrm>
            <a:off x="0" y="4572000"/>
            <a:ext cx="228600" cy="2286000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MX" sz="2400"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p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p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microsoft.com/office/2007/relationships/hdphoto" Target="NUL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ángulo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s-MX" sz="5200" smtClean="0">
                <a:latin typeface="Comic Sans MS" pitchFamily="66" charset="0"/>
              </a:rPr>
              <a:t>Pátzcuaro: Una antigua población michoacana</a:t>
            </a:r>
          </a:p>
        </p:txBody>
      </p:sp>
      <p:sp>
        <p:nvSpPr>
          <p:cNvPr id="3075" name="Cuadro de texto 6"/>
          <p:cNvSpPr txBox="1">
            <a:spLocks noChangeArrowheads="1"/>
          </p:cNvSpPr>
          <p:nvPr/>
        </p:nvSpPr>
        <p:spPr bwMode="auto">
          <a:xfrm>
            <a:off x="4572000" y="5445125"/>
            <a:ext cx="417671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1400" dirty="0" err="1">
                <a:latin typeface="Comic Sans MS" pitchFamily="66" charset="0"/>
              </a:rPr>
              <a:t>Arqlga</a:t>
            </a:r>
            <a:r>
              <a:rPr lang="es-MX" sz="1400" dirty="0">
                <a:latin typeface="Comic Sans MS" pitchFamily="66" charset="0"/>
              </a:rPr>
              <a:t>. Eugenia Fernández-V. Medina</a:t>
            </a:r>
          </a:p>
          <a:p>
            <a:pPr>
              <a:spcBef>
                <a:spcPct val="50000"/>
              </a:spcBef>
            </a:pPr>
            <a:r>
              <a:rPr lang="es-MX" sz="1400" dirty="0">
                <a:latin typeface="Comic Sans MS" pitchFamily="66" charset="0"/>
              </a:rPr>
              <a:t>Centro INAH Michoacán/</a:t>
            </a:r>
            <a:r>
              <a:rPr lang="es-MX" sz="1400" dirty="0" err="1">
                <a:latin typeface="Comic Sans MS" pitchFamily="66" charset="0"/>
              </a:rPr>
              <a:t>ColMich</a:t>
            </a:r>
            <a:endParaRPr lang="es-MX" sz="14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s-MX" sz="1400" dirty="0" smtClean="0">
                <a:latin typeface="Comic Sans MS" pitchFamily="66" charset="0"/>
              </a:rPr>
              <a:t>Morelia, Michoacán, 22 de mayo de 2015</a:t>
            </a:r>
            <a:endParaRPr lang="es-MX" sz="1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ángulo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600200"/>
            <a:ext cx="8147050" cy="4530725"/>
          </a:xfrm>
        </p:spPr>
        <p:txBody>
          <a:bodyPr/>
          <a:lstStyle/>
          <a:p>
            <a:pPr eaLnBrk="1" hangingPunct="1"/>
            <a:r>
              <a:rPr lang="es-MX" smtClean="0">
                <a:latin typeface="Comic Sans MS" pitchFamily="66" charset="0"/>
              </a:rPr>
              <a:t>La zona del Calvario (que tiene fama de ser donde yace Tariácuri) marca la frontera poniente.</a:t>
            </a:r>
          </a:p>
          <a:p>
            <a:pPr eaLnBrk="1" hangingPunct="1">
              <a:buFont typeface="Wingdings" pitchFamily="2" charset="2"/>
              <a:buNone/>
            </a:pPr>
            <a:endParaRPr lang="es-MX" smtClean="0">
              <a:latin typeface="Comic Sans MS" pitchFamily="66" charset="0"/>
            </a:endParaRPr>
          </a:p>
          <a:p>
            <a:pPr eaLnBrk="1" hangingPunct="1"/>
            <a:r>
              <a:rPr lang="es-MX" smtClean="0">
                <a:latin typeface="Comic Sans MS" pitchFamily="66" charset="0"/>
              </a:rPr>
              <a:t>El actual Barrio de San Miguel correspondería a la zona habitacional</a:t>
            </a:r>
          </a:p>
          <a:p>
            <a:pPr eaLnBrk="1" hangingPunct="1"/>
            <a:endParaRPr lang="es-MX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ángulo 3"/>
          <p:cNvSpPr>
            <a:spLocks noGrp="1" noChangeArrowheads="1"/>
          </p:cNvSpPr>
          <p:nvPr>
            <p:ph type="body" idx="1"/>
          </p:nvPr>
        </p:nvSpPr>
        <p:spPr>
          <a:xfrm>
            <a:off x="395288" y="1700213"/>
            <a:ext cx="8229600" cy="4897437"/>
          </a:xfrm>
        </p:spPr>
        <p:txBody>
          <a:bodyPr/>
          <a:lstStyle/>
          <a:p>
            <a:pPr eaLnBrk="1" hangingPunct="1"/>
            <a:r>
              <a:rPr lang="es-MX" smtClean="0">
                <a:latin typeface="Comic Sans MS" pitchFamily="66" charset="0"/>
              </a:rPr>
              <a:t>De la lectura de la  RM se concluye que la ciudad estaba conformada por:</a:t>
            </a:r>
          </a:p>
          <a:p>
            <a:pPr eaLnBrk="1" hangingPunct="1">
              <a:buFont typeface="Wingdings" pitchFamily="2" charset="2"/>
              <a:buNone/>
            </a:pPr>
            <a:endParaRPr lang="es-MX" smtClean="0">
              <a:latin typeface="Comic Sans MS" pitchFamily="66" charset="0"/>
            </a:endParaRPr>
          </a:p>
          <a:p>
            <a:pPr lvl="1" eaLnBrk="1" hangingPunct="1"/>
            <a:r>
              <a:rPr lang="es-MX" smtClean="0">
                <a:latin typeface="Comic Sans MS" pitchFamily="66" charset="0"/>
              </a:rPr>
              <a:t>Dos zonas de actividad pública:  </a:t>
            </a:r>
            <a:r>
              <a:rPr lang="es-MX" i="1" smtClean="0">
                <a:latin typeface="Comic Sans MS" pitchFamily="66" charset="0"/>
              </a:rPr>
              <a:t>Petátzequa</a:t>
            </a:r>
            <a:r>
              <a:rPr lang="es-MX" smtClean="0">
                <a:latin typeface="Comic Sans MS" pitchFamily="66" charset="0"/>
              </a:rPr>
              <a:t>, (El Calvario) y la zona de la actual Basílica</a:t>
            </a:r>
          </a:p>
          <a:p>
            <a:pPr lvl="1" eaLnBrk="1" hangingPunct="1"/>
            <a:r>
              <a:rPr lang="es-MX" smtClean="0">
                <a:latin typeface="Comic Sans MS" pitchFamily="66" charset="0"/>
              </a:rPr>
              <a:t>Una zona habitacional central: San Miguel</a:t>
            </a:r>
          </a:p>
          <a:p>
            <a:pPr lvl="1" eaLnBrk="1" hangingPunct="1"/>
            <a:r>
              <a:rPr lang="es-MX" smtClean="0">
                <a:latin typeface="Comic Sans MS" pitchFamily="66" charset="0"/>
              </a:rPr>
              <a:t>Varios caseríos circundantes</a:t>
            </a:r>
          </a:p>
          <a:p>
            <a:pPr eaLnBrk="1" hangingPunct="1"/>
            <a:endParaRPr lang="es-MX" smtClean="0">
              <a:latin typeface="Comic Sans MS" pitchFamily="66" charset="0"/>
            </a:endParaRPr>
          </a:p>
          <a:p>
            <a:pPr eaLnBrk="1" hangingPunct="1"/>
            <a:endParaRPr lang="es-MX" smtClean="0">
              <a:latin typeface="Comic Sans MS" pitchFamily="66" charset="0"/>
            </a:endParaRPr>
          </a:p>
          <a:p>
            <a:pPr eaLnBrk="1" hangingPunct="1"/>
            <a:endParaRPr lang="es-MX" smtClean="0">
              <a:latin typeface="Comic Sans MS" pitchFamily="66" charset="0"/>
            </a:endParaRPr>
          </a:p>
        </p:txBody>
      </p:sp>
      <p:sp>
        <p:nvSpPr>
          <p:cNvPr id="13315" name="Rectángulo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Cómo estaba conformada la antigua ciudad?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ángulo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Hasta donde llegaba la antigua ciudad?</a:t>
            </a:r>
          </a:p>
        </p:txBody>
      </p:sp>
      <p:pic>
        <p:nvPicPr>
          <p:cNvPr id="14339" name="Imagen 4" descr="Patz 1978 mapa"/>
          <p:cNvPicPr>
            <a:picLocks noChangeAspect="1" noChangeArrowheads="1"/>
          </p:cNvPicPr>
          <p:nvPr/>
        </p:nvPicPr>
        <p:blipFill>
          <a:blip r:embed="rId2" cstate="print"/>
          <a:srcRect l="31529" t="14725" r="25063" b="25360"/>
          <a:stretch>
            <a:fillRect/>
          </a:stretch>
        </p:blipFill>
        <p:spPr bwMode="auto">
          <a:xfrm>
            <a:off x="454025" y="1374775"/>
            <a:ext cx="7789863" cy="531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ángulo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Qué actividades se llevaban a cabo? </a:t>
            </a:r>
          </a:p>
        </p:txBody>
      </p:sp>
      <p:sp>
        <p:nvSpPr>
          <p:cNvPr id="15363" name="Rectángulo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smtClean="0">
                <a:latin typeface="Comic Sans MS" pitchFamily="66" charset="0"/>
              </a:rPr>
              <a:t>Arqueológicamente aún no es posible determinar con precisión a qué se dedicaba la gente de Pátzcuaro.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MX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mtClean="0">
                <a:latin typeface="Comic Sans MS" pitchFamily="66" charset="0"/>
              </a:rPr>
              <a:t>La información con que se cuenta se obtuvo de los </a:t>
            </a:r>
            <a:r>
              <a:rPr lang="es-MX" smtClean="0">
                <a:latin typeface="Comic Sans MS" pitchFamily="66" charset="0"/>
                <a:hlinkClick r:id="rId2" action="ppaction://hlinksldjump"/>
              </a:rPr>
              <a:t>documentos históricos</a:t>
            </a:r>
            <a:r>
              <a:rPr lang="es-MX" smtClean="0">
                <a:latin typeface="Comic Sans MS" pitchFamily="66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es-MX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smtClean="0">
                <a:latin typeface="Comic Sans MS" pitchFamily="66" charset="0"/>
              </a:rPr>
              <a:t>Se menciona que era el lugar de “recreo” de la nobleza purépecha, por lo que las actividades productivas serían descartadas.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MX" smtClean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agen 5" descr="IMAGEN 5">
            <a:hlinkClick r:id="rId2" action="ppaction://hlinksldjump"/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23850" y="511175"/>
            <a:ext cx="4273550" cy="5853113"/>
          </a:xfrm>
        </p:spPr>
      </p:pic>
      <p:pic>
        <p:nvPicPr>
          <p:cNvPr id="16387" name="Imagen 6" descr="IMAGEN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9000" y="488950"/>
            <a:ext cx="4265613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ángulo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Materiales arqueológicos típicos de la región</a:t>
            </a:r>
          </a:p>
        </p:txBody>
      </p:sp>
      <p:pic>
        <p:nvPicPr>
          <p:cNvPr id="17411" name="Imagen 4" descr="Gráfico1"/>
          <p:cNvPicPr>
            <a:picLocks noChangeAspect="1" noChangeArrowheads="1"/>
          </p:cNvPicPr>
          <p:nvPr/>
        </p:nvPicPr>
        <p:blipFill>
          <a:blip r:embed="rId2" cstate="print">
            <a:lum bright="12000" contrast="4000"/>
          </a:blip>
          <a:srcRect/>
          <a:stretch>
            <a:fillRect/>
          </a:stretch>
        </p:blipFill>
        <p:spPr bwMode="auto">
          <a:xfrm>
            <a:off x="2339975" y="1524000"/>
            <a:ext cx="4119563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Cuadro de texto 8"/>
          <p:cNvSpPr txBox="1">
            <a:spLocks noChangeArrowheads="1"/>
          </p:cNvSpPr>
          <p:nvPr/>
        </p:nvSpPr>
        <p:spPr bwMode="auto">
          <a:xfrm>
            <a:off x="4500563" y="3789363"/>
            <a:ext cx="1766887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1600">
                <a:latin typeface="Comic Sans MS" pitchFamily="66" charset="0"/>
              </a:rPr>
              <a:t>Materiales en barro y en cobre, característicos</a:t>
            </a:r>
          </a:p>
          <a:p>
            <a:r>
              <a:rPr lang="es-ES" sz="1600">
                <a:latin typeface="Comic Sans MS" pitchFamily="66" charset="0"/>
              </a:rPr>
              <a:t>de la cultura purépecha</a:t>
            </a:r>
          </a:p>
          <a:p>
            <a:r>
              <a:rPr lang="es-ES" sz="1600">
                <a:latin typeface="Comic Sans MS" pitchFamily="66" charset="0"/>
              </a:rPr>
              <a:t>en el período postclásico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ángulo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Exploraciones en el atrio del excolegio jesuita</a:t>
            </a:r>
          </a:p>
        </p:txBody>
      </p:sp>
      <p:pic>
        <p:nvPicPr>
          <p:cNvPr id="18435" name="Imagen 5" descr="COLEGIO JESUITA"/>
          <p:cNvPicPr>
            <a:picLocks noChangeAspect="1" noChangeArrowheads="1"/>
          </p:cNvPicPr>
          <p:nvPr/>
        </p:nvPicPr>
        <p:blipFill>
          <a:blip r:embed="rId2" cstate="print">
            <a:lum bright="32000" contrast="28000"/>
          </a:blip>
          <a:srcRect t="11580"/>
          <a:stretch>
            <a:fillRect/>
          </a:stretch>
        </p:blipFill>
        <p:spPr bwMode="auto">
          <a:xfrm>
            <a:off x="1042988" y="1487488"/>
            <a:ext cx="7058025" cy="522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agen 4" descr="reconst"/>
          <p:cNvPicPr>
            <a:picLocks noChangeAspect="1" noChangeArrowheads="1"/>
          </p:cNvPicPr>
          <p:nvPr/>
        </p:nvPicPr>
        <p:blipFill>
          <a:blip r:embed="rId2" cstate="print">
            <a:lum bright="14000" contrast="-4000"/>
            <a:grayscl/>
          </a:blip>
          <a:srcRect/>
          <a:stretch>
            <a:fillRect/>
          </a:stretch>
        </p:blipFill>
        <p:spPr bwMode="auto">
          <a:xfrm>
            <a:off x="250825" y="109538"/>
            <a:ext cx="8642350" cy="65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ángulo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mtClean="0">
                <a:latin typeface="Comic Sans MS" pitchFamily="66" charset="0"/>
              </a:rPr>
              <a:t>Hallazgos</a:t>
            </a:r>
          </a:p>
        </p:txBody>
      </p:sp>
      <p:pic>
        <p:nvPicPr>
          <p:cNvPr id="62468" name="Imagen 4" descr="Sin título-15"/>
          <p:cNvPicPr>
            <a:picLocks noChangeAspect="1" noChangeArrowheads="1"/>
          </p:cNvPicPr>
          <p:nvPr/>
        </p:nvPicPr>
        <p:blipFill>
          <a:blip r:embed="rId2" cstate="print"/>
          <a:srcRect l="3336" r="2" b="8138"/>
          <a:stretch>
            <a:fillRect/>
          </a:stretch>
        </p:blipFill>
        <p:spPr bwMode="auto">
          <a:xfrm>
            <a:off x="511175" y="2349500"/>
            <a:ext cx="1255713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1" name="Imagen 17" descr="Sin título-6"/>
          <p:cNvPicPr>
            <a:picLocks noChangeAspect="1" noChangeArrowheads="1"/>
          </p:cNvPicPr>
          <p:nvPr/>
        </p:nvPicPr>
        <p:blipFill>
          <a:blip r:embed="rId3" cstate="print"/>
          <a:srcRect t="5196"/>
          <a:stretch>
            <a:fillRect/>
          </a:stretch>
        </p:blipFill>
        <p:spPr bwMode="auto">
          <a:xfrm>
            <a:off x="7451725" y="2024063"/>
            <a:ext cx="1235075" cy="198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4" name="Imagen 20" descr="PLATAFORMA PREHISPÁNICA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825" y="2276475"/>
            <a:ext cx="1627188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87" name="Imagen 23" descr="plataforma prehispánic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  <a14:imgEffect>
                      <a14:brightnessContrast bright="83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916832"/>
            <a:ext cx="1872208" cy="1976801"/>
          </a:xfrm>
          <a:prstGeom prst="rect">
            <a:avLst/>
          </a:prstGeom>
          <a:noFill/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8" name="Imagen 24" descr="Sin título-8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98" b="2501"/>
          <a:stretch>
            <a:fillRect/>
          </a:stretch>
        </p:blipFill>
        <p:spPr bwMode="auto">
          <a:xfrm>
            <a:off x="6444208" y="4797152"/>
            <a:ext cx="2411412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90" name="Imagen 26" descr="Sin título-12"/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saturation sat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" r="2716" b="4167"/>
          <a:stretch>
            <a:fillRect/>
          </a:stretch>
        </p:blipFill>
        <p:spPr bwMode="auto">
          <a:xfrm>
            <a:off x="899592" y="4869160"/>
            <a:ext cx="2328792" cy="152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Imagen 18" descr="Sin título-9"/>
          <p:cNvPicPr>
            <a:picLocks noChangeAspect="1" noChangeArrowheads="1"/>
          </p:cNvPicPr>
          <p:nvPr/>
        </p:nvPicPr>
        <p:blipFill>
          <a:blip r:embed="rId9" cstate="print"/>
          <a:srcRect l="2982" b="6668"/>
          <a:stretch>
            <a:fillRect/>
          </a:stretch>
        </p:blipFill>
        <p:spPr bwMode="auto">
          <a:xfrm>
            <a:off x="3635375" y="4437063"/>
            <a:ext cx="2449513" cy="168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624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624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uadro de texto 4"/>
          <p:cNvSpPr txBox="1">
            <a:spLocks noChangeArrowheads="1"/>
          </p:cNvSpPr>
          <p:nvPr/>
        </p:nvSpPr>
        <p:spPr bwMode="auto">
          <a:xfrm>
            <a:off x="611188" y="2708275"/>
            <a:ext cx="8353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MX" sz="4400">
                <a:solidFill>
                  <a:schemeClr val="tx2"/>
                </a:solidFill>
                <a:latin typeface="Comic Sans MS" pitchFamily="66" charset="0"/>
              </a:rPr>
              <a:t>Muchas gracias por su atención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ángulo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Dónde está ubicado Pátzcuaro?</a:t>
            </a:r>
          </a:p>
        </p:txBody>
      </p:sp>
      <p:sp>
        <p:nvSpPr>
          <p:cNvPr id="4099" name="Rectángulo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s-MX" sz="2400" smtClean="0">
                <a:latin typeface="Comic Sans MS" pitchFamily="66" charset="0"/>
              </a:rPr>
              <a:t>La actual ciudad de Pátzcuaro se localiza al sureste del lago del mismo nombre, a una altitud de entre 2100 y 2500 msnm.</a:t>
            </a:r>
          </a:p>
          <a:p>
            <a:pPr eaLnBrk="1" hangingPunct="1"/>
            <a:r>
              <a:rPr lang="es-MX" sz="2400" smtClean="0">
                <a:latin typeface="Comic Sans MS" pitchFamily="66" charset="0"/>
                <a:hlinkClick r:id="rId2" action="ppaction://hlinksldjump"/>
              </a:rPr>
              <a:t>Arqueológicamente se le ubica en el período postclásico mesoamericano</a:t>
            </a:r>
            <a:endParaRPr lang="es-MX" sz="2400" smtClean="0">
              <a:latin typeface="Comic Sans MS" pitchFamily="66" charset="0"/>
            </a:endParaRPr>
          </a:p>
          <a:p>
            <a:pPr eaLnBrk="1" hangingPunct="1"/>
            <a:r>
              <a:rPr lang="es-MX" sz="2400" smtClean="0">
                <a:latin typeface="Comic Sans MS" pitchFamily="66" charset="0"/>
              </a:rPr>
              <a:t>Es el mayor centro de población en la región</a:t>
            </a:r>
          </a:p>
        </p:txBody>
      </p:sp>
      <p:pic>
        <p:nvPicPr>
          <p:cNvPr id="4100" name="Imagen 12" descr="ubica tzi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1773238"/>
            <a:ext cx="4381500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Cuadro de texto 13"/>
          <p:cNvSpPr txBox="1">
            <a:spLocks noChangeArrowheads="1"/>
          </p:cNvSpPr>
          <p:nvPr/>
        </p:nvSpPr>
        <p:spPr bwMode="auto">
          <a:xfrm>
            <a:off x="4432300" y="5334000"/>
            <a:ext cx="37623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s-ES" sz="1000">
                <a:latin typeface="Tahoma" charset="0"/>
              </a:rPr>
              <a:t>Fuente: Centro INAH Mich., SEMARNAP Mich., CESE, Fondo Mexicano para la Conservación de la Naturaleza </a:t>
            </a:r>
          </a:p>
          <a:p>
            <a:r>
              <a:rPr lang="es-ES" sz="1000" i="1">
                <a:latin typeface="Tahoma" charset="0"/>
              </a:rPr>
              <a:t>Pátzcuaro pasado, presente y... .</a:t>
            </a:r>
            <a:r>
              <a:rPr lang="es-ES" sz="1000">
                <a:latin typeface="Tahoma" charset="0"/>
              </a:rPr>
              <a:t> Morelia, Michoacán, 2000</a:t>
            </a:r>
            <a:r>
              <a:rPr lang="es-ES" sz="1000" i="1">
                <a:latin typeface="Tahoma" charset="0"/>
              </a:rPr>
              <a:t>.</a:t>
            </a:r>
          </a:p>
        </p:txBody>
      </p:sp>
      <p:sp>
        <p:nvSpPr>
          <p:cNvPr id="4102" name="Elipse 14"/>
          <p:cNvSpPr>
            <a:spLocks noChangeArrowheads="1"/>
          </p:cNvSpPr>
          <p:nvPr/>
        </p:nvSpPr>
        <p:spPr bwMode="auto">
          <a:xfrm>
            <a:off x="6967538" y="3976688"/>
            <a:ext cx="360362" cy="482600"/>
          </a:xfrm>
          <a:prstGeom prst="ellipse">
            <a:avLst/>
          </a:prstGeom>
          <a:noFill/>
          <a:ln w="28575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s-MX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n 4" descr="postclasico tardio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0" y="4763"/>
            <a:ext cx="8951913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ángulo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Cómo era la cuenca de Pátzcuaro en época prehispánica?</a:t>
            </a:r>
          </a:p>
        </p:txBody>
      </p:sp>
      <p:sp>
        <p:nvSpPr>
          <p:cNvPr id="6147" name="Rectángulo 3"/>
          <p:cNvSpPr>
            <a:spLocks noGrp="1" noChangeArrowheads="1"/>
          </p:cNvSpPr>
          <p:nvPr>
            <p:ph type="body" idx="1"/>
          </p:nvPr>
        </p:nvSpPr>
        <p:spPr>
          <a:xfrm>
            <a:off x="419100" y="1882775"/>
            <a:ext cx="8229600" cy="4525963"/>
          </a:xfrm>
        </p:spPr>
        <p:txBody>
          <a:bodyPr/>
          <a:lstStyle/>
          <a:p>
            <a:pPr eaLnBrk="1" hangingPunct="1"/>
            <a:r>
              <a:rPr lang="es-MX" smtClean="0">
                <a:latin typeface="Comic Sans MS" pitchFamily="66" charset="0"/>
              </a:rPr>
              <a:t>El nivel del lago se encontraba alrededor de la cota 2040-2050, mientras que en la actualidad se halla a los 2060 o 2070.</a:t>
            </a:r>
          </a:p>
          <a:p>
            <a:pPr eaLnBrk="1" hangingPunct="1"/>
            <a:endParaRPr lang="es-MX" smtClean="0">
              <a:latin typeface="Comic Sans MS" pitchFamily="66" charset="0"/>
            </a:endParaRPr>
          </a:p>
          <a:p>
            <a:pPr eaLnBrk="1" hangingPunct="1"/>
            <a:r>
              <a:rPr lang="es-MX" smtClean="0">
                <a:latin typeface="Comic Sans MS" pitchFamily="66" charset="0"/>
              </a:rPr>
              <a:t>En la ribera se han identificado 129 lugares con evidencias de ocupación humana de la época prehispánica, de diferentes periodos.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n 4" descr="Sitios cuenca"/>
          <p:cNvPicPr>
            <a:picLocks noChangeAspect="1" noChangeArrowheads="1"/>
          </p:cNvPicPr>
          <p:nvPr/>
        </p:nvPicPr>
        <p:blipFill>
          <a:blip r:embed="rId2" cstate="print"/>
          <a:srcRect l="5154" t="2303" r="11983" b="5847"/>
          <a:stretch>
            <a:fillRect/>
          </a:stretch>
        </p:blipFill>
        <p:spPr bwMode="auto">
          <a:xfrm>
            <a:off x="468313" y="276225"/>
            <a:ext cx="8164512" cy="658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ángulo 5"/>
          <p:cNvSpPr>
            <a:spLocks noChangeArrowheads="1"/>
          </p:cNvSpPr>
          <p:nvPr/>
        </p:nvSpPr>
        <p:spPr bwMode="auto">
          <a:xfrm>
            <a:off x="4787900" y="4652963"/>
            <a:ext cx="431800" cy="2159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s-MX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ángulo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Qué papel jugó Pátzcuaro en la época prehispánica?</a:t>
            </a:r>
          </a:p>
        </p:txBody>
      </p:sp>
      <p:sp>
        <p:nvSpPr>
          <p:cNvPr id="8195" name="Rectángulo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844675"/>
            <a:ext cx="3816350" cy="45370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MX" dirty="0" smtClean="0">
                <a:latin typeface="Comic Sans MS" pitchFamily="66" charset="0"/>
                <a:hlinkClick r:id="rId2" action="ppaction://hlinksldjump"/>
              </a:rPr>
              <a:t>Fue una de las tres capitales del señorío purépecha, junto con </a:t>
            </a:r>
            <a:r>
              <a:rPr lang="es-MX" dirty="0" err="1" smtClean="0">
                <a:latin typeface="Comic Sans MS" pitchFamily="66" charset="0"/>
                <a:hlinkClick r:id="rId2" action="ppaction://hlinksldjump"/>
              </a:rPr>
              <a:t>Tzintzuntzan</a:t>
            </a:r>
            <a:r>
              <a:rPr lang="es-MX" dirty="0" smtClean="0">
                <a:latin typeface="Comic Sans MS" pitchFamily="66" charset="0"/>
                <a:hlinkClick r:id="rId2" action="ppaction://hlinksldjump"/>
              </a:rPr>
              <a:t> e </a:t>
            </a:r>
            <a:r>
              <a:rPr lang="es-MX" dirty="0" err="1" smtClean="0">
                <a:latin typeface="Comic Sans MS" pitchFamily="66" charset="0"/>
                <a:hlinkClick r:id="rId2" action="ppaction://hlinksldjump"/>
              </a:rPr>
              <a:t>Ihuatzio</a:t>
            </a:r>
            <a:r>
              <a:rPr lang="es-MX" dirty="0" smtClean="0">
                <a:latin typeface="Comic Sans MS" pitchFamily="66" charset="0"/>
                <a:hlinkClick r:id="rId2" action="ppaction://hlinksldjump"/>
              </a:rPr>
              <a:t>.</a:t>
            </a:r>
            <a:endParaRPr lang="es-MX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s-MX" dirty="0" smtClean="0"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s-MX" dirty="0" smtClean="0">
                <a:latin typeface="Comic Sans MS" pitchFamily="66" charset="0"/>
              </a:rPr>
              <a:t>Se considera la más antigua  y sagrada capital purépecha: hacia 1300 d.C</a:t>
            </a:r>
            <a:r>
              <a:rPr lang="es-MX" dirty="0" smtClean="0">
                <a:latin typeface="Comic Sans MS" pitchFamily="66" charset="0"/>
                <a:hlinkClick r:id="rId3" action="ppaction://hlinksldjump"/>
              </a:rPr>
              <a:t>.</a:t>
            </a:r>
            <a:endParaRPr lang="es-MX" dirty="0" smtClean="0">
              <a:latin typeface="Comic Sans MS" pitchFamily="66" charset="0"/>
            </a:endParaRPr>
          </a:p>
        </p:txBody>
      </p:sp>
      <p:pic>
        <p:nvPicPr>
          <p:cNvPr id="5" name="4 Imagen" descr="Jesuit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686" y="1571612"/>
            <a:ext cx="4381500" cy="4629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ángulo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Qué papel jugó Pátzcuaro en la época prehispánica?</a:t>
            </a:r>
          </a:p>
        </p:txBody>
      </p:sp>
      <p:sp>
        <p:nvSpPr>
          <p:cNvPr id="9219" name="Rectángulo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844675"/>
            <a:ext cx="4537075" cy="4537075"/>
          </a:xfrm>
        </p:spPr>
        <p:txBody>
          <a:bodyPr/>
          <a:lstStyle/>
          <a:p>
            <a:pPr eaLnBrk="1" hangingPunct="1"/>
            <a:r>
              <a:rPr lang="es-MX" smtClean="0">
                <a:latin typeface="Comic Sans MS" pitchFamily="66" charset="0"/>
              </a:rPr>
              <a:t>Era el lugar de residencia de Tariácuri, quien consolidó el poderío purépecha</a:t>
            </a:r>
          </a:p>
          <a:p>
            <a:pPr lvl="1" eaLnBrk="1" hangingPunct="1"/>
            <a:r>
              <a:rPr lang="es-MX" i="1" smtClean="0">
                <a:latin typeface="Comic Sans MS" pitchFamily="66" charset="0"/>
              </a:rPr>
              <a:t>“Vosotros señores, tres señores habéis de ser, Hiripan será señor en una parte y Tangaxoan en otra y mi hijo menor llamado Hiquingaje en otra parte”</a:t>
            </a:r>
          </a:p>
        </p:txBody>
      </p:sp>
      <p:pic>
        <p:nvPicPr>
          <p:cNvPr id="9220" name="Imagen 4" descr="IMAGEN 1"/>
          <p:cNvPicPr>
            <a:picLocks noChangeAspect="1" noChangeArrowheads="1"/>
          </p:cNvPicPr>
          <p:nvPr/>
        </p:nvPicPr>
        <p:blipFill>
          <a:blip r:embed="rId2" cstate="print"/>
          <a:srcRect b="4924"/>
          <a:stretch>
            <a:fillRect/>
          </a:stretch>
        </p:blipFill>
        <p:spPr bwMode="auto">
          <a:xfrm>
            <a:off x="5219700" y="1484313"/>
            <a:ext cx="3333750" cy="470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upo 4"/>
          <p:cNvGrpSpPr>
            <a:grpSpLocks/>
          </p:cNvGrpSpPr>
          <p:nvPr/>
        </p:nvGrpSpPr>
        <p:grpSpPr bwMode="auto">
          <a:xfrm>
            <a:off x="611188" y="765175"/>
            <a:ext cx="7848600" cy="5472113"/>
            <a:chOff x="2744" y="1253"/>
            <a:chExt cx="2903" cy="2368"/>
          </a:xfrm>
        </p:grpSpPr>
        <p:pic>
          <p:nvPicPr>
            <p:cNvPr id="10243" name="Imagen 5" descr="msotw9_temp0"/>
            <p:cNvPicPr>
              <a:picLocks noChangeAspect="1" noChangeArrowheads="1"/>
            </p:cNvPicPr>
            <p:nvPr/>
          </p:nvPicPr>
          <p:blipFill>
            <a:blip r:embed="rId2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4203" y="1253"/>
              <a:ext cx="1444" cy="2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244" name="Cuadro de texto 6"/>
            <p:cNvSpPr txBox="1">
              <a:spLocks noChangeArrowheads="1"/>
            </p:cNvSpPr>
            <p:nvPr/>
          </p:nvSpPr>
          <p:spPr bwMode="auto">
            <a:xfrm>
              <a:off x="4203" y="3453"/>
              <a:ext cx="1244" cy="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s-ES" sz="800">
                  <a:latin typeface="Tahoma" charset="0"/>
                </a:rPr>
                <a:t>Fotografía: Ricardo Sánchez González. </a:t>
              </a:r>
              <a:r>
                <a:rPr lang="es-ES" sz="800" i="1">
                  <a:latin typeface="Tahoma" charset="0"/>
                </a:rPr>
                <a:t>El Michoacán antiguo.</a:t>
              </a:r>
              <a:endParaRPr lang="es-ES" sz="800">
                <a:latin typeface="Tahoma" charset="0"/>
              </a:endParaRPr>
            </a:p>
          </p:txBody>
        </p:sp>
        <p:sp>
          <p:nvSpPr>
            <p:cNvPr id="10245" name="Rectángulo 7"/>
            <p:cNvSpPr>
              <a:spLocks noChangeArrowheads="1"/>
            </p:cNvSpPr>
            <p:nvPr/>
          </p:nvSpPr>
          <p:spPr bwMode="auto">
            <a:xfrm>
              <a:off x="4339" y="1354"/>
              <a:ext cx="369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s-ES">
                  <a:solidFill>
                    <a:schemeClr val="tx2"/>
                  </a:solidFill>
                  <a:latin typeface="Tahoma" charset="0"/>
                </a:rPr>
                <a:t>Ihuatzio</a:t>
              </a:r>
            </a:p>
          </p:txBody>
        </p:sp>
        <p:pic>
          <p:nvPicPr>
            <p:cNvPr id="10246" name="Imagen 8" descr="msotw9_temp0"/>
            <p:cNvPicPr>
              <a:picLocks noChangeAspect="1" noChangeArrowheads="1"/>
            </p:cNvPicPr>
            <p:nvPr/>
          </p:nvPicPr>
          <p:blipFill>
            <a:blip r:embed="rId3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2744" y="1253"/>
              <a:ext cx="1368" cy="10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247" name="Rectángulo 9"/>
            <p:cNvSpPr>
              <a:spLocks noChangeArrowheads="1"/>
            </p:cNvSpPr>
            <p:nvPr/>
          </p:nvSpPr>
          <p:spPr bwMode="auto">
            <a:xfrm>
              <a:off x="2811" y="1287"/>
              <a:ext cx="1265" cy="1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s-ES">
                  <a:solidFill>
                    <a:schemeClr val="tx2"/>
                  </a:solidFill>
                  <a:latin typeface="Tahoma" charset="0"/>
                </a:rPr>
                <a:t>Tzintzuntzan</a:t>
              </a:r>
            </a:p>
          </p:txBody>
        </p:sp>
        <p:sp>
          <p:nvSpPr>
            <p:cNvPr id="10248" name="Rectángulo 10"/>
            <p:cNvSpPr>
              <a:spLocks noChangeArrowheads="1"/>
            </p:cNvSpPr>
            <p:nvPr/>
          </p:nvSpPr>
          <p:spPr bwMode="auto">
            <a:xfrm>
              <a:off x="2927" y="2339"/>
              <a:ext cx="1035" cy="1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s-ES" sz="800">
                  <a:latin typeface="Tahoma" charset="0"/>
                </a:rPr>
                <a:t>Fotografía: Ricardo Sánchez González. </a:t>
              </a:r>
              <a:r>
                <a:rPr lang="es-ES" sz="800" i="1">
                  <a:latin typeface="Tahoma" charset="0"/>
                </a:rPr>
                <a:t>El Michoacán antiguo</a:t>
              </a:r>
            </a:p>
          </p:txBody>
        </p:sp>
        <p:pic>
          <p:nvPicPr>
            <p:cNvPr id="10249" name="Imagen 11" descr="Pátzcuaro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18000"/>
            </a:blip>
            <a:srcRect/>
            <a:stretch>
              <a:fillRect/>
            </a:stretch>
          </p:blipFill>
          <p:spPr bwMode="auto">
            <a:xfrm>
              <a:off x="2754" y="2649"/>
              <a:ext cx="1368" cy="9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50" name="Cuadro de texto 12"/>
            <p:cNvSpPr txBox="1">
              <a:spLocks noChangeArrowheads="1"/>
            </p:cNvSpPr>
            <p:nvPr/>
          </p:nvSpPr>
          <p:spPr bwMode="auto">
            <a:xfrm>
              <a:off x="2811" y="2649"/>
              <a:ext cx="432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s-ES">
                  <a:latin typeface="Tahoma" charset="0"/>
                </a:rPr>
                <a:t>Pátzcuaro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ángulo 2"/>
          <p:cNvSpPr>
            <a:spLocks noGrp="1" noChangeArrowheads="1"/>
          </p:cNvSpPr>
          <p:nvPr>
            <p:ph type="title"/>
          </p:nvPr>
        </p:nvSpPr>
        <p:spPr>
          <a:xfrm>
            <a:off x="611188" y="333375"/>
            <a:ext cx="8229600" cy="1143000"/>
          </a:xfrm>
        </p:spPr>
        <p:txBody>
          <a:bodyPr/>
          <a:lstStyle/>
          <a:p>
            <a:pPr eaLnBrk="1" hangingPunct="1"/>
            <a:r>
              <a:rPr lang="es-MX" sz="4000" smtClean="0">
                <a:latin typeface="Comic Sans MS" pitchFamily="66" charset="0"/>
              </a:rPr>
              <a:t>Cuáles eran los límites de la ciudad prehispánica?</a:t>
            </a:r>
          </a:p>
        </p:txBody>
      </p:sp>
      <p:sp>
        <p:nvSpPr>
          <p:cNvPr id="11267" name="Rectángulo 25"/>
          <p:cNvSpPr>
            <a:spLocks noGrp="1" noChangeArrowheads="1"/>
          </p:cNvSpPr>
          <p:nvPr>
            <p:ph type="body" sz="half" idx="2"/>
          </p:nvPr>
        </p:nvSpPr>
        <p:spPr>
          <a:xfrm>
            <a:off x="4932363" y="1700213"/>
            <a:ext cx="4038600" cy="4525962"/>
          </a:xfrm>
        </p:spPr>
        <p:txBody>
          <a:bodyPr/>
          <a:lstStyle/>
          <a:p>
            <a:pPr eaLnBrk="1" hangingPunct="1"/>
            <a:r>
              <a:rPr lang="es-MX" smtClean="0">
                <a:latin typeface="Comic Sans MS" pitchFamily="66" charset="0"/>
              </a:rPr>
              <a:t>Las evidencias observadas en el Museo de Artes e Industrias Populares y la huerta del ex colegio jesuita corresponden a el límite oriente del asentamiento</a:t>
            </a:r>
          </a:p>
        </p:txBody>
      </p:sp>
      <p:pic>
        <p:nvPicPr>
          <p:cNvPr id="11268" name="Imagen 26" descr="Pátzcuar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lum bright="10000"/>
          </a:blip>
          <a:srcRect t="57915"/>
          <a:stretch>
            <a:fillRect/>
          </a:stretch>
        </p:blipFill>
        <p:spPr>
          <a:xfrm>
            <a:off x="500034" y="3143248"/>
            <a:ext cx="4357687" cy="119855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vel">
  <a:themeElements>
    <a:clrScheme name="Nivel 8">
      <a:dk1>
        <a:srgbClr val="000000"/>
      </a:dk1>
      <a:lt1>
        <a:srgbClr val="FFFFFF"/>
      </a:lt1>
      <a:dk2>
        <a:srgbClr val="999900"/>
      </a:dk2>
      <a:lt2>
        <a:srgbClr val="666600"/>
      </a:lt2>
      <a:accent1>
        <a:srgbClr val="99CC00"/>
      </a:accent1>
      <a:accent2>
        <a:srgbClr val="CCCC66"/>
      </a:accent2>
      <a:accent3>
        <a:srgbClr val="FFFFFF"/>
      </a:accent3>
      <a:accent4>
        <a:srgbClr val="000000"/>
      </a:accent4>
      <a:accent5>
        <a:srgbClr val="CAE2AA"/>
      </a:accent5>
      <a:accent6>
        <a:srgbClr val="B9B95C"/>
      </a:accent6>
      <a:hlink>
        <a:srgbClr val="FFCC00"/>
      </a:hlink>
      <a:folHlink>
        <a:srgbClr val="CC9900"/>
      </a:folHlink>
    </a:clrScheme>
    <a:fontScheme name="Nivel">
      <a:majorFont>
        <a:latin typeface="Garamond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ivel 1">
        <a:dk1>
          <a:srgbClr val="006699"/>
        </a:dk1>
        <a:lt1>
          <a:srgbClr val="FFFFFF"/>
        </a:lt1>
        <a:dk2>
          <a:srgbClr val="000000"/>
        </a:dk2>
        <a:lt2>
          <a:srgbClr val="99FF99"/>
        </a:lt2>
        <a:accent1>
          <a:srgbClr val="00CC99"/>
        </a:accent1>
        <a:accent2>
          <a:srgbClr val="009999"/>
        </a:accent2>
        <a:accent3>
          <a:srgbClr val="AAAAAA"/>
        </a:accent3>
        <a:accent4>
          <a:srgbClr val="DADADA"/>
        </a:accent4>
        <a:accent5>
          <a:srgbClr val="AAE2CA"/>
        </a:accent5>
        <a:accent6>
          <a:srgbClr val="008A8A"/>
        </a:accent6>
        <a:hlink>
          <a:srgbClr val="0066FF"/>
        </a:hlink>
        <a:folHlink>
          <a:srgbClr val="989CB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l 2">
        <a:dk1>
          <a:srgbClr val="808000"/>
        </a:dk1>
        <a:lt1>
          <a:srgbClr val="FFFFFF"/>
        </a:lt1>
        <a:dk2>
          <a:srgbClr val="5C271E"/>
        </a:dk2>
        <a:lt2>
          <a:srgbClr val="FFDD89"/>
        </a:lt2>
        <a:accent1>
          <a:srgbClr val="CC6600"/>
        </a:accent1>
        <a:accent2>
          <a:srgbClr val="CC9900"/>
        </a:accent2>
        <a:accent3>
          <a:srgbClr val="B5ACAB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l 3">
        <a:dk1>
          <a:srgbClr val="763B00"/>
        </a:dk1>
        <a:lt1>
          <a:srgbClr val="FFFFFF"/>
        </a:lt1>
        <a:dk2>
          <a:srgbClr val="330000"/>
        </a:dk2>
        <a:lt2>
          <a:srgbClr val="CC9900"/>
        </a:lt2>
        <a:accent1>
          <a:srgbClr val="FFCC00"/>
        </a:accent1>
        <a:accent2>
          <a:srgbClr val="CC3300"/>
        </a:accent2>
        <a:accent3>
          <a:srgbClr val="AD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666699"/>
        </a:hlink>
        <a:folHlink>
          <a:srgbClr val="99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l 4">
        <a:dk1>
          <a:srgbClr val="6D3696"/>
        </a:dk1>
        <a:lt1>
          <a:srgbClr val="FFFFFF"/>
        </a:lt1>
        <a:dk2>
          <a:srgbClr val="51255D"/>
        </a:dk2>
        <a:lt2>
          <a:srgbClr val="FFFFCC"/>
        </a:lt2>
        <a:accent1>
          <a:srgbClr val="666699"/>
        </a:accent1>
        <a:accent2>
          <a:srgbClr val="800080"/>
        </a:accent2>
        <a:accent3>
          <a:srgbClr val="B3ACB6"/>
        </a:accent3>
        <a:accent4>
          <a:srgbClr val="DADADA"/>
        </a:accent4>
        <a:accent5>
          <a:srgbClr val="B8B8CA"/>
        </a:accent5>
        <a:accent6>
          <a:srgbClr val="730073"/>
        </a:accent6>
        <a:hlink>
          <a:srgbClr val="CCCC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l 5">
        <a:dk1>
          <a:srgbClr val="CC6600"/>
        </a:dk1>
        <a:lt1>
          <a:srgbClr val="FFFFFF"/>
        </a:lt1>
        <a:dk2>
          <a:srgbClr val="4A553B"/>
        </a:dk2>
        <a:lt2>
          <a:srgbClr val="FFBF1F"/>
        </a:lt2>
        <a:accent1>
          <a:srgbClr val="FFCC00"/>
        </a:accent1>
        <a:accent2>
          <a:srgbClr val="CC9900"/>
        </a:accent2>
        <a:accent3>
          <a:srgbClr val="B1B4AF"/>
        </a:accent3>
        <a:accent4>
          <a:srgbClr val="DADADA"/>
        </a:accent4>
        <a:accent5>
          <a:srgbClr val="FFE2AA"/>
        </a:accent5>
        <a:accent6>
          <a:srgbClr val="B98A00"/>
        </a:accent6>
        <a:hlink>
          <a:srgbClr val="669900"/>
        </a:hlink>
        <a:folHlink>
          <a:srgbClr val="A3A2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ivel 6">
        <a:dk1>
          <a:srgbClr val="000000"/>
        </a:dk1>
        <a:lt1>
          <a:srgbClr val="FFFFFF"/>
        </a:lt1>
        <a:dk2>
          <a:srgbClr val="666699"/>
        </a:dk2>
        <a:lt2>
          <a:srgbClr val="FFCC00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666699"/>
        </a:hlink>
        <a:folHlink>
          <a:srgbClr val="9999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vel 7">
        <a:dk1>
          <a:srgbClr val="000000"/>
        </a:dk1>
        <a:lt1>
          <a:srgbClr val="FFFFFF"/>
        </a:lt1>
        <a:dk2>
          <a:srgbClr val="CC3300"/>
        </a:dk2>
        <a:lt2>
          <a:srgbClr val="66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CC99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ivel 8">
        <a:dk1>
          <a:srgbClr val="000000"/>
        </a:dk1>
        <a:lt1>
          <a:srgbClr val="FFFFFF"/>
        </a:lt1>
        <a:dk2>
          <a:srgbClr val="999900"/>
        </a:dk2>
        <a:lt2>
          <a:srgbClr val="666600"/>
        </a:lt2>
        <a:accent1>
          <a:srgbClr val="99CC00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CAE2AA"/>
        </a:accent5>
        <a:accent6>
          <a:srgbClr val="B9B95C"/>
        </a:accent6>
        <a:hlink>
          <a:srgbClr val="FFCC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Level</Template>
  <TotalTime>668</TotalTime>
  <Words>492</Words>
  <Application>Microsoft Office PowerPoint</Application>
  <PresentationFormat>Presentación en pantalla (4:3)</PresentationFormat>
  <Paragraphs>52</Paragraphs>
  <Slides>19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0" baseType="lpstr">
      <vt:lpstr>Nivel</vt:lpstr>
      <vt:lpstr>Pátzcuaro: Una antigua población michoacana</vt:lpstr>
      <vt:lpstr>Dónde está ubicado Pátzcuaro?</vt:lpstr>
      <vt:lpstr>Presentación de PowerPoint</vt:lpstr>
      <vt:lpstr>Cómo era la cuenca de Pátzcuaro en época prehispánica?</vt:lpstr>
      <vt:lpstr>Presentación de PowerPoint</vt:lpstr>
      <vt:lpstr>Qué papel jugó Pátzcuaro en la época prehispánica?</vt:lpstr>
      <vt:lpstr>Qué papel jugó Pátzcuaro en la época prehispánica?</vt:lpstr>
      <vt:lpstr>Presentación de PowerPoint</vt:lpstr>
      <vt:lpstr>Cuáles eran los límites de la ciudad prehispánica?</vt:lpstr>
      <vt:lpstr>Presentación de PowerPoint</vt:lpstr>
      <vt:lpstr>Cómo estaba conformada la antigua ciudad?</vt:lpstr>
      <vt:lpstr>Hasta donde llegaba la antigua ciudad?</vt:lpstr>
      <vt:lpstr>Qué actividades se llevaban a cabo? </vt:lpstr>
      <vt:lpstr>Presentación de PowerPoint</vt:lpstr>
      <vt:lpstr>Materiales arqueológicos típicos de la región</vt:lpstr>
      <vt:lpstr>Exploraciones en el atrio del excolegio jesuita</vt:lpstr>
      <vt:lpstr>Presentación de PowerPoint</vt:lpstr>
      <vt:lpstr>Hallazgos</vt:lpstr>
      <vt:lpstr>Presentación de PowerPoint</vt:lpstr>
    </vt:vector>
  </TitlesOfParts>
  <Company>EL COLEGIO DE MICHOACÁN, A.C.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Pátzcuaro prehispánico</dc:title>
  <dc:creator>eugenia</dc:creator>
  <cp:lastModifiedBy>eugenia_fernandez-v</cp:lastModifiedBy>
  <cp:revision>22</cp:revision>
  <dcterms:created xsi:type="dcterms:W3CDTF">2005-09-14T15:11:37Z</dcterms:created>
  <dcterms:modified xsi:type="dcterms:W3CDTF">2015-05-22T04:03:42Z</dcterms:modified>
</cp:coreProperties>
</file>