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3" r:id="rId1"/>
  </p:sldMasterIdLst>
  <p:notesMasterIdLst>
    <p:notesMasterId r:id="rId32"/>
  </p:notesMasterIdLst>
  <p:sldIdLst>
    <p:sldId id="256" r:id="rId2"/>
    <p:sldId id="257" r:id="rId3"/>
    <p:sldId id="259" r:id="rId4"/>
    <p:sldId id="260" r:id="rId5"/>
    <p:sldId id="261" r:id="rId6"/>
    <p:sldId id="298" r:id="rId7"/>
    <p:sldId id="263" r:id="rId8"/>
    <p:sldId id="264" r:id="rId9"/>
    <p:sldId id="299" r:id="rId10"/>
    <p:sldId id="300" r:id="rId11"/>
    <p:sldId id="265" r:id="rId12"/>
    <p:sldId id="304" r:id="rId13"/>
    <p:sldId id="305" r:id="rId14"/>
    <p:sldId id="266" r:id="rId15"/>
    <p:sldId id="306" r:id="rId16"/>
    <p:sldId id="307" r:id="rId17"/>
    <p:sldId id="275" r:id="rId18"/>
    <p:sldId id="317" r:id="rId19"/>
    <p:sldId id="276" r:id="rId20"/>
    <p:sldId id="316" r:id="rId21"/>
    <p:sldId id="308" r:id="rId22"/>
    <p:sldId id="309" r:id="rId23"/>
    <p:sldId id="312" r:id="rId24"/>
    <p:sldId id="314" r:id="rId25"/>
    <p:sldId id="315" r:id="rId26"/>
    <p:sldId id="318" r:id="rId27"/>
    <p:sldId id="321" r:id="rId28"/>
    <p:sldId id="319" r:id="rId29"/>
    <p:sldId id="320" r:id="rId30"/>
    <p:sldId id="280" r:id="rId31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8455" autoAdjust="0"/>
  </p:normalViewPr>
  <p:slideViewPr>
    <p:cSldViewPr>
      <p:cViewPr varScale="1">
        <p:scale>
          <a:sx n="74" d="100"/>
          <a:sy n="74" d="100"/>
        </p:scale>
        <p:origin x="1266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5ED9E4-305A-4686-B4F7-FCA7585F512B}" type="datetimeFigureOut">
              <a:rPr lang="es-MX" smtClean="0"/>
              <a:t>08/10/2014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6AA291-6E6A-459C-B75F-911317AB64B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30727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6AA291-6E6A-459C-B75F-911317AB64B9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73715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6AA291-6E6A-459C-B75F-911317AB64B9}" type="slidenum">
              <a:rPr lang="es-MX" smtClean="0"/>
              <a:t>30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73715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D0643-E8E1-4932-9E82-C597D3FD6E63}" type="datetimeFigureOut">
              <a:rPr lang="es-MX" smtClean="0"/>
              <a:t>08/10/2014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B910E-126F-4DC8-A29E-9D60C03652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3416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D0643-E8E1-4932-9E82-C597D3FD6E63}" type="datetimeFigureOut">
              <a:rPr lang="es-MX" smtClean="0"/>
              <a:t>08/10/2014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B910E-126F-4DC8-A29E-9D60C03652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39280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D0643-E8E1-4932-9E82-C597D3FD6E63}" type="datetimeFigureOut">
              <a:rPr lang="es-MX" smtClean="0"/>
              <a:t>08/10/2014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B910E-126F-4DC8-A29E-9D60C03652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575659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D0643-E8E1-4932-9E82-C597D3FD6E63}" type="datetimeFigureOut">
              <a:rPr lang="es-MX" smtClean="0"/>
              <a:t>08/10/2014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B910E-126F-4DC8-A29E-9D60C03652E0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12287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D0643-E8E1-4932-9E82-C597D3FD6E63}" type="datetimeFigureOut">
              <a:rPr lang="es-MX" smtClean="0"/>
              <a:t>08/10/2014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B910E-126F-4DC8-A29E-9D60C03652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82728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D0643-E8E1-4932-9E82-C597D3FD6E63}" type="datetimeFigureOut">
              <a:rPr lang="es-MX" smtClean="0"/>
              <a:t>08/10/2014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B910E-126F-4DC8-A29E-9D60C03652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150841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D0643-E8E1-4932-9E82-C597D3FD6E63}" type="datetimeFigureOut">
              <a:rPr lang="es-MX" smtClean="0"/>
              <a:t>08/10/2014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B910E-126F-4DC8-A29E-9D60C03652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312478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D0643-E8E1-4932-9E82-C597D3FD6E63}" type="datetimeFigureOut">
              <a:rPr lang="es-MX" smtClean="0"/>
              <a:t>08/10/2014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B910E-126F-4DC8-A29E-9D60C03652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294258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D0643-E8E1-4932-9E82-C597D3FD6E63}" type="datetimeFigureOut">
              <a:rPr lang="es-MX" smtClean="0"/>
              <a:t>08/10/2014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B910E-126F-4DC8-A29E-9D60C03652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63880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D0643-E8E1-4932-9E82-C597D3FD6E63}" type="datetimeFigureOut">
              <a:rPr lang="es-MX" smtClean="0"/>
              <a:t>08/10/2014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B910E-126F-4DC8-A29E-9D60C03652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68126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D0643-E8E1-4932-9E82-C597D3FD6E63}" type="datetimeFigureOut">
              <a:rPr lang="es-MX" smtClean="0"/>
              <a:t>08/10/2014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B910E-126F-4DC8-A29E-9D60C03652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74368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D0643-E8E1-4932-9E82-C597D3FD6E63}" type="datetimeFigureOut">
              <a:rPr lang="es-MX" smtClean="0"/>
              <a:t>08/10/2014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B910E-126F-4DC8-A29E-9D60C03652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34499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D0643-E8E1-4932-9E82-C597D3FD6E63}" type="datetimeFigureOut">
              <a:rPr lang="es-MX" smtClean="0"/>
              <a:t>08/10/2014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B910E-126F-4DC8-A29E-9D60C03652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56366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D0643-E8E1-4932-9E82-C597D3FD6E63}" type="datetimeFigureOut">
              <a:rPr lang="es-MX" smtClean="0"/>
              <a:t>08/10/2014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B910E-126F-4DC8-A29E-9D60C03652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90903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D0643-E8E1-4932-9E82-C597D3FD6E63}" type="datetimeFigureOut">
              <a:rPr lang="es-MX" smtClean="0"/>
              <a:t>08/10/2014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B910E-126F-4DC8-A29E-9D60C03652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26968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D0643-E8E1-4932-9E82-C597D3FD6E63}" type="datetimeFigureOut">
              <a:rPr lang="es-MX" smtClean="0"/>
              <a:t>08/10/2014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B910E-126F-4DC8-A29E-9D60C03652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14715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D0643-E8E1-4932-9E82-C597D3FD6E63}" type="datetimeFigureOut">
              <a:rPr lang="es-MX" smtClean="0"/>
              <a:t>08/10/2014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B910E-126F-4DC8-A29E-9D60C03652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55476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95D0643-E8E1-4932-9E82-C597D3FD6E63}" type="datetimeFigureOut">
              <a:rPr lang="es-MX" smtClean="0"/>
              <a:t>08/10/2014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B8B910E-126F-4DC8-A29E-9D60C03652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98962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  <p:sldLayoutId id="2147484015" r:id="rId12"/>
    <p:sldLayoutId id="2147484016" r:id="rId13"/>
    <p:sldLayoutId id="2147484017" r:id="rId14"/>
    <p:sldLayoutId id="2147484018" r:id="rId15"/>
    <p:sldLayoutId id="2147484019" r:id="rId16"/>
    <p:sldLayoutId id="2147484020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JPG"/><Relationship Id="rId3" Type="http://schemas.openxmlformats.org/officeDocument/2006/relationships/image" Target="../media/image43.jpe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4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4.pn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40.png"/><Relationship Id="rId15" Type="http://schemas.openxmlformats.org/officeDocument/2006/relationships/image" Target="../media/image5.png"/><Relationship Id="rId10" Type="http://schemas.openxmlformats.org/officeDocument/2006/relationships/image" Target="../media/image45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37.jpeg"/><Relationship Id="rId1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2D050"/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2627784" y="1508591"/>
            <a:ext cx="61926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3600" b="1" dirty="0" smtClean="0">
                <a:latin typeface="Arial" pitchFamily="34" charset="0"/>
                <a:cs typeface="Arial" pitchFamily="34" charset="0"/>
              </a:rPr>
              <a:t>EL LOMBRICOMPOSTAJE COMO ALTERNATIVA DE SOLUCIÓN AL PROBLEMA DE LOS RESIDUOS SÓLIDOS URBANOS.</a:t>
            </a:r>
            <a:endParaRPr lang="es-MX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13 Imagen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6"/>
          <a:stretch/>
        </p:blipFill>
        <p:spPr>
          <a:xfrm>
            <a:off x="7077372" y="44624"/>
            <a:ext cx="2031132" cy="1080120"/>
          </a:xfrm>
          <a:prstGeom prst="rect">
            <a:avLst/>
          </a:prstGeom>
        </p:spPr>
      </p:pic>
      <p:pic>
        <p:nvPicPr>
          <p:cNvPr id="2052" name="Picture 4" descr="http://www.veracruz.gob.mx/wp-content/themes/veracruz2013/images/imgHeader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0" r="32619"/>
          <a:stretch/>
        </p:blipFill>
        <p:spPr bwMode="auto">
          <a:xfrm>
            <a:off x="4546008" y="203301"/>
            <a:ext cx="2330074" cy="74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02" t="24465" r="16243" b="7543"/>
          <a:stretch/>
        </p:blipFill>
        <p:spPr>
          <a:xfrm>
            <a:off x="-12223" y="-9454"/>
            <a:ext cx="2699716" cy="6883220"/>
          </a:xfrm>
          <a:prstGeom prst="rect">
            <a:avLst/>
          </a:prstGeom>
        </p:spPr>
      </p:pic>
      <p:pic>
        <p:nvPicPr>
          <p:cNvPr id="13" name="12 Imagen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58"/>
          <a:stretch/>
        </p:blipFill>
        <p:spPr>
          <a:xfrm>
            <a:off x="2401951" y="37866"/>
            <a:ext cx="1738001" cy="108012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312" y="4507555"/>
            <a:ext cx="2283160" cy="2350445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  <p:extLst>
      <p:ext uri="{BB962C8B-B14F-4D97-AF65-F5344CB8AC3E}">
        <p14:creationId xmlns:p14="http://schemas.microsoft.com/office/powerpoint/2010/main" val="20534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2D050"/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467620" y="1184066"/>
            <a:ext cx="6859587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s-MX" b="1" dirty="0" smtClean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SEXTA FASE</a:t>
            </a:r>
          </a:p>
          <a:p>
            <a:pPr algn="just">
              <a:spcBef>
                <a:spcPct val="50000"/>
              </a:spcBef>
            </a:pPr>
            <a:r>
              <a:rPr lang="es-MX" b="1" dirty="0" smtClean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Recolección de residuos</a:t>
            </a:r>
            <a:endParaRPr lang="es-ES" b="1" dirty="0">
              <a:solidFill>
                <a:srgbClr val="A50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4 Imagen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58"/>
          <a:stretch/>
        </p:blipFill>
        <p:spPr>
          <a:xfrm>
            <a:off x="-6183" y="164790"/>
            <a:ext cx="1738001" cy="1080120"/>
          </a:xfrm>
          <a:prstGeom prst="rect">
            <a:avLst/>
          </a:prstGeom>
        </p:spPr>
      </p:pic>
      <p:pic>
        <p:nvPicPr>
          <p:cNvPr id="6" name="5 Imagen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6"/>
          <a:stretch/>
        </p:blipFill>
        <p:spPr>
          <a:xfrm>
            <a:off x="6948264" y="184262"/>
            <a:ext cx="2031132" cy="1080120"/>
          </a:xfrm>
          <a:prstGeom prst="rect">
            <a:avLst/>
          </a:prstGeom>
        </p:spPr>
      </p:pic>
      <p:pic>
        <p:nvPicPr>
          <p:cNvPr id="7" name="Picture 4" descr="http://www.veracruz.gob.mx/wp-content/themes/veracruz2013/images/imgHeader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0" r="32619"/>
          <a:stretch/>
        </p:blipFill>
        <p:spPr bwMode="auto">
          <a:xfrm>
            <a:off x="3203848" y="330225"/>
            <a:ext cx="2330074" cy="74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9" descr="000_0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9089" y="1960939"/>
            <a:ext cx="3136828" cy="489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0" descr="000_000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91948" y="3068960"/>
            <a:ext cx="5052052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544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2D050"/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107504" y="2643528"/>
            <a:ext cx="3527425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s-ES" sz="1400" b="0" dirty="0">
                <a:cs typeface="Times New Roman" pitchFamily="18" charset="0"/>
              </a:rPr>
              <a:t>	Independientemente del sistema de explotación que se adopte, las camas deben proteger a la lombriz del frío, del calor, o de la lluvia excesiva y también debe de </a:t>
            </a:r>
            <a:r>
              <a:rPr lang="es-ES" sz="1400" b="0" dirty="0">
                <a:latin typeface="Arial" panose="020B0604020202020204" pitchFamily="34" charset="0"/>
                <a:cs typeface="Arial" panose="020B0604020202020204" pitchFamily="34" charset="0"/>
              </a:rPr>
              <a:t>disponer</a:t>
            </a:r>
            <a:r>
              <a:rPr lang="es-ES" sz="1400" b="0" dirty="0">
                <a:cs typeface="Times New Roman" pitchFamily="18" charset="0"/>
              </a:rPr>
              <a:t> de una buena ventilación.                             </a:t>
            </a:r>
          </a:p>
          <a:p>
            <a:pPr algn="just">
              <a:spcBef>
                <a:spcPct val="50000"/>
              </a:spcBef>
            </a:pPr>
            <a:endParaRPr lang="es-ES" sz="1400" b="0" dirty="0"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s-ES" sz="1400" b="0" dirty="0">
                <a:cs typeface="Times New Roman" pitchFamily="18" charset="0"/>
              </a:rPr>
              <a:t>	Por sus características y dimensiones  será único en el Estado de Veracruz.                     </a:t>
            </a:r>
          </a:p>
        </p:txBody>
      </p:sp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369367" y="1484784"/>
            <a:ext cx="463468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NI" sz="2400" dirty="0" smtClean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SEPTIMA </a:t>
            </a:r>
            <a:r>
              <a:rPr lang="es-NI" sz="2400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FASE:</a:t>
            </a:r>
          </a:p>
          <a:p>
            <a:r>
              <a:rPr lang="es-NI" sz="2400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Construcción de </a:t>
            </a:r>
            <a:r>
              <a:rPr lang="es-NI" sz="2400" dirty="0" smtClean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camas</a:t>
            </a:r>
            <a:endParaRPr lang="es-ES" sz="2400" dirty="0">
              <a:solidFill>
                <a:srgbClr val="A50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6 Imagen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58"/>
          <a:stretch/>
        </p:blipFill>
        <p:spPr>
          <a:xfrm>
            <a:off x="-6183" y="164790"/>
            <a:ext cx="1738001" cy="1080120"/>
          </a:xfrm>
          <a:prstGeom prst="rect">
            <a:avLst/>
          </a:prstGeom>
        </p:spPr>
      </p:pic>
      <p:pic>
        <p:nvPicPr>
          <p:cNvPr id="8" name="7 Imagen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6"/>
          <a:stretch/>
        </p:blipFill>
        <p:spPr>
          <a:xfrm>
            <a:off x="6948264" y="184262"/>
            <a:ext cx="2031132" cy="1080120"/>
          </a:xfrm>
          <a:prstGeom prst="rect">
            <a:avLst/>
          </a:prstGeom>
        </p:spPr>
      </p:pic>
      <p:pic>
        <p:nvPicPr>
          <p:cNvPr id="9" name="Picture 4" descr="http://www.veracruz.gob.mx/wp-content/themes/veracruz2013/images/imgHeader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0" r="32619"/>
          <a:stretch/>
        </p:blipFill>
        <p:spPr bwMode="auto">
          <a:xfrm>
            <a:off x="3203848" y="330225"/>
            <a:ext cx="2330074" cy="74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559" y="2711669"/>
            <a:ext cx="5528441" cy="41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77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2D050"/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769" y="3552404"/>
            <a:ext cx="4445735" cy="3334302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251520" y="1901983"/>
            <a:ext cx="38164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Fase de Latencia: de 2 a 4 días (50 C)</a:t>
            </a:r>
          </a:p>
          <a:p>
            <a:endParaRPr lang="es-MX" dirty="0"/>
          </a:p>
          <a:p>
            <a:r>
              <a:rPr lang="es-MX" dirty="0" smtClean="0"/>
              <a:t>Fase </a:t>
            </a:r>
            <a:r>
              <a:rPr lang="es-MX" dirty="0" err="1" smtClean="0"/>
              <a:t>Termofila</a:t>
            </a:r>
            <a:r>
              <a:rPr lang="es-MX" dirty="0" smtClean="0"/>
              <a:t>: 7 días (50 – 70 C)</a:t>
            </a:r>
          </a:p>
          <a:p>
            <a:endParaRPr lang="es-MX" dirty="0"/>
          </a:p>
          <a:p>
            <a:r>
              <a:rPr lang="es-MX" dirty="0" smtClean="0"/>
              <a:t>Fase </a:t>
            </a:r>
            <a:r>
              <a:rPr lang="es-MX" smtClean="0"/>
              <a:t>de Maduración. </a:t>
            </a:r>
            <a:endParaRPr lang="es-MX" dirty="0"/>
          </a:p>
        </p:txBody>
      </p:sp>
      <p:sp>
        <p:nvSpPr>
          <p:cNvPr id="6" name="Text Box 21"/>
          <p:cNvSpPr txBox="1">
            <a:spLocks noChangeArrowheads="1"/>
          </p:cNvSpPr>
          <p:nvPr/>
        </p:nvSpPr>
        <p:spPr bwMode="auto">
          <a:xfrm>
            <a:off x="736922" y="724322"/>
            <a:ext cx="493385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MX" sz="2400" b="1" dirty="0" smtClean="0">
              <a:solidFill>
                <a:srgbClr val="A50021"/>
              </a:solidFill>
            </a:endParaRPr>
          </a:p>
          <a:p>
            <a:r>
              <a:rPr lang="es-MX" sz="2400" b="1" dirty="0" smtClean="0">
                <a:solidFill>
                  <a:srgbClr val="A50021"/>
                </a:solidFill>
              </a:rPr>
              <a:t>OCTAVAA FASE </a:t>
            </a:r>
          </a:p>
          <a:p>
            <a:r>
              <a:rPr lang="es-MX" sz="2400" b="1" dirty="0" smtClean="0">
                <a:solidFill>
                  <a:srgbClr val="A50021"/>
                </a:solidFill>
              </a:rPr>
              <a:t>Proceso de compostaje acelerado</a:t>
            </a:r>
            <a:endParaRPr lang="es-ES" sz="2400" b="1" dirty="0">
              <a:solidFill>
                <a:srgbClr val="A50021"/>
              </a:solidFill>
            </a:endParaRPr>
          </a:p>
        </p:txBody>
      </p:sp>
      <p:pic>
        <p:nvPicPr>
          <p:cNvPr id="7" name="6 Imagen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58"/>
          <a:stretch/>
        </p:blipFill>
        <p:spPr>
          <a:xfrm>
            <a:off x="-6183" y="164790"/>
            <a:ext cx="1738001" cy="1080120"/>
          </a:xfrm>
          <a:prstGeom prst="rect">
            <a:avLst/>
          </a:prstGeom>
        </p:spPr>
      </p:pic>
      <p:pic>
        <p:nvPicPr>
          <p:cNvPr id="8" name="7 Imagen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6"/>
          <a:stretch/>
        </p:blipFill>
        <p:spPr>
          <a:xfrm>
            <a:off x="6948264" y="184262"/>
            <a:ext cx="2031132" cy="1080120"/>
          </a:xfrm>
          <a:prstGeom prst="rect">
            <a:avLst/>
          </a:prstGeom>
        </p:spPr>
      </p:pic>
      <p:pic>
        <p:nvPicPr>
          <p:cNvPr id="9" name="Picture 4" descr="http://www.veracruz.gob.mx/wp-content/themes/veracruz2013/images/imgHeader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0" r="32619"/>
          <a:stretch/>
        </p:blipFill>
        <p:spPr bwMode="auto">
          <a:xfrm>
            <a:off x="3203848" y="330225"/>
            <a:ext cx="2330074" cy="74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6" y="3536637"/>
            <a:ext cx="4407464" cy="330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22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2D050"/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ITULAC%20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654853"/>
            <a:ext cx="4276725" cy="319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TITULAC%200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470342"/>
            <a:ext cx="2382766" cy="3387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1"/>
          <p:cNvSpPr txBox="1">
            <a:spLocks noChangeArrowheads="1"/>
          </p:cNvSpPr>
          <p:nvPr/>
        </p:nvSpPr>
        <p:spPr bwMode="auto">
          <a:xfrm>
            <a:off x="179512" y="1218253"/>
            <a:ext cx="441729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NI" sz="2400" dirty="0" smtClean="0">
                <a:solidFill>
                  <a:srgbClr val="A50021"/>
                </a:solidFill>
              </a:rPr>
              <a:t>NOVENA </a:t>
            </a:r>
            <a:r>
              <a:rPr lang="es-NI" sz="2400" dirty="0">
                <a:solidFill>
                  <a:srgbClr val="A50021"/>
                </a:solidFill>
              </a:rPr>
              <a:t>FASE:</a:t>
            </a:r>
          </a:p>
          <a:p>
            <a:r>
              <a:rPr lang="es-ES" sz="2400" dirty="0" smtClean="0">
                <a:solidFill>
                  <a:srgbClr val="A50021"/>
                </a:solidFill>
              </a:rPr>
              <a:t>Selección de la materia orgánica</a:t>
            </a:r>
            <a:endParaRPr lang="es-ES" sz="2400" dirty="0">
              <a:solidFill>
                <a:srgbClr val="A50021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23528" y="2177525"/>
            <a:ext cx="84249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Se puede utilizar una gran variedad de sustratos como alimento para </a:t>
            </a:r>
            <a:r>
              <a:rPr lang="es-ES" i="1" dirty="0" err="1"/>
              <a:t>Eisenia</a:t>
            </a:r>
            <a:r>
              <a:rPr lang="es-ES" i="1" dirty="0"/>
              <a:t> </a:t>
            </a:r>
            <a:r>
              <a:rPr lang="es-ES" i="1" dirty="0" err="1"/>
              <a:t>andrei</a:t>
            </a:r>
            <a:r>
              <a:rPr lang="es-ES" dirty="0"/>
              <a:t> sin embargo deben reunir ciertas características: debe contener entre un 75 – 85 % de humedad, un pH de 6 -  8 y una temperatura de 20 – 30 </a:t>
            </a:r>
            <a:r>
              <a:rPr lang="es-ES" dirty="0" err="1"/>
              <a:t>ºC</a:t>
            </a:r>
            <a:r>
              <a:rPr lang="es-ES" dirty="0"/>
              <a:t> y un contenido de celulosa menor al 20 %, característica que se logran con la adición de agua y previos volteos.</a:t>
            </a:r>
            <a:endParaRPr lang="es-MX" dirty="0"/>
          </a:p>
        </p:txBody>
      </p:sp>
      <p:pic>
        <p:nvPicPr>
          <p:cNvPr id="8" name="7 Imagen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58"/>
          <a:stretch/>
        </p:blipFill>
        <p:spPr>
          <a:xfrm>
            <a:off x="-6183" y="164790"/>
            <a:ext cx="1738001" cy="1080120"/>
          </a:xfrm>
          <a:prstGeom prst="rect">
            <a:avLst/>
          </a:prstGeom>
        </p:spPr>
      </p:pic>
      <p:pic>
        <p:nvPicPr>
          <p:cNvPr id="9" name="8 Imagen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6"/>
          <a:stretch/>
        </p:blipFill>
        <p:spPr>
          <a:xfrm>
            <a:off x="6948264" y="184262"/>
            <a:ext cx="2031132" cy="1080120"/>
          </a:xfrm>
          <a:prstGeom prst="rect">
            <a:avLst/>
          </a:prstGeom>
        </p:spPr>
      </p:pic>
      <p:pic>
        <p:nvPicPr>
          <p:cNvPr id="10" name="Picture 4" descr="http://www.veracruz.gob.mx/wp-content/themes/veracruz2013/images/imgHeader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0" r="32619"/>
          <a:stretch/>
        </p:blipFill>
        <p:spPr bwMode="auto">
          <a:xfrm>
            <a:off x="3203848" y="330225"/>
            <a:ext cx="2330074" cy="74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01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2D050"/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2679618" y="1325169"/>
            <a:ext cx="6299778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s-ES" dirty="0">
                <a:cs typeface="Times New Roman" pitchFamily="18" charset="0"/>
              </a:rPr>
              <a:t>         </a:t>
            </a:r>
            <a:r>
              <a:rPr lang="es-ES" b="0" dirty="0">
                <a:cs typeface="Times New Roman" pitchFamily="18" charset="0"/>
              </a:rPr>
              <a:t>Ésta se realizará de forma parcial, es decir, incorporando tapas de 20 cm. de altura con intervalos de 20 días de la carga animal que se establezca</a:t>
            </a:r>
            <a:r>
              <a:rPr lang="es-ES" b="0" dirty="0" smtClean="0">
                <a:cs typeface="Times New Roman" pitchFamily="18" charset="0"/>
              </a:rPr>
              <a:t>. Pero antes de dar de comer a las camas la basura se debe de  fermentar a una temperatura de 60 o 70ºC, la cual es suficiente para eliminar los gérmenes patógenos</a:t>
            </a:r>
            <a:r>
              <a:rPr lang="es-ES" dirty="0">
                <a:cs typeface="Times New Roman" pitchFamily="18" charset="0"/>
              </a:rPr>
              <a:t>.</a:t>
            </a:r>
            <a:endParaRPr lang="es-ES" b="0" dirty="0" smtClean="0">
              <a:cs typeface="Times New Roman" pitchFamily="18" charset="0"/>
            </a:endParaRPr>
          </a:p>
          <a:p>
            <a:pPr algn="just">
              <a:spcBef>
                <a:spcPct val="50000"/>
              </a:spcBef>
            </a:pPr>
            <a:endParaRPr lang="es-ES" b="0" dirty="0"/>
          </a:p>
        </p:txBody>
      </p:sp>
      <p:sp>
        <p:nvSpPr>
          <p:cNvPr id="6" name="Text Box 21"/>
          <p:cNvSpPr txBox="1">
            <a:spLocks noChangeArrowheads="1"/>
          </p:cNvSpPr>
          <p:nvPr/>
        </p:nvSpPr>
        <p:spPr bwMode="auto">
          <a:xfrm>
            <a:off x="330424" y="1864756"/>
            <a:ext cx="221765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NI" sz="2400" dirty="0" smtClean="0">
                <a:solidFill>
                  <a:srgbClr val="A50021"/>
                </a:solidFill>
              </a:rPr>
              <a:t>DECIMA </a:t>
            </a:r>
            <a:r>
              <a:rPr lang="es-NI" sz="2400" dirty="0">
                <a:solidFill>
                  <a:srgbClr val="A50021"/>
                </a:solidFill>
              </a:rPr>
              <a:t>FASE:</a:t>
            </a:r>
          </a:p>
          <a:p>
            <a:r>
              <a:rPr lang="es-NI" sz="2400" dirty="0">
                <a:solidFill>
                  <a:srgbClr val="A50021"/>
                </a:solidFill>
              </a:rPr>
              <a:t>Alimentación.</a:t>
            </a:r>
            <a:endParaRPr lang="es-ES" sz="2400" dirty="0">
              <a:solidFill>
                <a:srgbClr val="A50021"/>
              </a:solidFill>
            </a:endParaRPr>
          </a:p>
        </p:txBody>
      </p:sp>
      <p:pic>
        <p:nvPicPr>
          <p:cNvPr id="7" name="6 Imagen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58"/>
          <a:stretch/>
        </p:blipFill>
        <p:spPr>
          <a:xfrm>
            <a:off x="-6183" y="164790"/>
            <a:ext cx="1738001" cy="1080120"/>
          </a:xfrm>
          <a:prstGeom prst="rect">
            <a:avLst/>
          </a:prstGeom>
        </p:spPr>
      </p:pic>
      <p:pic>
        <p:nvPicPr>
          <p:cNvPr id="8" name="7 Imagen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6"/>
          <a:stretch/>
        </p:blipFill>
        <p:spPr>
          <a:xfrm>
            <a:off x="6948264" y="184262"/>
            <a:ext cx="2031132" cy="1080120"/>
          </a:xfrm>
          <a:prstGeom prst="rect">
            <a:avLst/>
          </a:prstGeom>
        </p:spPr>
      </p:pic>
      <p:pic>
        <p:nvPicPr>
          <p:cNvPr id="9" name="Picture 4" descr="http://www.veracruz.gob.mx/wp-content/themes/veracruz2013/images/imgHeader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0" r="32619"/>
          <a:stretch/>
        </p:blipFill>
        <p:spPr bwMode="auto">
          <a:xfrm>
            <a:off x="3203848" y="330225"/>
            <a:ext cx="2330074" cy="74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TITULAC%200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098" y="3789040"/>
            <a:ext cx="5012206" cy="3135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TITULAC%200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84" y="3789040"/>
            <a:ext cx="4375069" cy="310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010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2D050"/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58"/>
          <a:stretch/>
        </p:blipFill>
        <p:spPr>
          <a:xfrm>
            <a:off x="-6183" y="164790"/>
            <a:ext cx="1738001" cy="1080120"/>
          </a:xfrm>
          <a:prstGeom prst="rect">
            <a:avLst/>
          </a:prstGeom>
        </p:spPr>
      </p:pic>
      <p:pic>
        <p:nvPicPr>
          <p:cNvPr id="5" name="4 Imagen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6"/>
          <a:stretch/>
        </p:blipFill>
        <p:spPr>
          <a:xfrm>
            <a:off x="6948264" y="184262"/>
            <a:ext cx="2031132" cy="1080120"/>
          </a:xfrm>
          <a:prstGeom prst="rect">
            <a:avLst/>
          </a:prstGeom>
        </p:spPr>
      </p:pic>
      <p:pic>
        <p:nvPicPr>
          <p:cNvPr id="6" name="Picture 4" descr="http://www.veracruz.gob.mx/wp-content/themes/veracruz2013/images/imgHeader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0" r="32619"/>
          <a:stretch/>
        </p:blipFill>
        <p:spPr bwMode="auto">
          <a:xfrm>
            <a:off x="3203848" y="330225"/>
            <a:ext cx="2330074" cy="74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330424" y="1844824"/>
            <a:ext cx="627832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NI" sz="2400" b="1" dirty="0" smtClean="0">
                <a:solidFill>
                  <a:srgbClr val="A50021"/>
                </a:solidFill>
              </a:rPr>
              <a:t>ONCEAVA </a:t>
            </a:r>
            <a:r>
              <a:rPr lang="es-NI" sz="2400" b="1" dirty="0">
                <a:solidFill>
                  <a:srgbClr val="A50021"/>
                </a:solidFill>
              </a:rPr>
              <a:t>FASE:</a:t>
            </a:r>
          </a:p>
          <a:p>
            <a:r>
              <a:rPr lang="es-NI" sz="2400" b="1" dirty="0" smtClean="0">
                <a:solidFill>
                  <a:srgbClr val="A50021"/>
                </a:solidFill>
              </a:rPr>
              <a:t>Cría y reproducción del material biológico</a:t>
            </a:r>
            <a:endParaRPr lang="es-ES" sz="2400" b="1" dirty="0">
              <a:solidFill>
                <a:srgbClr val="A5002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242" y="2996952"/>
            <a:ext cx="4995230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330424" y="2852936"/>
            <a:ext cx="38008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/>
              <a:t>Comprende </a:t>
            </a:r>
            <a:r>
              <a:rPr lang="es-ES" dirty="0"/>
              <a:t>el diseño y establecimiento de la explotación así como la adquisición del píe de </a:t>
            </a:r>
            <a:r>
              <a:rPr lang="es-ES" dirty="0" smtClean="0"/>
              <a:t>cría.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0426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2D050"/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58"/>
          <a:stretch/>
        </p:blipFill>
        <p:spPr>
          <a:xfrm>
            <a:off x="-6183" y="164790"/>
            <a:ext cx="1738001" cy="1080120"/>
          </a:xfrm>
          <a:prstGeom prst="rect">
            <a:avLst/>
          </a:prstGeom>
        </p:spPr>
      </p:pic>
      <p:pic>
        <p:nvPicPr>
          <p:cNvPr id="5" name="4 Imagen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6"/>
          <a:stretch/>
        </p:blipFill>
        <p:spPr>
          <a:xfrm>
            <a:off x="6948264" y="184262"/>
            <a:ext cx="2031132" cy="1080120"/>
          </a:xfrm>
          <a:prstGeom prst="rect">
            <a:avLst/>
          </a:prstGeom>
        </p:spPr>
      </p:pic>
      <p:pic>
        <p:nvPicPr>
          <p:cNvPr id="6" name="Picture 4" descr="http://www.veracruz.gob.mx/wp-content/themes/veracruz2013/images/imgHeader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0" r="32619"/>
          <a:stretch/>
        </p:blipFill>
        <p:spPr bwMode="auto">
          <a:xfrm>
            <a:off x="3203848" y="330225"/>
            <a:ext cx="2330074" cy="74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0" y="1449257"/>
            <a:ext cx="54454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NI" sz="2400" dirty="0" smtClean="0">
                <a:solidFill>
                  <a:srgbClr val="A50021"/>
                </a:solidFill>
              </a:rPr>
              <a:t>DOCEAVA </a:t>
            </a:r>
            <a:r>
              <a:rPr lang="es-NI" sz="2400" dirty="0">
                <a:solidFill>
                  <a:srgbClr val="A50021"/>
                </a:solidFill>
              </a:rPr>
              <a:t>FASE:</a:t>
            </a:r>
          </a:p>
          <a:p>
            <a:r>
              <a:rPr lang="es-NI" sz="2400" dirty="0" smtClean="0">
                <a:solidFill>
                  <a:srgbClr val="A50021"/>
                </a:solidFill>
              </a:rPr>
              <a:t>Medición de variables </a:t>
            </a:r>
            <a:r>
              <a:rPr lang="es-NI" sz="2400" dirty="0" err="1" smtClean="0">
                <a:solidFill>
                  <a:srgbClr val="A50021"/>
                </a:solidFill>
              </a:rPr>
              <a:t>mediombientales</a:t>
            </a:r>
            <a:endParaRPr lang="es-ES" sz="2400" dirty="0">
              <a:solidFill>
                <a:srgbClr val="A50021"/>
              </a:solidFill>
            </a:endParaRPr>
          </a:p>
        </p:txBody>
      </p:sp>
      <p:pic>
        <p:nvPicPr>
          <p:cNvPr id="9218" name="Picture 2" descr="TITULAC%2004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000" y="2757488"/>
            <a:ext cx="2808312" cy="410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TITULAC%2004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692" y="2757488"/>
            <a:ext cx="2808312" cy="410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730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2D050"/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6"/>
          <p:cNvSpPr>
            <a:spLocks noChangeArrowheads="1"/>
          </p:cNvSpPr>
          <p:nvPr/>
        </p:nvSpPr>
        <p:spPr bwMode="auto">
          <a:xfrm>
            <a:off x="396982" y="647773"/>
            <a:ext cx="4608513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endParaRPr lang="es-MX" sz="2400" dirty="0" smtClean="0">
              <a:solidFill>
                <a:srgbClr val="A50021"/>
              </a:solidFill>
            </a:endParaRPr>
          </a:p>
          <a:p>
            <a:endParaRPr lang="es-MX" sz="2400" dirty="0">
              <a:solidFill>
                <a:srgbClr val="A50021"/>
              </a:solidFill>
            </a:endParaRPr>
          </a:p>
          <a:p>
            <a:r>
              <a:rPr lang="es-MX" sz="2400" dirty="0" smtClean="0">
                <a:solidFill>
                  <a:srgbClr val="A50021"/>
                </a:solidFill>
              </a:rPr>
              <a:t>TRECEAVA</a:t>
            </a:r>
          </a:p>
          <a:p>
            <a:r>
              <a:rPr lang="es-MX" sz="2400" dirty="0" smtClean="0">
                <a:solidFill>
                  <a:srgbClr val="A50021"/>
                </a:solidFill>
              </a:rPr>
              <a:t>Donación </a:t>
            </a:r>
            <a:r>
              <a:rPr lang="es-MX" sz="2400" dirty="0">
                <a:solidFill>
                  <a:srgbClr val="A50021"/>
                </a:solidFill>
              </a:rPr>
              <a:t>de abono orgánico</a:t>
            </a:r>
            <a:endParaRPr lang="es-ES" sz="2400" dirty="0">
              <a:solidFill>
                <a:srgbClr val="A50021"/>
              </a:solidFill>
            </a:endParaRPr>
          </a:p>
        </p:txBody>
      </p:sp>
      <p:sp>
        <p:nvSpPr>
          <p:cNvPr id="34818" name="Rectangle 17"/>
          <p:cNvSpPr>
            <a:spLocks noChangeArrowheads="1"/>
          </p:cNvSpPr>
          <p:nvPr/>
        </p:nvSpPr>
        <p:spPr bwMode="auto">
          <a:xfrm>
            <a:off x="-29008" y="2993907"/>
            <a:ext cx="2730245" cy="1630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lnSpc>
                <a:spcPct val="80000"/>
              </a:lnSpc>
              <a:spcBef>
                <a:spcPct val="20000"/>
              </a:spcBef>
            </a:pPr>
            <a:endParaRPr lang="es-MX" b="0" dirty="0"/>
          </a:p>
          <a:p>
            <a:pPr marL="342900" indent="-342900" algn="just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s-MX" b="0" dirty="0"/>
              <a:t>El centro de </a:t>
            </a:r>
            <a:r>
              <a:rPr lang="es-MX" b="0" dirty="0" err="1"/>
              <a:t>lombricompostaje</a:t>
            </a:r>
            <a:r>
              <a:rPr lang="es-MX" b="0" dirty="0"/>
              <a:t>, permitirá a los campesinos disponer de abono orgánico, el cual será parte del proyecto integral que la actual administración municipal ha emprendido, en favor del medio ambiente. </a:t>
            </a:r>
          </a:p>
          <a:p>
            <a:pPr marL="342900" indent="-342900" algn="just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s-ES" b="0" dirty="0"/>
          </a:p>
        </p:txBody>
      </p:sp>
      <p:grpSp>
        <p:nvGrpSpPr>
          <p:cNvPr id="34819" name="Group 18"/>
          <p:cNvGrpSpPr>
            <a:grpSpLocks/>
          </p:cNvGrpSpPr>
          <p:nvPr/>
        </p:nvGrpSpPr>
        <p:grpSpPr bwMode="auto">
          <a:xfrm>
            <a:off x="2701237" y="2564904"/>
            <a:ext cx="3035982" cy="4143981"/>
            <a:chOff x="2835" y="981"/>
            <a:chExt cx="1995" cy="3062"/>
          </a:xfrm>
        </p:grpSpPr>
        <p:pic>
          <p:nvPicPr>
            <p:cNvPr id="34820" name="Picture 19" descr="foto19"/>
            <p:cNvPicPr>
              <a:picLocks noChangeAspect="1" noChangeArrowheads="1"/>
            </p:cNvPicPr>
            <p:nvPr/>
          </p:nvPicPr>
          <p:blipFill>
            <a:blip r:embed="rId2" cstate="print"/>
            <a:srcRect l="36975" r="-1422"/>
            <a:stretch>
              <a:fillRect/>
            </a:stretch>
          </p:blipFill>
          <p:spPr bwMode="auto">
            <a:xfrm>
              <a:off x="2835" y="981"/>
              <a:ext cx="1995" cy="16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1" name="Picture 20" descr="composta 045"/>
            <p:cNvPicPr>
              <a:picLocks noChangeAspect="1" noChangeArrowheads="1"/>
            </p:cNvPicPr>
            <p:nvPr/>
          </p:nvPicPr>
          <p:blipFill>
            <a:blip r:embed="rId3" cstate="print"/>
            <a:srcRect r="813"/>
            <a:stretch>
              <a:fillRect/>
            </a:stretch>
          </p:blipFill>
          <p:spPr bwMode="auto">
            <a:xfrm>
              <a:off x="2835" y="2568"/>
              <a:ext cx="1950" cy="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" name="Picture 18" descr="plantas"/>
          <p:cNvPicPr>
            <a:picLocks noChangeAspect="1" noChangeArrowheads="1"/>
          </p:cNvPicPr>
          <p:nvPr/>
        </p:nvPicPr>
        <p:blipFill>
          <a:blip r:embed="rId4" cstate="print"/>
          <a:srcRect r="917"/>
          <a:stretch>
            <a:fillRect/>
          </a:stretch>
        </p:blipFill>
        <p:spPr bwMode="auto">
          <a:xfrm>
            <a:off x="5737219" y="2007066"/>
            <a:ext cx="3395662" cy="225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9" descr="tomate"/>
          <p:cNvPicPr>
            <a:picLocks noChangeAspect="1" noChangeArrowheads="1"/>
          </p:cNvPicPr>
          <p:nvPr/>
        </p:nvPicPr>
        <p:blipFill>
          <a:blip r:embed="rId5" cstate="print"/>
          <a:srcRect r="917" b="1831"/>
          <a:stretch>
            <a:fillRect/>
          </a:stretch>
        </p:blipFill>
        <p:spPr bwMode="auto">
          <a:xfrm>
            <a:off x="5761038" y="4566878"/>
            <a:ext cx="3382962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Imagen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58"/>
          <a:stretch/>
        </p:blipFill>
        <p:spPr>
          <a:xfrm>
            <a:off x="-6183" y="44624"/>
            <a:ext cx="1738001" cy="1080120"/>
          </a:xfrm>
          <a:prstGeom prst="rect">
            <a:avLst/>
          </a:prstGeom>
        </p:spPr>
      </p:pic>
      <p:pic>
        <p:nvPicPr>
          <p:cNvPr id="10" name="9 Imagen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6"/>
          <a:stretch/>
        </p:blipFill>
        <p:spPr>
          <a:xfrm>
            <a:off x="6948264" y="64096"/>
            <a:ext cx="2031132" cy="1080120"/>
          </a:xfrm>
          <a:prstGeom prst="rect">
            <a:avLst/>
          </a:prstGeom>
        </p:spPr>
      </p:pic>
      <p:pic>
        <p:nvPicPr>
          <p:cNvPr id="11" name="Picture 4" descr="http://www.veracruz.gob.mx/wp-content/themes/veracruz2013/images/imgHeader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0" r="32619"/>
          <a:stretch/>
        </p:blipFill>
        <p:spPr bwMode="auto">
          <a:xfrm>
            <a:off x="3203848" y="210059"/>
            <a:ext cx="2330074" cy="74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67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2D050"/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83568" y="692696"/>
            <a:ext cx="3286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latin typeface="Arial Black" panose="020B0A04020102020204" pitchFamily="34" charset="0"/>
              </a:rPr>
              <a:t>CULTIVO BIOINTENSIVO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012" y="3501008"/>
            <a:ext cx="4475988" cy="3356992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" y="1340768"/>
            <a:ext cx="4512501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87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2D050"/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3"/>
          <p:cNvPicPr>
            <a:picLocks noChangeAspect="1" noChangeArrowheads="1"/>
          </p:cNvPicPr>
          <p:nvPr/>
        </p:nvPicPr>
        <p:blipFill>
          <a:blip r:embed="rId3" cstate="print"/>
          <a:srcRect r="9673"/>
          <a:stretch>
            <a:fillRect/>
          </a:stretch>
        </p:blipFill>
        <p:spPr bwMode="auto">
          <a:xfrm>
            <a:off x="4356100" y="2654126"/>
            <a:ext cx="1439863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09832"/>
              </p:ext>
            </p:extLst>
          </p:nvPr>
        </p:nvGraphicFramePr>
        <p:xfrm>
          <a:off x="7019925" y="1574626"/>
          <a:ext cx="1439863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" r:id="rId4" imgW="9752381" imgH="7640116" progId="PBrush">
                  <p:embed/>
                </p:oleObj>
              </mc:Choice>
              <mc:Fallback>
                <p:oleObj r:id="rId4" imgW="9752381" imgH="7640116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5061"/>
                      <a:stretch>
                        <a:fillRect/>
                      </a:stretch>
                    </p:blipFill>
                    <p:spPr bwMode="auto">
                      <a:xfrm>
                        <a:off x="7019925" y="1574626"/>
                        <a:ext cx="1439863" cy="1066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4" name="Picture 7"/>
          <p:cNvPicPr>
            <a:picLocks noChangeAspect="1" noChangeArrowheads="1"/>
          </p:cNvPicPr>
          <p:nvPr/>
        </p:nvPicPr>
        <p:blipFill>
          <a:blip r:embed="rId6" cstate="print"/>
          <a:srcRect r="9673"/>
          <a:stretch>
            <a:fillRect/>
          </a:stretch>
        </p:blipFill>
        <p:spPr bwMode="auto">
          <a:xfrm>
            <a:off x="6948488" y="4382914"/>
            <a:ext cx="1439862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1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3608644"/>
              </p:ext>
            </p:extLst>
          </p:nvPr>
        </p:nvGraphicFramePr>
        <p:xfrm>
          <a:off x="1403350" y="1646064"/>
          <a:ext cx="1584325" cy="1163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" r:id="rId7" imgW="8907118" imgH="6058746" progId="PBrush">
                  <p:embed/>
                </p:oleObj>
              </mc:Choice>
              <mc:Fallback>
                <p:oleObj r:id="rId7" imgW="8907118" imgH="6058746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420" t="3354" r="11650" b="4025"/>
                      <a:stretch>
                        <a:fillRect/>
                      </a:stretch>
                    </p:blipFill>
                    <p:spPr bwMode="auto">
                      <a:xfrm>
                        <a:off x="1403350" y="1646064"/>
                        <a:ext cx="1584325" cy="11636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5" name="Picture 9" descr="tomate"/>
          <p:cNvPicPr>
            <a:picLocks noChangeAspect="1" noChangeArrowheads="1"/>
          </p:cNvPicPr>
          <p:nvPr/>
        </p:nvPicPr>
        <p:blipFill>
          <a:blip r:embed="rId9" cstate="print"/>
          <a:srcRect r="13277" b="1831"/>
          <a:stretch>
            <a:fillRect/>
          </a:stretch>
        </p:blipFill>
        <p:spPr bwMode="auto">
          <a:xfrm>
            <a:off x="1476375" y="3735214"/>
            <a:ext cx="1512888" cy="114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6" name="Text Box 10"/>
          <p:cNvSpPr txBox="1">
            <a:spLocks noChangeArrowheads="1"/>
          </p:cNvSpPr>
          <p:nvPr/>
        </p:nvSpPr>
        <p:spPr bwMode="auto">
          <a:xfrm>
            <a:off x="4098925" y="3662189"/>
            <a:ext cx="2057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b="0"/>
              <a:t>educación ambiental</a:t>
            </a:r>
          </a:p>
        </p:txBody>
      </p:sp>
      <p:sp>
        <p:nvSpPr>
          <p:cNvPr id="2057" name="Text Box 11"/>
          <p:cNvSpPr txBox="1">
            <a:spLocks noChangeArrowheads="1"/>
          </p:cNvSpPr>
          <p:nvPr/>
        </p:nvSpPr>
        <p:spPr bwMode="auto">
          <a:xfrm>
            <a:off x="1116013" y="2798589"/>
            <a:ext cx="22098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 b="0"/>
              <a:t>producción de abono orgánico</a:t>
            </a:r>
          </a:p>
        </p:txBody>
      </p:sp>
      <p:sp>
        <p:nvSpPr>
          <p:cNvPr id="2058" name="Text Box 12"/>
          <p:cNvSpPr txBox="1">
            <a:spLocks noChangeArrowheads="1"/>
          </p:cNvSpPr>
          <p:nvPr/>
        </p:nvSpPr>
        <p:spPr bwMode="auto">
          <a:xfrm>
            <a:off x="1187450" y="4959176"/>
            <a:ext cx="212407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s-ES" sz="1400" b="0"/>
              <a:t>Utilización de abono orgánico para producción de tomate saladett</a:t>
            </a:r>
          </a:p>
        </p:txBody>
      </p:sp>
      <p:sp>
        <p:nvSpPr>
          <p:cNvPr id="2059" name="Text Box 13"/>
          <p:cNvSpPr txBox="1">
            <a:spLocks noChangeArrowheads="1"/>
          </p:cNvSpPr>
          <p:nvPr/>
        </p:nvSpPr>
        <p:spPr bwMode="auto">
          <a:xfrm>
            <a:off x="6877050" y="2943051"/>
            <a:ext cx="20161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 b="0"/>
              <a:t>Producción de material biológico</a:t>
            </a:r>
          </a:p>
        </p:txBody>
      </p:sp>
      <p:sp>
        <p:nvSpPr>
          <p:cNvPr id="2060" name="Text Box 14"/>
          <p:cNvSpPr txBox="1">
            <a:spLocks noChangeArrowheads="1"/>
          </p:cNvSpPr>
          <p:nvPr/>
        </p:nvSpPr>
        <p:spPr bwMode="auto">
          <a:xfrm>
            <a:off x="6516688" y="5390976"/>
            <a:ext cx="23622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s-ES" sz="1400" b="0">
                <a:latin typeface="Humanst970 BT"/>
              </a:rPr>
              <a:t>Alimento para la piscicultura en el municipio de Teocelo, Ver.</a:t>
            </a:r>
          </a:p>
        </p:txBody>
      </p:sp>
      <p:sp>
        <p:nvSpPr>
          <p:cNvPr id="2061" name="Text Box 15"/>
          <p:cNvSpPr txBox="1">
            <a:spLocks noChangeArrowheads="1"/>
          </p:cNvSpPr>
          <p:nvPr/>
        </p:nvSpPr>
        <p:spPr bwMode="auto">
          <a:xfrm>
            <a:off x="3995738" y="5246514"/>
            <a:ext cx="25209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b="0"/>
              <a:t>Participación Ciudadana</a:t>
            </a:r>
          </a:p>
        </p:txBody>
      </p:sp>
      <p:sp>
        <p:nvSpPr>
          <p:cNvPr id="2062" name="Line 16"/>
          <p:cNvSpPr>
            <a:spLocks noChangeShapeType="1"/>
          </p:cNvSpPr>
          <p:nvPr/>
        </p:nvSpPr>
        <p:spPr bwMode="auto">
          <a:xfrm flipH="1">
            <a:off x="2195513" y="1214264"/>
            <a:ext cx="1655762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63" name="Line 17"/>
          <p:cNvSpPr>
            <a:spLocks noChangeShapeType="1"/>
          </p:cNvSpPr>
          <p:nvPr/>
        </p:nvSpPr>
        <p:spPr bwMode="auto">
          <a:xfrm flipH="1">
            <a:off x="6084888" y="1214264"/>
            <a:ext cx="1655762" cy="1587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64" name="Line 18"/>
          <p:cNvSpPr>
            <a:spLocks noChangeShapeType="1"/>
          </p:cNvSpPr>
          <p:nvPr/>
        </p:nvSpPr>
        <p:spPr bwMode="auto">
          <a:xfrm flipH="1">
            <a:off x="1042988" y="2366789"/>
            <a:ext cx="1587" cy="20161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65" name="Line 19"/>
          <p:cNvSpPr>
            <a:spLocks noChangeShapeType="1"/>
          </p:cNvSpPr>
          <p:nvPr/>
        </p:nvSpPr>
        <p:spPr bwMode="auto">
          <a:xfrm>
            <a:off x="8820150" y="2295351"/>
            <a:ext cx="0" cy="280670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66" name="Line 21"/>
          <p:cNvSpPr>
            <a:spLocks noChangeShapeType="1"/>
          </p:cNvSpPr>
          <p:nvPr/>
        </p:nvSpPr>
        <p:spPr bwMode="auto">
          <a:xfrm>
            <a:off x="6516688" y="3303414"/>
            <a:ext cx="0" cy="208915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67" name="Line 22"/>
          <p:cNvSpPr>
            <a:spLocks noChangeShapeType="1"/>
          </p:cNvSpPr>
          <p:nvPr/>
        </p:nvSpPr>
        <p:spPr bwMode="auto">
          <a:xfrm>
            <a:off x="3851275" y="3303414"/>
            <a:ext cx="0" cy="208915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68" name="Text Box 23"/>
          <p:cNvSpPr txBox="1">
            <a:spLocks noChangeArrowheads="1"/>
          </p:cNvSpPr>
          <p:nvPr/>
        </p:nvSpPr>
        <p:spPr bwMode="auto">
          <a:xfrm>
            <a:off x="4484688" y="4959176"/>
            <a:ext cx="14557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 sz="1200"/>
              <a:t>Centro de Acopio</a:t>
            </a:r>
          </a:p>
        </p:txBody>
      </p:sp>
      <p:sp>
        <p:nvSpPr>
          <p:cNvPr id="2069" name="Line 24"/>
          <p:cNvSpPr>
            <a:spLocks noChangeShapeType="1"/>
          </p:cNvSpPr>
          <p:nvPr/>
        </p:nvSpPr>
        <p:spPr bwMode="auto">
          <a:xfrm>
            <a:off x="2195513" y="1287289"/>
            <a:ext cx="0" cy="360362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70" name="Line 25"/>
          <p:cNvSpPr>
            <a:spLocks noChangeShapeType="1"/>
          </p:cNvSpPr>
          <p:nvPr/>
        </p:nvSpPr>
        <p:spPr bwMode="auto">
          <a:xfrm>
            <a:off x="7740650" y="1214264"/>
            <a:ext cx="1588" cy="360362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71" name="Line 26"/>
          <p:cNvSpPr>
            <a:spLocks noChangeShapeType="1"/>
          </p:cNvSpPr>
          <p:nvPr/>
        </p:nvSpPr>
        <p:spPr bwMode="auto">
          <a:xfrm>
            <a:off x="1044575" y="2366789"/>
            <a:ext cx="287338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72" name="Line 27"/>
          <p:cNvSpPr>
            <a:spLocks noChangeShapeType="1"/>
          </p:cNvSpPr>
          <p:nvPr/>
        </p:nvSpPr>
        <p:spPr bwMode="auto">
          <a:xfrm>
            <a:off x="1116013" y="4382914"/>
            <a:ext cx="28733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73" name="Line 28"/>
          <p:cNvSpPr>
            <a:spLocks noChangeShapeType="1"/>
          </p:cNvSpPr>
          <p:nvPr/>
        </p:nvSpPr>
        <p:spPr bwMode="auto">
          <a:xfrm flipH="1">
            <a:off x="8459788" y="2295351"/>
            <a:ext cx="288925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74" name="Line 29"/>
          <p:cNvSpPr>
            <a:spLocks noChangeShapeType="1"/>
          </p:cNvSpPr>
          <p:nvPr/>
        </p:nvSpPr>
        <p:spPr bwMode="auto">
          <a:xfrm flipH="1">
            <a:off x="8532813" y="5030614"/>
            <a:ext cx="288925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75" name="Line 30"/>
          <p:cNvSpPr>
            <a:spLocks noChangeShapeType="1"/>
          </p:cNvSpPr>
          <p:nvPr/>
        </p:nvSpPr>
        <p:spPr bwMode="auto">
          <a:xfrm flipH="1" flipV="1">
            <a:off x="6010275" y="3301826"/>
            <a:ext cx="506413" cy="1588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76" name="Line 31"/>
          <p:cNvSpPr>
            <a:spLocks noChangeShapeType="1"/>
          </p:cNvSpPr>
          <p:nvPr/>
        </p:nvSpPr>
        <p:spPr bwMode="auto">
          <a:xfrm flipV="1">
            <a:off x="3854450" y="3301826"/>
            <a:ext cx="501650" cy="1588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77" name="Line 32"/>
          <p:cNvSpPr>
            <a:spLocks noChangeShapeType="1"/>
          </p:cNvSpPr>
          <p:nvPr/>
        </p:nvSpPr>
        <p:spPr bwMode="auto">
          <a:xfrm>
            <a:off x="3854450" y="5392564"/>
            <a:ext cx="285750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78" name="Line 33"/>
          <p:cNvSpPr>
            <a:spLocks noChangeShapeType="1"/>
          </p:cNvSpPr>
          <p:nvPr/>
        </p:nvSpPr>
        <p:spPr bwMode="auto">
          <a:xfrm flipH="1">
            <a:off x="6303963" y="5430664"/>
            <a:ext cx="212725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2079" name="Group 34"/>
          <p:cNvGrpSpPr>
            <a:grpSpLocks/>
          </p:cNvGrpSpPr>
          <p:nvPr/>
        </p:nvGrpSpPr>
        <p:grpSpPr bwMode="auto">
          <a:xfrm>
            <a:off x="4716463" y="4238451"/>
            <a:ext cx="865187" cy="863600"/>
            <a:chOff x="2200" y="3158"/>
            <a:chExt cx="900" cy="937"/>
          </a:xfrm>
        </p:grpSpPr>
        <p:pic>
          <p:nvPicPr>
            <p:cNvPr id="2085" name="Picture 35" descr="MUNDO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200" y="3158"/>
              <a:ext cx="900" cy="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2052" name="Object 36"/>
            <p:cNvGraphicFramePr>
              <a:graphicFrameLocks noChangeAspect="1"/>
            </p:cNvGraphicFramePr>
            <p:nvPr/>
          </p:nvGraphicFramePr>
          <p:xfrm>
            <a:off x="2600" y="3509"/>
            <a:ext cx="497" cy="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0" name="CorelDRAW" r:id="rId11" imgW="4058280" imgH="1158840" progId="">
                    <p:embed/>
                  </p:oleObj>
                </mc:Choice>
                <mc:Fallback>
                  <p:oleObj name="CorelDRAW" r:id="rId11" imgW="4058280" imgH="115884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00" y="3509"/>
                          <a:ext cx="497" cy="1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86" name="Line 37"/>
            <p:cNvSpPr>
              <a:spLocks noChangeShapeType="1"/>
            </p:cNvSpPr>
            <p:nvPr/>
          </p:nvSpPr>
          <p:spPr bwMode="auto">
            <a:xfrm flipV="1">
              <a:off x="2567" y="3615"/>
              <a:ext cx="138" cy="192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7" name="Line 38"/>
            <p:cNvSpPr>
              <a:spLocks noChangeShapeType="1"/>
            </p:cNvSpPr>
            <p:nvPr/>
          </p:nvSpPr>
          <p:spPr bwMode="auto">
            <a:xfrm flipV="1">
              <a:off x="2567" y="3632"/>
              <a:ext cx="363" cy="175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8" name="WordArt 39"/>
            <p:cNvSpPr>
              <a:spLocks noChangeArrowheads="1" noChangeShapeType="1" noTextEdit="1"/>
            </p:cNvSpPr>
            <p:nvPr/>
          </p:nvSpPr>
          <p:spPr bwMode="auto">
            <a:xfrm>
              <a:off x="2266" y="3229"/>
              <a:ext cx="778" cy="399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722876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noFill/>
                    <a:round/>
                    <a:headEnd/>
                    <a:tailEnd/>
                  </a:ln>
                  <a:solidFill>
                    <a:srgbClr val="009900"/>
                  </a:solidFill>
                  <a:latin typeface="Arial Black"/>
                </a:rPr>
                <a:t>MUNDO VERDE</a:t>
              </a:r>
            </a:p>
          </p:txBody>
        </p:sp>
      </p:grpSp>
      <p:sp>
        <p:nvSpPr>
          <p:cNvPr id="2080" name="Line 41"/>
          <p:cNvSpPr>
            <a:spLocks noChangeShapeType="1"/>
          </p:cNvSpPr>
          <p:nvPr/>
        </p:nvSpPr>
        <p:spPr bwMode="auto">
          <a:xfrm>
            <a:off x="5076825" y="2366789"/>
            <a:ext cx="0" cy="2889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81" name="Line 54"/>
          <p:cNvSpPr>
            <a:spLocks noChangeShapeType="1"/>
          </p:cNvSpPr>
          <p:nvPr/>
        </p:nvSpPr>
        <p:spPr bwMode="auto">
          <a:xfrm>
            <a:off x="5076825" y="5462414"/>
            <a:ext cx="0" cy="576262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607" name="Text Box 55"/>
          <p:cNvSpPr txBox="1">
            <a:spLocks noChangeArrowheads="1"/>
          </p:cNvSpPr>
          <p:nvPr/>
        </p:nvSpPr>
        <p:spPr bwMode="auto">
          <a:xfrm>
            <a:off x="3203575" y="5991051"/>
            <a:ext cx="37211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NI" sz="2400"/>
              <a:t>Centro de investigación </a:t>
            </a:r>
          </a:p>
          <a:p>
            <a:r>
              <a:rPr lang="es-NI" sz="2400"/>
              <a:t>científico y tecnológico</a:t>
            </a:r>
            <a:endParaRPr lang="es-ES" sz="2400"/>
          </a:p>
        </p:txBody>
      </p:sp>
      <p:sp>
        <p:nvSpPr>
          <p:cNvPr id="2083" name="Text Box 56"/>
          <p:cNvSpPr txBox="1">
            <a:spLocks noChangeArrowheads="1"/>
          </p:cNvSpPr>
          <p:nvPr/>
        </p:nvSpPr>
        <p:spPr bwMode="auto">
          <a:xfrm>
            <a:off x="125413" y="905278"/>
            <a:ext cx="37258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NI" sz="1800" b="1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Función del centro de </a:t>
            </a:r>
            <a:r>
              <a:rPr lang="es-NI" sz="1800" b="1" dirty="0" err="1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lombricompostaje</a:t>
            </a:r>
            <a:endParaRPr lang="es-ES" sz="1800" b="1" dirty="0">
              <a:solidFill>
                <a:srgbClr val="A50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84" name="Picture 57" descr="IMG_0007"/>
          <p:cNvPicPr>
            <a:picLocks noChangeAspect="1" noChangeArrowheads="1"/>
          </p:cNvPicPr>
          <p:nvPr/>
        </p:nvPicPr>
        <p:blipFill>
          <a:blip r:embed="rId13" cstate="print">
            <a:lum bright="-6000" contrast="-36000"/>
          </a:blip>
          <a:srcRect/>
          <a:stretch>
            <a:fillRect/>
          </a:stretch>
        </p:blipFill>
        <p:spPr bwMode="auto">
          <a:xfrm>
            <a:off x="3851275" y="853901"/>
            <a:ext cx="2233613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40 Imagen"/>
          <p:cNvPicPr/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58"/>
          <a:stretch/>
        </p:blipFill>
        <p:spPr>
          <a:xfrm>
            <a:off x="50917" y="-27384"/>
            <a:ext cx="1738001" cy="1080120"/>
          </a:xfrm>
          <a:prstGeom prst="rect">
            <a:avLst/>
          </a:prstGeom>
        </p:spPr>
      </p:pic>
      <p:pic>
        <p:nvPicPr>
          <p:cNvPr id="42" name="41 Imagen"/>
          <p:cNvPicPr/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6"/>
          <a:stretch/>
        </p:blipFill>
        <p:spPr>
          <a:xfrm>
            <a:off x="7005364" y="-7912"/>
            <a:ext cx="2031132" cy="1080120"/>
          </a:xfrm>
          <a:prstGeom prst="rect">
            <a:avLst/>
          </a:prstGeom>
        </p:spPr>
      </p:pic>
      <p:pic>
        <p:nvPicPr>
          <p:cNvPr id="43" name="Picture 4" descr="http://www.veracruz.gob.mx/wp-content/themes/veracruz2013/images/imgHeader.pn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0" r="32619"/>
          <a:stretch/>
        </p:blipFill>
        <p:spPr bwMode="auto">
          <a:xfrm>
            <a:off x="3260948" y="138051"/>
            <a:ext cx="2330074" cy="74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12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3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0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50000">
              <a:srgbClr val="92D050"/>
            </a:gs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/>
        </p:nvSpPr>
        <p:spPr bwMode="auto">
          <a:xfrm>
            <a:off x="1676222" y="2060848"/>
            <a:ext cx="619125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s-MX" sz="1400" b="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ES" sz="1400" b="0" dirty="0">
                <a:latin typeface="Arial" panose="020B0604020202020204" pitchFamily="34" charset="0"/>
                <a:cs typeface="Arial" panose="020B0604020202020204" pitchFamily="34" charset="0"/>
              </a:rPr>
              <a:t> Uno de los problemas más urgentes </a:t>
            </a:r>
            <a:r>
              <a:rPr lang="es-MX" sz="1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s-ES" sz="14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esde</a:t>
            </a:r>
            <a:r>
              <a:rPr lang="es-ES" sz="1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0" dirty="0">
                <a:latin typeface="Arial" panose="020B0604020202020204" pitchFamily="34" charset="0"/>
                <a:cs typeface="Arial" panose="020B0604020202020204" pitchFamily="34" charset="0"/>
              </a:rPr>
              <a:t>el punto de vista ambiental es la evaluación de grandes subproductos orgánicos agropecuarios, agroindustriales, forestales y domésticos que se acumulan y </a:t>
            </a:r>
            <a:r>
              <a:rPr lang="es-MX" sz="1400" b="0" dirty="0">
                <a:latin typeface="Arial" panose="020B0604020202020204" pitchFamily="34" charset="0"/>
                <a:cs typeface="Arial" panose="020B0604020202020204" pitchFamily="34" charset="0"/>
              </a:rPr>
              <a:t>generan residuos no utilizables que terminan siendo basura</a:t>
            </a:r>
            <a:r>
              <a:rPr lang="es-ES" sz="1400" b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s-MX" sz="1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0" dirty="0">
                <a:latin typeface="Arial" panose="020B0604020202020204" pitchFamily="34" charset="0"/>
                <a:cs typeface="Arial" panose="020B0604020202020204" pitchFamily="34" charset="0"/>
              </a:rPr>
              <a:t> Existen diferentes países que realizan diversos estudios encaminados a evaluar la conveniencia de utilizar lombrices para </a:t>
            </a:r>
            <a:r>
              <a:rPr lang="es-MX" sz="1400" b="0" dirty="0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lang="es-ES" sz="1400" b="0" dirty="0">
                <a:latin typeface="Arial" panose="020B0604020202020204" pitchFamily="34" charset="0"/>
                <a:cs typeface="Arial" panose="020B0604020202020204" pitchFamily="34" charset="0"/>
              </a:rPr>
              <a:t> manejo</a:t>
            </a:r>
            <a:r>
              <a:rPr lang="es-MX" sz="1400" b="0" dirty="0">
                <a:latin typeface="Arial" panose="020B0604020202020204" pitchFamily="34" charset="0"/>
                <a:cs typeface="Arial" panose="020B0604020202020204" pitchFamily="34" charset="0"/>
              </a:rPr>
              <a:t> de estos productos</a:t>
            </a:r>
            <a:r>
              <a:rPr lang="es-ES" sz="1400" b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s-MX" sz="1400" b="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s-ES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27"/>
          <p:cNvSpPr txBox="1">
            <a:spLocks noChangeArrowheads="1"/>
          </p:cNvSpPr>
          <p:nvPr/>
        </p:nvSpPr>
        <p:spPr bwMode="auto">
          <a:xfrm>
            <a:off x="107504" y="1603648"/>
            <a:ext cx="2555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NI" sz="2400" b="1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  <a:endParaRPr lang="es-ES" sz="2400" b="1" dirty="0">
              <a:solidFill>
                <a:srgbClr val="A50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8" descr="basura 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3187" y="3898241"/>
            <a:ext cx="3960813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58"/>
          <a:stretch/>
        </p:blipFill>
        <p:spPr>
          <a:xfrm>
            <a:off x="-6183" y="164790"/>
            <a:ext cx="1738001" cy="1080120"/>
          </a:xfrm>
          <a:prstGeom prst="rect">
            <a:avLst/>
          </a:prstGeom>
        </p:spPr>
      </p:pic>
      <p:pic>
        <p:nvPicPr>
          <p:cNvPr id="9" name="8 Imagen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6"/>
          <a:stretch/>
        </p:blipFill>
        <p:spPr>
          <a:xfrm>
            <a:off x="6948264" y="184262"/>
            <a:ext cx="2031132" cy="1080120"/>
          </a:xfrm>
          <a:prstGeom prst="rect">
            <a:avLst/>
          </a:prstGeom>
        </p:spPr>
      </p:pic>
      <p:pic>
        <p:nvPicPr>
          <p:cNvPr id="10" name="Picture 4" descr="http://www.veracruz.gob.mx/wp-content/themes/veracruz2013/images/imgHeader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0" r="32619"/>
          <a:stretch/>
        </p:blipFill>
        <p:spPr bwMode="auto">
          <a:xfrm>
            <a:off x="3203848" y="330225"/>
            <a:ext cx="2330074" cy="74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55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2D050"/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1867442" y="2348880"/>
            <a:ext cx="511708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NI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TECNIFICACIÓN DE LA PLANTA</a:t>
            </a:r>
            <a:endParaRPr lang="es-E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4 Imagen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58"/>
          <a:stretch/>
        </p:blipFill>
        <p:spPr>
          <a:xfrm>
            <a:off x="50917" y="-27384"/>
            <a:ext cx="1738001" cy="1080120"/>
          </a:xfrm>
          <a:prstGeom prst="rect">
            <a:avLst/>
          </a:prstGeom>
        </p:spPr>
      </p:pic>
      <p:pic>
        <p:nvPicPr>
          <p:cNvPr id="6" name="5 Imagen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6"/>
          <a:stretch/>
        </p:blipFill>
        <p:spPr>
          <a:xfrm>
            <a:off x="7005364" y="-7912"/>
            <a:ext cx="2031132" cy="1080120"/>
          </a:xfrm>
          <a:prstGeom prst="rect">
            <a:avLst/>
          </a:prstGeom>
        </p:spPr>
      </p:pic>
      <p:pic>
        <p:nvPicPr>
          <p:cNvPr id="7" name="Picture 4" descr="http://www.veracruz.gob.mx/wp-content/themes/veracruz2013/images/imgHeader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0" r="32619"/>
          <a:stretch/>
        </p:blipFill>
        <p:spPr bwMode="auto">
          <a:xfrm>
            <a:off x="3260948" y="138051"/>
            <a:ext cx="2330074" cy="74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43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2D050"/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5192" y="1325676"/>
            <a:ext cx="6851104" cy="493967"/>
          </a:xfrm>
        </p:spPr>
        <p:txBody>
          <a:bodyPr>
            <a:normAutofit/>
          </a:bodyPr>
          <a:lstStyle/>
          <a:p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CAPTACIÓN DE LLUVIA Y MEDICIÓN DE PARÁMETROS</a:t>
            </a: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Raul\Pictures\samsumg\20140116_1645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41" y="2117765"/>
            <a:ext cx="5972783" cy="447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traso"/>
          <p:cNvSpPr/>
          <p:nvPr/>
        </p:nvSpPr>
        <p:spPr>
          <a:xfrm rot="5400000">
            <a:off x="3207729" y="2215626"/>
            <a:ext cx="432048" cy="1152128"/>
          </a:xfrm>
          <a:prstGeom prst="flowChartDelay">
            <a:avLst/>
          </a:prstGeom>
          <a:scene3d>
            <a:camera prst="orthographicFront">
              <a:rot lat="20397422" lon="300000" rev="21300000"/>
            </a:camera>
            <a:lightRig rig="threePt" dir="t">
              <a:rot lat="0" lon="0" rev="1200000"/>
            </a:lightRig>
          </a:scene3d>
          <a:sp3d extrusionH="3810000"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6 Elipse"/>
          <p:cNvSpPr/>
          <p:nvPr/>
        </p:nvSpPr>
        <p:spPr>
          <a:xfrm>
            <a:off x="2559657" y="2621821"/>
            <a:ext cx="720080" cy="766235"/>
          </a:xfrm>
          <a:prstGeom prst="ellipse">
            <a:avLst/>
          </a:prstGeom>
          <a:scene3d>
            <a:camera prst="orthographicFront">
              <a:rot lat="16799993" lon="10799999" rev="10799999"/>
            </a:camera>
            <a:lightRig rig="threePt" dir="t">
              <a:rot lat="0" lon="0" rev="1200000"/>
            </a:lightRig>
          </a:scene3d>
          <a:sp3d extrusionH="381000"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5 Retraso"/>
          <p:cNvSpPr/>
          <p:nvPr/>
        </p:nvSpPr>
        <p:spPr>
          <a:xfrm rot="5400000">
            <a:off x="3063713" y="2981861"/>
            <a:ext cx="432048" cy="1152128"/>
          </a:xfrm>
          <a:prstGeom prst="flowChartDelay">
            <a:avLst/>
          </a:prstGeom>
          <a:scene3d>
            <a:camera prst="orthographicFront">
              <a:rot lat="20400000" lon="300000" rev="21300000"/>
            </a:camera>
            <a:lightRig rig="threePt" dir="t">
              <a:rot lat="0" lon="0" rev="1200000"/>
            </a:lightRig>
          </a:scene3d>
          <a:sp3d extrusionH="3810000">
            <a:bevelT w="63500" h="25400"/>
          </a:sp3d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9 Rectángulo"/>
          <p:cNvSpPr/>
          <p:nvPr/>
        </p:nvSpPr>
        <p:spPr>
          <a:xfrm rot="5400000" flipV="1">
            <a:off x="2926957" y="3910706"/>
            <a:ext cx="417530" cy="14401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Rectángulo"/>
          <p:cNvSpPr/>
          <p:nvPr/>
        </p:nvSpPr>
        <p:spPr>
          <a:xfrm rot="5400000" flipV="1">
            <a:off x="906753" y="4519133"/>
            <a:ext cx="208765" cy="720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Rectángulo"/>
          <p:cNvSpPr/>
          <p:nvPr/>
        </p:nvSpPr>
        <p:spPr>
          <a:xfrm rot="5400000" flipV="1">
            <a:off x="1987224" y="4425936"/>
            <a:ext cx="208765" cy="720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Rectángulo"/>
          <p:cNvSpPr/>
          <p:nvPr/>
        </p:nvSpPr>
        <p:spPr>
          <a:xfrm rot="5400000" flipV="1">
            <a:off x="3751419" y="4274375"/>
            <a:ext cx="208765" cy="720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Rectángulo"/>
          <p:cNvSpPr/>
          <p:nvPr/>
        </p:nvSpPr>
        <p:spPr>
          <a:xfrm rot="5400000" flipV="1">
            <a:off x="6008316" y="4067769"/>
            <a:ext cx="208765" cy="720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7 Rectángulo"/>
          <p:cNvSpPr/>
          <p:nvPr/>
        </p:nvSpPr>
        <p:spPr>
          <a:xfrm rot="21314890" flipV="1">
            <a:off x="970968" y="4134175"/>
            <a:ext cx="5184576" cy="11460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15" name="14 Conector recto"/>
          <p:cNvCxnSpPr/>
          <p:nvPr/>
        </p:nvCxnSpPr>
        <p:spPr>
          <a:xfrm flipV="1">
            <a:off x="831465" y="4659521"/>
            <a:ext cx="143666" cy="194548"/>
          </a:xfrm>
          <a:prstGeom prst="line">
            <a:avLst/>
          </a:prstGeom>
          <a:ln w="22225">
            <a:solidFill>
              <a:srgbClr val="0000C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 flipV="1">
            <a:off x="975131" y="4690291"/>
            <a:ext cx="41882" cy="194548"/>
          </a:xfrm>
          <a:prstGeom prst="line">
            <a:avLst/>
          </a:prstGeom>
          <a:ln w="22225">
            <a:solidFill>
              <a:srgbClr val="0000C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>
            <a:off x="1064432" y="4692591"/>
            <a:ext cx="71833" cy="192248"/>
          </a:xfrm>
          <a:prstGeom prst="line">
            <a:avLst/>
          </a:prstGeom>
          <a:ln w="22225">
            <a:solidFill>
              <a:srgbClr val="0000C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"/>
          <p:cNvCxnSpPr/>
          <p:nvPr/>
        </p:nvCxnSpPr>
        <p:spPr>
          <a:xfrm flipV="1">
            <a:off x="1767569" y="4597901"/>
            <a:ext cx="282155" cy="286938"/>
          </a:xfrm>
          <a:prstGeom prst="line">
            <a:avLst/>
          </a:prstGeom>
          <a:ln w="22225">
            <a:solidFill>
              <a:srgbClr val="0000C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"/>
          <p:cNvCxnSpPr/>
          <p:nvPr/>
        </p:nvCxnSpPr>
        <p:spPr>
          <a:xfrm flipV="1">
            <a:off x="2055601" y="4628671"/>
            <a:ext cx="36005" cy="369414"/>
          </a:xfrm>
          <a:prstGeom prst="line">
            <a:avLst/>
          </a:prstGeom>
          <a:ln w="22225">
            <a:solidFill>
              <a:srgbClr val="0000C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"/>
          <p:cNvCxnSpPr/>
          <p:nvPr/>
        </p:nvCxnSpPr>
        <p:spPr>
          <a:xfrm>
            <a:off x="2139025" y="4630971"/>
            <a:ext cx="276616" cy="367114"/>
          </a:xfrm>
          <a:prstGeom prst="line">
            <a:avLst/>
          </a:prstGeom>
          <a:ln w="22225">
            <a:solidFill>
              <a:srgbClr val="0000C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35 Conector recto"/>
          <p:cNvCxnSpPr/>
          <p:nvPr/>
        </p:nvCxnSpPr>
        <p:spPr>
          <a:xfrm flipV="1">
            <a:off x="3513761" y="4444045"/>
            <a:ext cx="282155" cy="482032"/>
          </a:xfrm>
          <a:prstGeom prst="line">
            <a:avLst/>
          </a:prstGeom>
          <a:ln w="22225">
            <a:solidFill>
              <a:srgbClr val="0000C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36 Conector recto"/>
          <p:cNvCxnSpPr/>
          <p:nvPr/>
        </p:nvCxnSpPr>
        <p:spPr>
          <a:xfrm flipV="1">
            <a:off x="3819796" y="4474814"/>
            <a:ext cx="18002" cy="523272"/>
          </a:xfrm>
          <a:prstGeom prst="line">
            <a:avLst/>
          </a:prstGeom>
          <a:ln w="22225">
            <a:solidFill>
              <a:srgbClr val="0000C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37 Conector recto"/>
          <p:cNvCxnSpPr/>
          <p:nvPr/>
        </p:nvCxnSpPr>
        <p:spPr>
          <a:xfrm>
            <a:off x="3885217" y="4477114"/>
            <a:ext cx="258616" cy="448963"/>
          </a:xfrm>
          <a:prstGeom prst="line">
            <a:avLst/>
          </a:prstGeom>
          <a:ln w="22225">
            <a:solidFill>
              <a:srgbClr val="0000C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47 Conector recto"/>
          <p:cNvCxnSpPr/>
          <p:nvPr/>
        </p:nvCxnSpPr>
        <p:spPr>
          <a:xfrm flipV="1">
            <a:off x="5777248" y="4288711"/>
            <a:ext cx="282155" cy="482032"/>
          </a:xfrm>
          <a:prstGeom prst="line">
            <a:avLst/>
          </a:prstGeom>
          <a:ln w="22225">
            <a:solidFill>
              <a:srgbClr val="0000C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48 Conector recto"/>
          <p:cNvCxnSpPr/>
          <p:nvPr/>
        </p:nvCxnSpPr>
        <p:spPr>
          <a:xfrm flipV="1">
            <a:off x="6083283" y="4319480"/>
            <a:ext cx="18002" cy="523272"/>
          </a:xfrm>
          <a:prstGeom prst="line">
            <a:avLst/>
          </a:prstGeom>
          <a:ln w="22225">
            <a:solidFill>
              <a:srgbClr val="0000C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49 Conector recto"/>
          <p:cNvCxnSpPr/>
          <p:nvPr/>
        </p:nvCxnSpPr>
        <p:spPr>
          <a:xfrm>
            <a:off x="6148704" y="4321780"/>
            <a:ext cx="258616" cy="448963"/>
          </a:xfrm>
          <a:prstGeom prst="line">
            <a:avLst/>
          </a:prstGeom>
          <a:ln w="22225">
            <a:solidFill>
              <a:srgbClr val="0000C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9" name="1038 Flecha circular"/>
          <p:cNvSpPr/>
          <p:nvPr/>
        </p:nvSpPr>
        <p:spPr>
          <a:xfrm>
            <a:off x="533844" y="1800813"/>
            <a:ext cx="1881797" cy="1538021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6106988"/>
              <a:gd name="adj5" fmla="val 16843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55" name="54 Flecha circular"/>
          <p:cNvSpPr/>
          <p:nvPr/>
        </p:nvSpPr>
        <p:spPr>
          <a:xfrm flipH="1">
            <a:off x="2415641" y="1689367"/>
            <a:ext cx="1881797" cy="1538021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6106988"/>
              <a:gd name="adj5" fmla="val 16843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1040" name="1039 CuadroTexto"/>
          <p:cNvSpPr txBox="1"/>
          <p:nvPr/>
        </p:nvSpPr>
        <p:spPr>
          <a:xfrm>
            <a:off x="3486867" y="1789083"/>
            <a:ext cx="1529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Agua de lluvia</a:t>
            </a:r>
            <a:endParaRPr lang="es-MX" b="1" dirty="0"/>
          </a:p>
        </p:txBody>
      </p:sp>
      <p:sp>
        <p:nvSpPr>
          <p:cNvPr id="57" name="56 CuadroTexto"/>
          <p:cNvSpPr txBox="1"/>
          <p:nvPr/>
        </p:nvSpPr>
        <p:spPr>
          <a:xfrm>
            <a:off x="0" y="1805821"/>
            <a:ext cx="1529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Agua de lluvia</a:t>
            </a:r>
            <a:endParaRPr lang="es-MX" b="1" dirty="0"/>
          </a:p>
        </p:txBody>
      </p:sp>
      <p:sp>
        <p:nvSpPr>
          <p:cNvPr id="59" name="58 CuadroTexto"/>
          <p:cNvSpPr txBox="1"/>
          <p:nvPr/>
        </p:nvSpPr>
        <p:spPr>
          <a:xfrm>
            <a:off x="3379040" y="2586936"/>
            <a:ext cx="2663358" cy="5410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MX" b="1" dirty="0" smtClean="0">
                <a:solidFill>
                  <a:srgbClr val="FFFF00"/>
                </a:solidFill>
              </a:rPr>
              <a:t>Tanques de </a:t>
            </a:r>
          </a:p>
          <a:p>
            <a:pPr>
              <a:lnSpc>
                <a:spcPct val="80000"/>
              </a:lnSpc>
            </a:pPr>
            <a:r>
              <a:rPr lang="es-MX" b="1" dirty="0" smtClean="0">
                <a:solidFill>
                  <a:srgbClr val="FFFF00"/>
                </a:solidFill>
              </a:rPr>
              <a:t>almacenamiento primario</a:t>
            </a:r>
            <a:endParaRPr lang="es-MX" b="1" dirty="0">
              <a:solidFill>
                <a:srgbClr val="FFFF00"/>
              </a:solidFill>
            </a:endParaRPr>
          </a:p>
        </p:txBody>
      </p:sp>
      <p:sp>
        <p:nvSpPr>
          <p:cNvPr id="60" name="59 CuadroTexto"/>
          <p:cNvSpPr txBox="1"/>
          <p:nvPr/>
        </p:nvSpPr>
        <p:spPr>
          <a:xfrm>
            <a:off x="2339752" y="2969502"/>
            <a:ext cx="776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rgbClr val="FFFF00"/>
                </a:solidFill>
              </a:rPr>
              <a:t>Filtros</a:t>
            </a:r>
            <a:endParaRPr lang="es-MX" b="1" dirty="0">
              <a:solidFill>
                <a:srgbClr val="FFFF00"/>
              </a:solidFill>
            </a:endParaRPr>
          </a:p>
        </p:txBody>
      </p:sp>
      <p:sp>
        <p:nvSpPr>
          <p:cNvPr id="61" name="60 CuadroTexto"/>
          <p:cNvSpPr txBox="1"/>
          <p:nvPr/>
        </p:nvSpPr>
        <p:spPr>
          <a:xfrm>
            <a:off x="993818" y="3345766"/>
            <a:ext cx="1812163" cy="762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MX" b="1" dirty="0" smtClean="0">
                <a:solidFill>
                  <a:srgbClr val="FFFF00"/>
                </a:solidFill>
              </a:rPr>
              <a:t>Tanques de </a:t>
            </a:r>
          </a:p>
          <a:p>
            <a:pPr>
              <a:lnSpc>
                <a:spcPct val="80000"/>
              </a:lnSpc>
            </a:pPr>
            <a:r>
              <a:rPr lang="es-MX" b="1" dirty="0" smtClean="0">
                <a:solidFill>
                  <a:srgbClr val="FFFF00"/>
                </a:solidFill>
              </a:rPr>
              <a:t>Almacenamiento</a:t>
            </a:r>
          </a:p>
          <a:p>
            <a:pPr>
              <a:lnSpc>
                <a:spcPct val="80000"/>
              </a:lnSpc>
            </a:pPr>
            <a:r>
              <a:rPr lang="es-MX" b="1" dirty="0" smtClean="0">
                <a:solidFill>
                  <a:srgbClr val="FFFF00"/>
                </a:solidFill>
              </a:rPr>
              <a:t>para riego</a:t>
            </a:r>
            <a:endParaRPr lang="es-MX" b="1" dirty="0">
              <a:solidFill>
                <a:srgbClr val="FFFF00"/>
              </a:solidFill>
            </a:endParaRPr>
          </a:p>
        </p:txBody>
      </p:sp>
      <p:sp>
        <p:nvSpPr>
          <p:cNvPr id="62" name="61 CuadroTexto"/>
          <p:cNvSpPr txBox="1"/>
          <p:nvPr/>
        </p:nvSpPr>
        <p:spPr>
          <a:xfrm>
            <a:off x="1639082" y="4926077"/>
            <a:ext cx="1234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rgbClr val="FFFF00"/>
                </a:solidFill>
              </a:rPr>
              <a:t>Aspersores</a:t>
            </a:r>
            <a:endParaRPr lang="es-MX" b="1" dirty="0">
              <a:solidFill>
                <a:srgbClr val="FFFF00"/>
              </a:solidFill>
            </a:endParaRPr>
          </a:p>
        </p:txBody>
      </p:sp>
      <p:pic>
        <p:nvPicPr>
          <p:cNvPr id="64" name="Picture 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940777"/>
            <a:ext cx="1116012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64 Rectángulo"/>
          <p:cNvSpPr/>
          <p:nvPr/>
        </p:nvSpPr>
        <p:spPr>
          <a:xfrm flipV="1">
            <a:off x="4788024" y="5790173"/>
            <a:ext cx="2957533" cy="11460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7" name="66 Rectángulo"/>
          <p:cNvSpPr/>
          <p:nvPr/>
        </p:nvSpPr>
        <p:spPr>
          <a:xfrm rot="5400000" flipV="1">
            <a:off x="6891945" y="5013775"/>
            <a:ext cx="1667406" cy="11460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42" name="1041 Elipse"/>
          <p:cNvSpPr/>
          <p:nvPr/>
        </p:nvSpPr>
        <p:spPr>
          <a:xfrm>
            <a:off x="3619541" y="5363080"/>
            <a:ext cx="153605" cy="144016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9" name="68 Elipse"/>
          <p:cNvSpPr/>
          <p:nvPr/>
        </p:nvSpPr>
        <p:spPr>
          <a:xfrm>
            <a:off x="4499992" y="5563330"/>
            <a:ext cx="153605" cy="144016"/>
          </a:xfrm>
          <a:prstGeom prst="ellipse">
            <a:avLst/>
          </a:prstGeom>
          <a:solidFill>
            <a:srgbClr val="00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1044" name="1043 Conector curvado"/>
          <p:cNvCxnSpPr>
            <a:stCxn id="1042" idx="6"/>
            <a:endCxn id="65" idx="1"/>
          </p:cNvCxnSpPr>
          <p:nvPr/>
        </p:nvCxnSpPr>
        <p:spPr>
          <a:xfrm>
            <a:off x="3773146" y="5435088"/>
            <a:ext cx="1014878" cy="412388"/>
          </a:xfrm>
          <a:prstGeom prst="curvedConnector3">
            <a:avLst/>
          </a:prstGeom>
          <a:ln w="412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7" name="1046 Conector curvado"/>
          <p:cNvCxnSpPr>
            <a:stCxn id="69" idx="6"/>
            <a:endCxn id="65" idx="1"/>
          </p:cNvCxnSpPr>
          <p:nvPr/>
        </p:nvCxnSpPr>
        <p:spPr>
          <a:xfrm>
            <a:off x="4653597" y="5635338"/>
            <a:ext cx="134427" cy="212138"/>
          </a:xfrm>
          <a:prstGeom prst="curvedConnector3">
            <a:avLst/>
          </a:prstGeom>
          <a:ln w="412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74 CuadroTexto"/>
          <p:cNvSpPr txBox="1"/>
          <p:nvPr/>
        </p:nvSpPr>
        <p:spPr>
          <a:xfrm>
            <a:off x="2958070" y="5547029"/>
            <a:ext cx="1067921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MX" sz="1600" b="1" dirty="0" smtClean="0">
                <a:solidFill>
                  <a:srgbClr val="FF0000"/>
                </a:solidFill>
              </a:rPr>
              <a:t>Sensor de </a:t>
            </a:r>
          </a:p>
          <a:p>
            <a:pPr>
              <a:lnSpc>
                <a:spcPct val="80000"/>
              </a:lnSpc>
            </a:pPr>
            <a:r>
              <a:rPr lang="es-MX" sz="1600" b="1" dirty="0" smtClean="0">
                <a:solidFill>
                  <a:srgbClr val="FF0000"/>
                </a:solidFill>
              </a:rPr>
              <a:t>humedad</a:t>
            </a:r>
            <a:endParaRPr lang="es-MX" sz="1600" b="1" dirty="0">
              <a:solidFill>
                <a:srgbClr val="FF0000"/>
              </a:solidFill>
            </a:endParaRPr>
          </a:p>
        </p:txBody>
      </p:sp>
      <p:sp>
        <p:nvSpPr>
          <p:cNvPr id="76" name="75 CuadroTexto"/>
          <p:cNvSpPr txBox="1"/>
          <p:nvPr/>
        </p:nvSpPr>
        <p:spPr>
          <a:xfrm>
            <a:off x="4553329" y="5070093"/>
            <a:ext cx="1067921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MX" sz="1600" b="1" dirty="0" smtClean="0">
                <a:solidFill>
                  <a:srgbClr val="00FF00"/>
                </a:solidFill>
              </a:rPr>
              <a:t>Sensor de </a:t>
            </a:r>
          </a:p>
          <a:p>
            <a:pPr>
              <a:lnSpc>
                <a:spcPct val="80000"/>
              </a:lnSpc>
            </a:pPr>
            <a:r>
              <a:rPr lang="es-MX" sz="1600" b="1" dirty="0" smtClean="0">
                <a:solidFill>
                  <a:srgbClr val="00FF00"/>
                </a:solidFill>
              </a:rPr>
              <a:t>CO</a:t>
            </a:r>
            <a:r>
              <a:rPr lang="es-MX" sz="1600" b="1" baseline="-25000" dirty="0" smtClean="0">
                <a:solidFill>
                  <a:srgbClr val="00FF00"/>
                </a:solidFill>
              </a:rPr>
              <a:t>2</a:t>
            </a:r>
            <a:endParaRPr lang="es-MX" sz="1600" b="1" baseline="-25000" dirty="0">
              <a:solidFill>
                <a:srgbClr val="00FF00"/>
              </a:solidFill>
            </a:endParaRPr>
          </a:p>
        </p:txBody>
      </p:sp>
      <p:sp>
        <p:nvSpPr>
          <p:cNvPr id="77" name="76 Rectángulo"/>
          <p:cNvSpPr/>
          <p:nvPr/>
        </p:nvSpPr>
        <p:spPr>
          <a:xfrm flipV="1">
            <a:off x="4143833" y="3388056"/>
            <a:ext cx="2957533" cy="11460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8" name="77 Elipse"/>
          <p:cNvSpPr/>
          <p:nvPr/>
        </p:nvSpPr>
        <p:spPr>
          <a:xfrm>
            <a:off x="3509919" y="3395006"/>
            <a:ext cx="153605" cy="144016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9" name="78 CuadroTexto"/>
          <p:cNvSpPr txBox="1"/>
          <p:nvPr/>
        </p:nvSpPr>
        <p:spPr>
          <a:xfrm>
            <a:off x="3792111" y="3496428"/>
            <a:ext cx="1067921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MX" sz="1600" b="1" dirty="0" smtClean="0">
                <a:solidFill>
                  <a:srgbClr val="FFFF00"/>
                </a:solidFill>
              </a:rPr>
              <a:t>Sensor de </a:t>
            </a:r>
          </a:p>
          <a:p>
            <a:pPr>
              <a:lnSpc>
                <a:spcPct val="80000"/>
              </a:lnSpc>
            </a:pPr>
            <a:r>
              <a:rPr lang="es-MX" sz="1600" b="1" dirty="0" smtClean="0">
                <a:solidFill>
                  <a:srgbClr val="FFFF00"/>
                </a:solidFill>
              </a:rPr>
              <a:t>nivel</a:t>
            </a:r>
            <a:endParaRPr lang="es-MX" sz="1600" b="1" baseline="-25000" dirty="0" smtClean="0">
              <a:solidFill>
                <a:srgbClr val="FFFF00"/>
              </a:solidFill>
            </a:endParaRPr>
          </a:p>
        </p:txBody>
      </p:sp>
      <p:cxnSp>
        <p:nvCxnSpPr>
          <p:cNvPr id="1049" name="1048 Conector curvado"/>
          <p:cNvCxnSpPr>
            <a:stCxn id="78" idx="6"/>
            <a:endCxn id="77" idx="1"/>
          </p:cNvCxnSpPr>
          <p:nvPr/>
        </p:nvCxnSpPr>
        <p:spPr>
          <a:xfrm flipV="1">
            <a:off x="3663524" y="3445359"/>
            <a:ext cx="480309" cy="21655"/>
          </a:xfrm>
          <a:prstGeom prst="curvedConnector3">
            <a:avLst/>
          </a:prstGeom>
          <a:ln w="412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81 CuadroTexto"/>
          <p:cNvSpPr txBox="1"/>
          <p:nvPr/>
        </p:nvSpPr>
        <p:spPr>
          <a:xfrm>
            <a:off x="6980764" y="2273711"/>
            <a:ext cx="19557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Sistema de control</a:t>
            </a:r>
          </a:p>
          <a:p>
            <a:r>
              <a:rPr lang="es-MX" b="1" dirty="0" smtClean="0"/>
              <a:t>electrónico</a:t>
            </a:r>
            <a:endParaRPr lang="es-MX" b="1" dirty="0"/>
          </a:p>
        </p:txBody>
      </p:sp>
      <p:pic>
        <p:nvPicPr>
          <p:cNvPr id="47" name="46 Imagen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58"/>
          <a:stretch/>
        </p:blipFill>
        <p:spPr>
          <a:xfrm>
            <a:off x="-6183" y="116632"/>
            <a:ext cx="1738001" cy="1080120"/>
          </a:xfrm>
          <a:prstGeom prst="rect">
            <a:avLst/>
          </a:prstGeom>
        </p:spPr>
      </p:pic>
      <p:pic>
        <p:nvPicPr>
          <p:cNvPr id="51" name="50 Imagen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6"/>
          <a:stretch/>
        </p:blipFill>
        <p:spPr>
          <a:xfrm>
            <a:off x="7077372" y="136104"/>
            <a:ext cx="2031132" cy="1080120"/>
          </a:xfrm>
          <a:prstGeom prst="rect">
            <a:avLst/>
          </a:prstGeom>
        </p:spPr>
      </p:pic>
      <p:pic>
        <p:nvPicPr>
          <p:cNvPr id="52" name="Picture 4" descr="http://www.veracruz.gob.mx/wp-content/themes/veracruz2013/images/imgHeader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0" r="32619"/>
          <a:stretch/>
        </p:blipFill>
        <p:spPr bwMode="auto">
          <a:xfrm>
            <a:off x="3203848" y="282067"/>
            <a:ext cx="2330074" cy="74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56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2D050"/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1107" y="912303"/>
            <a:ext cx="8229600" cy="458224"/>
          </a:xfrm>
        </p:spPr>
        <p:txBody>
          <a:bodyPr>
            <a:normAutofit/>
          </a:bodyPr>
          <a:lstStyle/>
          <a:p>
            <a:r>
              <a:rPr lang="es-MX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APLICACIÓN DE ENERGÍA ALTERNATIVA</a:t>
            </a:r>
            <a:endParaRPr lang="es-MX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7" name="1036 Marcador de contenido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842" y="3599021"/>
            <a:ext cx="1284316" cy="960120"/>
          </a:xfrm>
        </p:spPr>
      </p:pic>
      <p:sp>
        <p:nvSpPr>
          <p:cNvPr id="4" name="3 Retraso"/>
          <p:cNvSpPr/>
          <p:nvPr/>
        </p:nvSpPr>
        <p:spPr>
          <a:xfrm rot="5400000">
            <a:off x="5047831" y="1798669"/>
            <a:ext cx="432048" cy="1152128"/>
          </a:xfrm>
          <a:prstGeom prst="flowChartDelay">
            <a:avLst/>
          </a:prstGeom>
          <a:scene3d>
            <a:camera prst="orthographicFront">
              <a:rot lat="20397422" lon="300000" rev="21300000"/>
            </a:camera>
            <a:lightRig rig="threePt" dir="t">
              <a:rot lat="0" lon="0" rev="1200000"/>
            </a:lightRig>
          </a:scene3d>
          <a:sp3d extrusionH="3810000"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6 Elipse"/>
          <p:cNvSpPr/>
          <p:nvPr/>
        </p:nvSpPr>
        <p:spPr>
          <a:xfrm>
            <a:off x="4399759" y="2204864"/>
            <a:ext cx="720080" cy="766235"/>
          </a:xfrm>
          <a:prstGeom prst="ellipse">
            <a:avLst/>
          </a:prstGeom>
          <a:scene3d>
            <a:camera prst="orthographicFront">
              <a:rot lat="16799993" lon="10799999" rev="10799999"/>
            </a:camera>
            <a:lightRig rig="threePt" dir="t">
              <a:rot lat="0" lon="0" rev="1200000"/>
            </a:lightRig>
          </a:scene3d>
          <a:sp3d extrusionH="381000"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5 Retraso"/>
          <p:cNvSpPr/>
          <p:nvPr/>
        </p:nvSpPr>
        <p:spPr>
          <a:xfrm rot="5400000">
            <a:off x="4903815" y="2564904"/>
            <a:ext cx="432048" cy="1152128"/>
          </a:xfrm>
          <a:prstGeom prst="flowChartDelay">
            <a:avLst/>
          </a:prstGeom>
          <a:scene3d>
            <a:camera prst="orthographicFront">
              <a:rot lat="20400000" lon="300000" rev="21300000"/>
            </a:camera>
            <a:lightRig rig="threePt" dir="t">
              <a:rot lat="0" lon="0" rev="1200000"/>
            </a:lightRig>
          </a:scene3d>
          <a:sp3d extrusionH="3810000">
            <a:bevelT w="63500" h="25400"/>
          </a:sp3d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9 Flecha derecha"/>
          <p:cNvSpPr/>
          <p:nvPr/>
        </p:nvSpPr>
        <p:spPr>
          <a:xfrm rot="5400000" flipV="1">
            <a:off x="4429483" y="3534619"/>
            <a:ext cx="792091" cy="436842"/>
          </a:xfrm>
          <a:prstGeom prst="rightArrow">
            <a:avLst>
              <a:gd name="adj1" fmla="val 50000"/>
              <a:gd name="adj2" fmla="val 49691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38" name="1037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1"/>
          <a:stretch/>
        </p:blipFill>
        <p:spPr>
          <a:xfrm>
            <a:off x="49120" y="1879692"/>
            <a:ext cx="2555775" cy="2184183"/>
          </a:xfrm>
          <a:prstGeom prst="rect">
            <a:avLst/>
          </a:prstGeom>
        </p:spPr>
      </p:pic>
      <p:sp>
        <p:nvSpPr>
          <p:cNvPr id="1039" name="1038 Flecha circular"/>
          <p:cNvSpPr/>
          <p:nvPr/>
        </p:nvSpPr>
        <p:spPr>
          <a:xfrm>
            <a:off x="2373946" y="1383856"/>
            <a:ext cx="1881797" cy="1538021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6106988"/>
              <a:gd name="adj5" fmla="val 16843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55" name="54 Flecha circular"/>
          <p:cNvSpPr/>
          <p:nvPr/>
        </p:nvSpPr>
        <p:spPr>
          <a:xfrm flipH="1">
            <a:off x="4255743" y="1272410"/>
            <a:ext cx="1881797" cy="1538021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6106988"/>
              <a:gd name="adj5" fmla="val 16843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1040" name="1039 CuadroTexto"/>
          <p:cNvSpPr txBox="1"/>
          <p:nvPr/>
        </p:nvSpPr>
        <p:spPr>
          <a:xfrm>
            <a:off x="5326969" y="1372126"/>
            <a:ext cx="1529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Agua de lluvia</a:t>
            </a:r>
            <a:endParaRPr lang="es-MX" b="1" dirty="0"/>
          </a:p>
        </p:txBody>
      </p:sp>
      <p:sp>
        <p:nvSpPr>
          <p:cNvPr id="57" name="56 CuadroTexto"/>
          <p:cNvSpPr txBox="1"/>
          <p:nvPr/>
        </p:nvSpPr>
        <p:spPr>
          <a:xfrm>
            <a:off x="1840102" y="1388864"/>
            <a:ext cx="1529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Agua de lluvia</a:t>
            </a:r>
            <a:endParaRPr lang="es-MX" b="1" dirty="0"/>
          </a:p>
        </p:txBody>
      </p:sp>
      <p:sp>
        <p:nvSpPr>
          <p:cNvPr id="39" name="38 Elipse"/>
          <p:cNvSpPr/>
          <p:nvPr/>
        </p:nvSpPr>
        <p:spPr>
          <a:xfrm>
            <a:off x="6980637" y="4149080"/>
            <a:ext cx="1951745" cy="1674208"/>
          </a:xfrm>
          <a:prstGeom prst="ellipse">
            <a:avLst/>
          </a:prstGeom>
          <a:scene3d>
            <a:camera prst="orthographicFront">
              <a:rot lat="17099982" lon="0" rev="0"/>
            </a:camera>
            <a:lightRig rig="threePt" dir="t">
              <a:rot lat="0" lon="0" rev="1200000"/>
            </a:lightRig>
          </a:scene3d>
          <a:sp3d extrusionH="1270000"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3" name="52 CuadroTexto"/>
          <p:cNvSpPr txBox="1"/>
          <p:nvPr/>
        </p:nvSpPr>
        <p:spPr>
          <a:xfrm>
            <a:off x="3495665" y="3645556"/>
            <a:ext cx="1808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Riego controlado</a:t>
            </a:r>
            <a:endParaRPr lang="es-MX" b="1" dirty="0"/>
          </a:p>
        </p:txBody>
      </p:sp>
      <p:pic>
        <p:nvPicPr>
          <p:cNvPr id="68" name="Picture 6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07" y="4885826"/>
            <a:ext cx="1116012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70 Elipse"/>
          <p:cNvSpPr/>
          <p:nvPr/>
        </p:nvSpPr>
        <p:spPr>
          <a:xfrm>
            <a:off x="2644525" y="5413046"/>
            <a:ext cx="153605" cy="144016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2" name="71 Elipse"/>
          <p:cNvSpPr/>
          <p:nvPr/>
        </p:nvSpPr>
        <p:spPr>
          <a:xfrm>
            <a:off x="2528092" y="5112059"/>
            <a:ext cx="153605" cy="144016"/>
          </a:xfrm>
          <a:prstGeom prst="ellipse">
            <a:avLst/>
          </a:prstGeom>
          <a:solidFill>
            <a:srgbClr val="00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73" name="72 Conector curvado"/>
          <p:cNvCxnSpPr/>
          <p:nvPr/>
        </p:nvCxnSpPr>
        <p:spPr>
          <a:xfrm flipV="1">
            <a:off x="1187624" y="5468749"/>
            <a:ext cx="1494073" cy="192947"/>
          </a:xfrm>
          <a:prstGeom prst="curvedConnector3">
            <a:avLst/>
          </a:prstGeom>
          <a:ln w="412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73 Conector curvado"/>
          <p:cNvCxnSpPr>
            <a:endCxn id="72" idx="2"/>
          </p:cNvCxnSpPr>
          <p:nvPr/>
        </p:nvCxnSpPr>
        <p:spPr>
          <a:xfrm flipV="1">
            <a:off x="1187624" y="5184067"/>
            <a:ext cx="1340468" cy="284682"/>
          </a:xfrm>
          <a:prstGeom prst="curvedConnector3">
            <a:avLst/>
          </a:prstGeom>
          <a:ln w="412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74 CuadroTexto"/>
          <p:cNvSpPr txBox="1"/>
          <p:nvPr/>
        </p:nvSpPr>
        <p:spPr>
          <a:xfrm>
            <a:off x="2508166" y="4718525"/>
            <a:ext cx="1067921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MX" sz="1600" b="1" dirty="0" smtClean="0">
                <a:solidFill>
                  <a:srgbClr val="00FF00"/>
                </a:solidFill>
              </a:rPr>
              <a:t>Sensor de </a:t>
            </a:r>
          </a:p>
          <a:p>
            <a:pPr>
              <a:lnSpc>
                <a:spcPct val="80000"/>
              </a:lnSpc>
            </a:pPr>
            <a:r>
              <a:rPr lang="es-MX" sz="1600" b="1" dirty="0" smtClean="0">
                <a:solidFill>
                  <a:srgbClr val="00FF00"/>
                </a:solidFill>
              </a:rPr>
              <a:t>CO</a:t>
            </a:r>
            <a:r>
              <a:rPr lang="es-MX" sz="1600" b="1" baseline="-25000" dirty="0" smtClean="0">
                <a:solidFill>
                  <a:srgbClr val="00FF00"/>
                </a:solidFill>
              </a:rPr>
              <a:t>2</a:t>
            </a:r>
            <a:endParaRPr lang="es-MX" sz="1600" b="1" baseline="-25000" dirty="0">
              <a:solidFill>
                <a:srgbClr val="00FF00"/>
              </a:solidFill>
            </a:endParaRPr>
          </a:p>
        </p:txBody>
      </p:sp>
      <p:sp>
        <p:nvSpPr>
          <p:cNvPr id="77" name="76 Elipse"/>
          <p:cNvSpPr/>
          <p:nvPr/>
        </p:nvSpPr>
        <p:spPr>
          <a:xfrm>
            <a:off x="4825528" y="2897824"/>
            <a:ext cx="153605" cy="144016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8" name="77 CuadroTexto"/>
          <p:cNvSpPr txBox="1"/>
          <p:nvPr/>
        </p:nvSpPr>
        <p:spPr>
          <a:xfrm>
            <a:off x="3576087" y="2942713"/>
            <a:ext cx="1067921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MX" sz="1600" b="1" dirty="0" smtClean="0">
                <a:solidFill>
                  <a:srgbClr val="00FF00"/>
                </a:solidFill>
              </a:rPr>
              <a:t>Sensor de </a:t>
            </a:r>
          </a:p>
          <a:p>
            <a:pPr>
              <a:lnSpc>
                <a:spcPct val="80000"/>
              </a:lnSpc>
            </a:pPr>
            <a:r>
              <a:rPr lang="es-MX" sz="1600" b="1" dirty="0" smtClean="0">
                <a:solidFill>
                  <a:srgbClr val="00FF00"/>
                </a:solidFill>
              </a:rPr>
              <a:t>nivel</a:t>
            </a:r>
            <a:endParaRPr lang="es-MX" sz="1600" b="1" baseline="-25000" dirty="0" smtClean="0">
              <a:solidFill>
                <a:srgbClr val="00FF00"/>
              </a:solidFill>
            </a:endParaRPr>
          </a:p>
        </p:txBody>
      </p:sp>
      <p:cxnSp>
        <p:nvCxnSpPr>
          <p:cNvPr id="79" name="78 Conector curvado"/>
          <p:cNvCxnSpPr/>
          <p:nvPr/>
        </p:nvCxnSpPr>
        <p:spPr>
          <a:xfrm flipV="1">
            <a:off x="1187624" y="2988790"/>
            <a:ext cx="3637904" cy="2195277"/>
          </a:xfrm>
          <a:prstGeom prst="curvedConnector3">
            <a:avLst>
              <a:gd name="adj1" fmla="val 50000"/>
            </a:avLst>
          </a:prstGeom>
          <a:ln w="412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15 Flecha doblada"/>
          <p:cNvSpPr/>
          <p:nvPr/>
        </p:nvSpPr>
        <p:spPr>
          <a:xfrm rot="5400000" flipV="1">
            <a:off x="5423852" y="2257032"/>
            <a:ext cx="264928" cy="1070895"/>
          </a:xfrm>
          <a:prstGeom prst="bentArrow">
            <a:avLst>
              <a:gd name="adj1" fmla="val 39688"/>
              <a:gd name="adj2" fmla="val 50000"/>
              <a:gd name="adj3" fmla="val 40809"/>
              <a:gd name="adj4" fmla="val 43749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84" name="83 Flecha doblada"/>
          <p:cNvSpPr/>
          <p:nvPr/>
        </p:nvSpPr>
        <p:spPr>
          <a:xfrm rot="16200000" flipH="1" flipV="1">
            <a:off x="5963230" y="2778651"/>
            <a:ext cx="1906284" cy="2508786"/>
          </a:xfrm>
          <a:prstGeom prst="bentArrow">
            <a:avLst>
              <a:gd name="adj1" fmla="val 6435"/>
              <a:gd name="adj2" fmla="val 9957"/>
              <a:gd name="adj3" fmla="val 10777"/>
              <a:gd name="adj4" fmla="val 16637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80" name="79 CuadroTexto"/>
          <p:cNvSpPr txBox="1"/>
          <p:nvPr/>
        </p:nvSpPr>
        <p:spPr>
          <a:xfrm>
            <a:off x="7277470" y="3657112"/>
            <a:ext cx="14534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 smtClean="0"/>
              <a:t>Descarga de</a:t>
            </a:r>
          </a:p>
          <a:p>
            <a:r>
              <a:rPr lang="es-MX" sz="1400" b="1" dirty="0" smtClean="0"/>
              <a:t>aguas por</a:t>
            </a:r>
          </a:p>
          <a:p>
            <a:r>
              <a:rPr lang="es-MX" sz="1400" b="1" dirty="0" smtClean="0"/>
              <a:t>desbordamiento</a:t>
            </a:r>
            <a:endParaRPr lang="es-MX" sz="1400" b="1" dirty="0"/>
          </a:p>
        </p:txBody>
      </p:sp>
      <p:sp>
        <p:nvSpPr>
          <p:cNvPr id="81" name="80 CuadroTexto"/>
          <p:cNvSpPr txBox="1"/>
          <p:nvPr/>
        </p:nvSpPr>
        <p:spPr>
          <a:xfrm>
            <a:off x="2702549" y="5078935"/>
            <a:ext cx="1067921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MX" sz="1600" b="1" dirty="0" smtClean="0">
                <a:solidFill>
                  <a:srgbClr val="FF0000"/>
                </a:solidFill>
              </a:rPr>
              <a:t>Sensor de </a:t>
            </a:r>
          </a:p>
          <a:p>
            <a:pPr>
              <a:lnSpc>
                <a:spcPct val="80000"/>
              </a:lnSpc>
            </a:pPr>
            <a:r>
              <a:rPr lang="es-MX" sz="1600" b="1" dirty="0" smtClean="0">
                <a:solidFill>
                  <a:srgbClr val="FF0000"/>
                </a:solidFill>
              </a:rPr>
              <a:t>humedad</a:t>
            </a:r>
            <a:endParaRPr lang="es-MX" sz="1600" b="1" dirty="0">
              <a:solidFill>
                <a:srgbClr val="FF0000"/>
              </a:solidFill>
            </a:endParaRPr>
          </a:p>
        </p:txBody>
      </p:sp>
      <p:sp>
        <p:nvSpPr>
          <p:cNvPr id="82" name="81 Rectángulo"/>
          <p:cNvSpPr/>
          <p:nvPr/>
        </p:nvSpPr>
        <p:spPr>
          <a:xfrm rot="5400000" flipV="1">
            <a:off x="4518711" y="4204458"/>
            <a:ext cx="3237658" cy="14401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3" name="82 CuadroTexto"/>
          <p:cNvSpPr txBox="1"/>
          <p:nvPr/>
        </p:nvSpPr>
        <p:spPr>
          <a:xfrm>
            <a:off x="5523187" y="4394666"/>
            <a:ext cx="1610634" cy="491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MX" sz="1600" b="1" dirty="0" smtClean="0"/>
              <a:t>Agua de</a:t>
            </a:r>
          </a:p>
          <a:p>
            <a:pPr>
              <a:lnSpc>
                <a:spcPct val="80000"/>
              </a:lnSpc>
            </a:pPr>
            <a:r>
              <a:rPr lang="es-MX" sz="1600" b="1" dirty="0" smtClean="0"/>
              <a:t>almacenamiento</a:t>
            </a:r>
            <a:endParaRPr lang="es-MX" sz="1600" b="1" baseline="-25000" dirty="0" smtClean="0"/>
          </a:p>
        </p:txBody>
      </p:sp>
      <p:cxnSp>
        <p:nvCxnSpPr>
          <p:cNvPr id="34" name="33 Conector curvado"/>
          <p:cNvCxnSpPr/>
          <p:nvPr/>
        </p:nvCxnSpPr>
        <p:spPr>
          <a:xfrm flipV="1">
            <a:off x="1187624" y="6021288"/>
            <a:ext cx="4752528" cy="72008"/>
          </a:xfrm>
          <a:prstGeom prst="curvedConnector3">
            <a:avLst>
              <a:gd name="adj1" fmla="val 48251"/>
            </a:avLst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89 Conector curvado"/>
          <p:cNvCxnSpPr/>
          <p:nvPr/>
        </p:nvCxnSpPr>
        <p:spPr>
          <a:xfrm flipV="1">
            <a:off x="770659" y="4063875"/>
            <a:ext cx="1069443" cy="892858"/>
          </a:xfrm>
          <a:prstGeom prst="curvedConnector3">
            <a:avLst>
              <a:gd name="adj1" fmla="val 50000"/>
            </a:avLst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92 CuadroTexto"/>
          <p:cNvSpPr txBox="1"/>
          <p:nvPr/>
        </p:nvSpPr>
        <p:spPr>
          <a:xfrm>
            <a:off x="1214705" y="1844824"/>
            <a:ext cx="1413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chemeClr val="bg1"/>
                </a:solidFill>
              </a:rPr>
              <a:t>Energía solar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94" name="93 CuadroTexto"/>
          <p:cNvSpPr txBox="1"/>
          <p:nvPr/>
        </p:nvSpPr>
        <p:spPr>
          <a:xfrm>
            <a:off x="879994" y="6021288"/>
            <a:ext cx="19557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Sistema de control</a:t>
            </a:r>
          </a:p>
          <a:p>
            <a:r>
              <a:rPr lang="es-MX" b="1" dirty="0" smtClean="0"/>
              <a:t>electrónico</a:t>
            </a:r>
            <a:endParaRPr lang="es-MX" b="1" dirty="0"/>
          </a:p>
        </p:txBody>
      </p:sp>
      <p:pic>
        <p:nvPicPr>
          <p:cNvPr id="35" name="34 Imagen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58"/>
          <a:stretch/>
        </p:blipFill>
        <p:spPr>
          <a:xfrm>
            <a:off x="-6183" y="44624"/>
            <a:ext cx="1738001" cy="1080120"/>
          </a:xfrm>
          <a:prstGeom prst="rect">
            <a:avLst/>
          </a:prstGeom>
        </p:spPr>
      </p:pic>
      <p:pic>
        <p:nvPicPr>
          <p:cNvPr id="36" name="35 Imagen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6"/>
          <a:stretch/>
        </p:blipFill>
        <p:spPr>
          <a:xfrm>
            <a:off x="6948264" y="64096"/>
            <a:ext cx="2031132" cy="1080120"/>
          </a:xfrm>
          <a:prstGeom prst="rect">
            <a:avLst/>
          </a:prstGeom>
        </p:spPr>
      </p:pic>
      <p:pic>
        <p:nvPicPr>
          <p:cNvPr id="37" name="Picture 4" descr="http://www.veracruz.gob.mx/wp-content/themes/veracruz2013/images/imgHeader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0" r="32619"/>
          <a:stretch/>
        </p:blipFill>
        <p:spPr bwMode="auto">
          <a:xfrm>
            <a:off x="3203848" y="210059"/>
            <a:ext cx="2330074" cy="74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40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2D050"/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799" y="5663122"/>
            <a:ext cx="1403901" cy="846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293" y="2955077"/>
            <a:ext cx="3189211" cy="177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57177"/>
            <a:ext cx="4824536" cy="335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15 Elipse"/>
          <p:cNvSpPr/>
          <p:nvPr/>
        </p:nvSpPr>
        <p:spPr>
          <a:xfrm>
            <a:off x="539552" y="4268440"/>
            <a:ext cx="3024336" cy="195750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Flecha derecha"/>
          <p:cNvSpPr/>
          <p:nvPr/>
        </p:nvSpPr>
        <p:spPr>
          <a:xfrm rot="20491974" flipV="1">
            <a:off x="3410716" y="4267875"/>
            <a:ext cx="3040565" cy="4406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6 Elipse"/>
          <p:cNvSpPr/>
          <p:nvPr/>
        </p:nvSpPr>
        <p:spPr>
          <a:xfrm>
            <a:off x="5936432" y="2851084"/>
            <a:ext cx="3167805" cy="20180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17 Elipse"/>
          <p:cNvSpPr/>
          <p:nvPr/>
        </p:nvSpPr>
        <p:spPr>
          <a:xfrm>
            <a:off x="6919500" y="5610086"/>
            <a:ext cx="1917491" cy="127529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251693" y="1199074"/>
            <a:ext cx="5832475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sz="2000" dirty="0" smtClean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DÉCIMA </a:t>
            </a:r>
            <a:r>
              <a:rPr lang="es-MX" sz="2000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FASE:</a:t>
            </a:r>
          </a:p>
          <a:p>
            <a:pPr>
              <a:spcBef>
                <a:spcPct val="50000"/>
              </a:spcBef>
            </a:pPr>
            <a:r>
              <a:rPr lang="es-MX" sz="2000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Diseño y </a:t>
            </a:r>
            <a:r>
              <a:rPr lang="es-MX" sz="2000" dirty="0" smtClean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fabricación </a:t>
            </a:r>
            <a:r>
              <a:rPr lang="es-MX" sz="2000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trituradora</a:t>
            </a:r>
            <a:endParaRPr lang="es-ES" sz="2000" dirty="0">
              <a:solidFill>
                <a:srgbClr val="A50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233772" y="2156663"/>
            <a:ext cx="53001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s-MX" dirty="0"/>
              <a:t>Es necesario diseñar una máquina especializada con la finalidad de mejorar el picado del sustrato ya que eso facilitará el manejo de los desechos orgánicos para su transformación en </a:t>
            </a:r>
            <a:r>
              <a:rPr lang="es-MX" dirty="0" err="1"/>
              <a:t>Lombricomposta</a:t>
            </a:r>
            <a:r>
              <a:rPr lang="es-MX" dirty="0"/>
              <a:t>.</a:t>
            </a:r>
          </a:p>
        </p:txBody>
      </p:sp>
      <p:pic>
        <p:nvPicPr>
          <p:cNvPr id="13" name="12 Imagen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58"/>
          <a:stretch/>
        </p:blipFill>
        <p:spPr>
          <a:xfrm>
            <a:off x="-6183" y="164790"/>
            <a:ext cx="1738001" cy="1080120"/>
          </a:xfrm>
          <a:prstGeom prst="rect">
            <a:avLst/>
          </a:prstGeom>
        </p:spPr>
      </p:pic>
      <p:pic>
        <p:nvPicPr>
          <p:cNvPr id="14" name="13 Imagen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6"/>
          <a:stretch/>
        </p:blipFill>
        <p:spPr>
          <a:xfrm>
            <a:off x="6948264" y="184262"/>
            <a:ext cx="2031132" cy="1080120"/>
          </a:xfrm>
          <a:prstGeom prst="rect">
            <a:avLst/>
          </a:prstGeom>
        </p:spPr>
      </p:pic>
      <p:pic>
        <p:nvPicPr>
          <p:cNvPr id="15" name="Picture 4" descr="http://www.veracruz.gob.mx/wp-content/themes/veracruz2013/images/imgHeader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0" r="32619"/>
          <a:stretch/>
        </p:blipFill>
        <p:spPr bwMode="auto">
          <a:xfrm>
            <a:off x="3203848" y="330225"/>
            <a:ext cx="2330074" cy="74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64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2D050"/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Elipse"/>
          <p:cNvSpPr/>
          <p:nvPr/>
        </p:nvSpPr>
        <p:spPr>
          <a:xfrm rot="5556766">
            <a:off x="4303888" y="4643666"/>
            <a:ext cx="439577" cy="378064"/>
          </a:xfrm>
          <a:prstGeom prst="ellipse">
            <a:avLst/>
          </a:prstGeom>
          <a:scene3d>
            <a:camera prst="orthographicFront">
              <a:rot lat="1814583" lon="21307587" rev="397232"/>
            </a:camera>
            <a:lightRig rig="threePt" dir="t">
              <a:rot lat="0" lon="0" rev="1200000"/>
            </a:lightRig>
          </a:scene3d>
          <a:sp3d extrusionH="3810000"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2 Elipse"/>
          <p:cNvSpPr/>
          <p:nvPr/>
        </p:nvSpPr>
        <p:spPr>
          <a:xfrm rot="5556766">
            <a:off x="5528023" y="4985931"/>
            <a:ext cx="439577" cy="378064"/>
          </a:xfrm>
          <a:prstGeom prst="ellipse">
            <a:avLst/>
          </a:prstGeom>
          <a:scene3d>
            <a:camera prst="orthographicFront">
              <a:rot lat="19536400" lon="20871122" rev="415960"/>
            </a:camera>
            <a:lightRig rig="threePt" dir="t">
              <a:rot lat="0" lon="0" rev="1200000"/>
            </a:lightRig>
          </a:scene3d>
          <a:sp3d extrusionH="3810000"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Elipse"/>
          <p:cNvSpPr/>
          <p:nvPr/>
        </p:nvSpPr>
        <p:spPr>
          <a:xfrm>
            <a:off x="5116909" y="4886935"/>
            <a:ext cx="288031" cy="17394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52" name="Picture 4" descr="https://encrypted-tbn2.gstatic.com/images?q=tbn:ANd9GcQ7ka_KGT9M30qxj55lFFq1ZrgOauKX2owFeMyl11v8O1lixX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3" y="4869160"/>
            <a:ext cx="1224135" cy="106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Elipse"/>
          <p:cNvSpPr/>
          <p:nvPr/>
        </p:nvSpPr>
        <p:spPr>
          <a:xfrm>
            <a:off x="3748757" y="4454887"/>
            <a:ext cx="288031" cy="17394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Elipse"/>
          <p:cNvSpPr/>
          <p:nvPr/>
        </p:nvSpPr>
        <p:spPr>
          <a:xfrm rot="5556766">
            <a:off x="2287664" y="5100022"/>
            <a:ext cx="439577" cy="378064"/>
          </a:xfrm>
          <a:prstGeom prst="ellipse">
            <a:avLst/>
          </a:prstGeom>
          <a:scene3d>
            <a:camera prst="orthographicFront">
              <a:rot lat="1814583" lon="21307587" rev="397232"/>
            </a:camera>
            <a:lightRig rig="threePt" dir="t">
              <a:rot lat="0" lon="0" rev="1200000"/>
            </a:lightRig>
          </a:scene3d>
          <a:sp3d extrusionH="3810000"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5 Elipse"/>
          <p:cNvSpPr/>
          <p:nvPr/>
        </p:nvSpPr>
        <p:spPr>
          <a:xfrm>
            <a:off x="4324821" y="4576845"/>
            <a:ext cx="288031" cy="17394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3 Rectángulo"/>
          <p:cNvSpPr/>
          <p:nvPr/>
        </p:nvSpPr>
        <p:spPr>
          <a:xfrm>
            <a:off x="2627784" y="4946789"/>
            <a:ext cx="6408712" cy="402119"/>
          </a:xfrm>
          <a:prstGeom prst="rect">
            <a:avLst/>
          </a:prstGeom>
          <a:scene3d>
            <a:camera prst="orthographicFront">
              <a:rot lat="704110" lon="18846158" rev="0"/>
            </a:camera>
            <a:lightRig rig="threePt" dir="t"/>
          </a:scene3d>
          <a:sp3d extrusionH="3810000" prstMaterial="legacyWirefram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9 Elipse"/>
          <p:cNvSpPr/>
          <p:nvPr/>
        </p:nvSpPr>
        <p:spPr>
          <a:xfrm>
            <a:off x="2879812" y="5001022"/>
            <a:ext cx="288031" cy="17394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Elipse"/>
          <p:cNvSpPr/>
          <p:nvPr/>
        </p:nvSpPr>
        <p:spPr>
          <a:xfrm>
            <a:off x="5074766" y="4454412"/>
            <a:ext cx="288031" cy="17394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Elipse"/>
          <p:cNvSpPr/>
          <p:nvPr/>
        </p:nvSpPr>
        <p:spPr>
          <a:xfrm>
            <a:off x="5940153" y="4280946"/>
            <a:ext cx="288031" cy="17394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Elipse"/>
          <p:cNvSpPr/>
          <p:nvPr/>
        </p:nvSpPr>
        <p:spPr>
          <a:xfrm>
            <a:off x="3465574" y="4837756"/>
            <a:ext cx="288031" cy="17394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Flecha arriba"/>
          <p:cNvSpPr/>
          <p:nvPr/>
        </p:nvSpPr>
        <p:spPr>
          <a:xfrm rot="17232174">
            <a:off x="6912260" y="5132010"/>
            <a:ext cx="504056" cy="910462"/>
          </a:xfrm>
          <a:prstGeom prst="up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Nube"/>
          <p:cNvSpPr/>
          <p:nvPr/>
        </p:nvSpPr>
        <p:spPr>
          <a:xfrm>
            <a:off x="2627784" y="2996952"/>
            <a:ext cx="4032448" cy="1944216"/>
          </a:xfrm>
          <a:prstGeom prst="cloud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" name="19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1"/>
          <a:stretch/>
        </p:blipFill>
        <p:spPr>
          <a:xfrm>
            <a:off x="49120" y="1879692"/>
            <a:ext cx="2555775" cy="2184183"/>
          </a:xfrm>
          <a:prstGeom prst="rect">
            <a:avLst/>
          </a:prstGeom>
        </p:spPr>
      </p:pic>
      <p:pic>
        <p:nvPicPr>
          <p:cNvPr id="23" name="Picture 6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07" y="4885826"/>
            <a:ext cx="1116012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23 Elipse"/>
          <p:cNvSpPr/>
          <p:nvPr/>
        </p:nvSpPr>
        <p:spPr>
          <a:xfrm>
            <a:off x="5671008" y="5254400"/>
            <a:ext cx="153605" cy="144016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26" name="25 Conector curvado"/>
          <p:cNvCxnSpPr>
            <a:endCxn id="24" idx="2"/>
          </p:cNvCxnSpPr>
          <p:nvPr/>
        </p:nvCxnSpPr>
        <p:spPr>
          <a:xfrm flipV="1">
            <a:off x="1187624" y="5326408"/>
            <a:ext cx="4483384" cy="335289"/>
          </a:xfrm>
          <a:prstGeom prst="curvedConnector3">
            <a:avLst>
              <a:gd name="adj1" fmla="val 48411"/>
            </a:avLst>
          </a:prstGeom>
          <a:ln w="412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28 Elipse"/>
          <p:cNvSpPr/>
          <p:nvPr/>
        </p:nvSpPr>
        <p:spPr>
          <a:xfrm>
            <a:off x="4554873" y="3825044"/>
            <a:ext cx="153605" cy="144016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29 CuadroTexto"/>
          <p:cNvSpPr txBox="1"/>
          <p:nvPr/>
        </p:nvSpPr>
        <p:spPr>
          <a:xfrm>
            <a:off x="4644008" y="3335816"/>
            <a:ext cx="1254895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MX" sz="1600" b="1" dirty="0" smtClean="0"/>
              <a:t>Sensor de </a:t>
            </a:r>
          </a:p>
          <a:p>
            <a:pPr>
              <a:lnSpc>
                <a:spcPct val="80000"/>
              </a:lnSpc>
            </a:pPr>
            <a:r>
              <a:rPr lang="es-MX" sz="1600" b="1" dirty="0" smtClean="0"/>
              <a:t>temperatura</a:t>
            </a:r>
            <a:endParaRPr lang="es-MX" sz="1600" b="1" baseline="-25000" dirty="0" smtClean="0"/>
          </a:p>
        </p:txBody>
      </p:sp>
      <p:cxnSp>
        <p:nvCxnSpPr>
          <p:cNvPr id="31" name="30 Conector curvado"/>
          <p:cNvCxnSpPr>
            <a:endCxn id="29" idx="2"/>
          </p:cNvCxnSpPr>
          <p:nvPr/>
        </p:nvCxnSpPr>
        <p:spPr>
          <a:xfrm flipV="1">
            <a:off x="1305380" y="3897052"/>
            <a:ext cx="3249493" cy="1314798"/>
          </a:xfrm>
          <a:prstGeom prst="curvedConnector3">
            <a:avLst>
              <a:gd name="adj1" fmla="val 50000"/>
            </a:avLst>
          </a:prstGeom>
          <a:ln w="412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31 CuadroTexto"/>
          <p:cNvSpPr txBox="1"/>
          <p:nvPr/>
        </p:nvSpPr>
        <p:spPr>
          <a:xfrm>
            <a:off x="4912351" y="5400693"/>
            <a:ext cx="1067921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MX" sz="1600" b="1" dirty="0" smtClean="0"/>
              <a:t>Sensor de </a:t>
            </a:r>
          </a:p>
          <a:p>
            <a:pPr>
              <a:lnSpc>
                <a:spcPct val="80000"/>
              </a:lnSpc>
            </a:pPr>
            <a:r>
              <a:rPr lang="es-MX" sz="1600" b="1" dirty="0" smtClean="0"/>
              <a:t>flujo</a:t>
            </a:r>
            <a:endParaRPr lang="es-MX" sz="1600" b="1" dirty="0"/>
          </a:p>
        </p:txBody>
      </p:sp>
      <p:cxnSp>
        <p:nvCxnSpPr>
          <p:cNvPr id="33" name="32 Conector curvado"/>
          <p:cNvCxnSpPr/>
          <p:nvPr/>
        </p:nvCxnSpPr>
        <p:spPr>
          <a:xfrm flipV="1">
            <a:off x="770659" y="4063875"/>
            <a:ext cx="1069443" cy="892858"/>
          </a:xfrm>
          <a:prstGeom prst="curvedConnector3">
            <a:avLst>
              <a:gd name="adj1" fmla="val 50000"/>
            </a:avLst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33 CuadroTexto"/>
          <p:cNvSpPr txBox="1"/>
          <p:nvPr/>
        </p:nvSpPr>
        <p:spPr>
          <a:xfrm>
            <a:off x="1043608" y="1844824"/>
            <a:ext cx="1413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chemeClr val="bg1"/>
                </a:solidFill>
              </a:rPr>
              <a:t>Energía solar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41" name="40 CuadroTexto"/>
          <p:cNvSpPr txBox="1"/>
          <p:nvPr/>
        </p:nvSpPr>
        <p:spPr>
          <a:xfrm>
            <a:off x="7188192" y="5285925"/>
            <a:ext cx="533416" cy="2941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MX" sz="1600" b="1" dirty="0" smtClean="0"/>
              <a:t>Aire</a:t>
            </a:r>
            <a:endParaRPr lang="es-MX" sz="1600" b="1" baseline="-25000" dirty="0" smtClean="0"/>
          </a:p>
        </p:txBody>
      </p:sp>
      <p:sp>
        <p:nvSpPr>
          <p:cNvPr id="42" name="41 CuadroTexto"/>
          <p:cNvSpPr txBox="1"/>
          <p:nvPr/>
        </p:nvSpPr>
        <p:spPr>
          <a:xfrm>
            <a:off x="5898903" y="2636912"/>
            <a:ext cx="1041182" cy="2941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MX" sz="1600" b="1" dirty="0" smtClean="0">
                <a:solidFill>
                  <a:srgbClr val="C00000"/>
                </a:solidFill>
              </a:rPr>
              <a:t>Composta</a:t>
            </a:r>
            <a:endParaRPr lang="es-MX" sz="1600" b="1" baseline="-25000" dirty="0" smtClean="0">
              <a:solidFill>
                <a:srgbClr val="C00000"/>
              </a:solidFill>
            </a:endParaRPr>
          </a:p>
        </p:txBody>
      </p:sp>
      <p:cxnSp>
        <p:nvCxnSpPr>
          <p:cNvPr id="43" name="42 Conector curvado"/>
          <p:cNvCxnSpPr/>
          <p:nvPr/>
        </p:nvCxnSpPr>
        <p:spPr>
          <a:xfrm flipV="1">
            <a:off x="939562" y="5886980"/>
            <a:ext cx="5479932" cy="313350"/>
          </a:xfrm>
          <a:prstGeom prst="curvedConnector3">
            <a:avLst>
              <a:gd name="adj1" fmla="val 86407"/>
            </a:avLst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46 CuadroTexto"/>
          <p:cNvSpPr txBox="1"/>
          <p:nvPr/>
        </p:nvSpPr>
        <p:spPr>
          <a:xfrm>
            <a:off x="924084" y="5879013"/>
            <a:ext cx="19557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Sistema de control</a:t>
            </a:r>
          </a:p>
          <a:p>
            <a:r>
              <a:rPr lang="es-MX" b="1" dirty="0" smtClean="0"/>
              <a:t>electrónico</a:t>
            </a:r>
            <a:endParaRPr lang="es-MX" b="1" dirty="0"/>
          </a:p>
        </p:txBody>
      </p:sp>
      <p:sp>
        <p:nvSpPr>
          <p:cNvPr id="48" name="47 CuadroTexto"/>
          <p:cNvSpPr txBox="1"/>
          <p:nvPr/>
        </p:nvSpPr>
        <p:spPr>
          <a:xfrm>
            <a:off x="7164288" y="4077072"/>
            <a:ext cx="1235916" cy="491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MX" sz="1600" b="1" dirty="0" smtClean="0"/>
              <a:t>Plancha</a:t>
            </a:r>
          </a:p>
          <a:p>
            <a:pPr>
              <a:lnSpc>
                <a:spcPct val="80000"/>
              </a:lnSpc>
            </a:pPr>
            <a:r>
              <a:rPr lang="es-MX" sz="1600" b="1" dirty="0" smtClean="0"/>
              <a:t>de concreto</a:t>
            </a:r>
            <a:endParaRPr lang="es-MX" sz="1600" b="1" baseline="-25000" dirty="0" smtClean="0"/>
          </a:p>
        </p:txBody>
      </p:sp>
      <p:pic>
        <p:nvPicPr>
          <p:cNvPr id="35" name="34 Imagen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58"/>
          <a:stretch/>
        </p:blipFill>
        <p:spPr>
          <a:xfrm>
            <a:off x="50917" y="44624"/>
            <a:ext cx="1738001" cy="1080120"/>
          </a:xfrm>
          <a:prstGeom prst="rect">
            <a:avLst/>
          </a:prstGeom>
        </p:spPr>
      </p:pic>
      <p:pic>
        <p:nvPicPr>
          <p:cNvPr id="36" name="35 Imagen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6"/>
          <a:stretch/>
        </p:blipFill>
        <p:spPr>
          <a:xfrm>
            <a:off x="7005364" y="64096"/>
            <a:ext cx="2031132" cy="1080120"/>
          </a:xfrm>
          <a:prstGeom prst="rect">
            <a:avLst/>
          </a:prstGeom>
        </p:spPr>
      </p:pic>
      <p:pic>
        <p:nvPicPr>
          <p:cNvPr id="37" name="Picture 4" descr="http://www.veracruz.gob.mx/wp-content/themes/veracruz2013/images/imgHeader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0" r="32619"/>
          <a:stretch/>
        </p:blipFill>
        <p:spPr bwMode="auto">
          <a:xfrm>
            <a:off x="3260948" y="210059"/>
            <a:ext cx="2330074" cy="74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16"/>
          <p:cNvSpPr>
            <a:spLocks noChangeArrowheads="1"/>
          </p:cNvSpPr>
          <p:nvPr/>
        </p:nvSpPr>
        <p:spPr bwMode="auto">
          <a:xfrm>
            <a:off x="494186" y="944712"/>
            <a:ext cx="4608513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r>
              <a:rPr lang="es-MX" sz="2400" dirty="0" smtClean="0">
                <a:solidFill>
                  <a:srgbClr val="A50021"/>
                </a:solidFill>
              </a:rPr>
              <a:t>Elaboración de Compostas</a:t>
            </a:r>
            <a:endParaRPr lang="es-ES" sz="2400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23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2D050"/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34 Imagen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58"/>
          <a:stretch/>
        </p:blipFill>
        <p:spPr>
          <a:xfrm>
            <a:off x="50917" y="44624"/>
            <a:ext cx="1738001" cy="1080120"/>
          </a:xfrm>
          <a:prstGeom prst="rect">
            <a:avLst/>
          </a:prstGeom>
        </p:spPr>
      </p:pic>
      <p:pic>
        <p:nvPicPr>
          <p:cNvPr id="36" name="35 Imagen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6"/>
          <a:stretch/>
        </p:blipFill>
        <p:spPr>
          <a:xfrm>
            <a:off x="7005364" y="64096"/>
            <a:ext cx="2031132" cy="1080120"/>
          </a:xfrm>
          <a:prstGeom prst="rect">
            <a:avLst/>
          </a:prstGeom>
        </p:spPr>
      </p:pic>
      <p:pic>
        <p:nvPicPr>
          <p:cNvPr id="37" name="Picture 4" descr="http://www.veracruz.gob.mx/wp-content/themes/veracruz2013/images/imgHeader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0" r="32619"/>
          <a:stretch/>
        </p:blipFill>
        <p:spPr bwMode="auto">
          <a:xfrm>
            <a:off x="3260948" y="210059"/>
            <a:ext cx="2330074" cy="74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7 Título"/>
          <p:cNvSpPr txBox="1">
            <a:spLocks/>
          </p:cNvSpPr>
          <p:nvPr/>
        </p:nvSpPr>
        <p:spPr>
          <a:xfrm>
            <a:off x="1480120" y="116632"/>
            <a:ext cx="7772400" cy="1470025"/>
          </a:xfrm>
          <a:prstGeom prst="rect">
            <a:avLst/>
          </a:prstGeo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dirty="0" smtClean="0"/>
              <a:t>Proceso de tamizado y empaquetado móvil</a:t>
            </a:r>
            <a:endParaRPr lang="es-MX" sz="2800" dirty="0"/>
          </a:p>
        </p:txBody>
      </p:sp>
      <p:pic>
        <p:nvPicPr>
          <p:cNvPr id="40" name="Picture 2" descr="C:\Users\Pitalua\Dropbox\Estadistica\Casia A.C\Teocelo\Fotos\20140116_16462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17" r="21228" b="22943"/>
          <a:stretch/>
        </p:blipFill>
        <p:spPr bwMode="auto">
          <a:xfrm>
            <a:off x="2267744" y="3356992"/>
            <a:ext cx="5359865" cy="260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43 Elipse"/>
          <p:cNvSpPr/>
          <p:nvPr/>
        </p:nvSpPr>
        <p:spPr>
          <a:xfrm>
            <a:off x="1963808" y="3501008"/>
            <a:ext cx="504056" cy="1800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5" name="44 Elipse"/>
          <p:cNvSpPr/>
          <p:nvPr/>
        </p:nvSpPr>
        <p:spPr>
          <a:xfrm>
            <a:off x="3491880" y="3501008"/>
            <a:ext cx="504056" cy="1800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46" name="45 Conector recto"/>
          <p:cNvCxnSpPr>
            <a:stCxn id="44" idx="0"/>
          </p:cNvCxnSpPr>
          <p:nvPr/>
        </p:nvCxnSpPr>
        <p:spPr>
          <a:xfrm>
            <a:off x="2215836" y="3501008"/>
            <a:ext cx="152807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9" name="48 Conector recto"/>
          <p:cNvCxnSpPr/>
          <p:nvPr/>
        </p:nvCxnSpPr>
        <p:spPr>
          <a:xfrm>
            <a:off x="2215836" y="5301208"/>
            <a:ext cx="152807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0" name="49 Almacenamiento de acceso directo"/>
          <p:cNvSpPr/>
          <p:nvPr/>
        </p:nvSpPr>
        <p:spPr>
          <a:xfrm>
            <a:off x="3491880" y="5085184"/>
            <a:ext cx="252028" cy="216024"/>
          </a:xfrm>
          <a:prstGeom prst="flowChartMagneticDru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1" name="50 Almacenamiento de acceso directo"/>
          <p:cNvSpPr/>
          <p:nvPr/>
        </p:nvSpPr>
        <p:spPr>
          <a:xfrm>
            <a:off x="2089822" y="5085184"/>
            <a:ext cx="252028" cy="216024"/>
          </a:xfrm>
          <a:prstGeom prst="flowChartMagneticDru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2" name="51 Almacenamiento de acceso directo"/>
          <p:cNvSpPr/>
          <p:nvPr/>
        </p:nvSpPr>
        <p:spPr>
          <a:xfrm>
            <a:off x="3491880" y="3501008"/>
            <a:ext cx="252028" cy="216024"/>
          </a:xfrm>
          <a:prstGeom prst="flowChartMagneticDru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3" name="52 Almacenamiento de acceso directo"/>
          <p:cNvSpPr/>
          <p:nvPr/>
        </p:nvSpPr>
        <p:spPr>
          <a:xfrm>
            <a:off x="2078030" y="3501008"/>
            <a:ext cx="252028" cy="216024"/>
          </a:xfrm>
          <a:prstGeom prst="flowChartMagneticDru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4" name="53 Elipse"/>
          <p:cNvSpPr/>
          <p:nvPr/>
        </p:nvSpPr>
        <p:spPr>
          <a:xfrm>
            <a:off x="2078030" y="3795611"/>
            <a:ext cx="290206" cy="128957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5" name="54 Elipse"/>
          <p:cNvSpPr/>
          <p:nvPr/>
        </p:nvSpPr>
        <p:spPr>
          <a:xfrm>
            <a:off x="3617818" y="3795611"/>
            <a:ext cx="290206" cy="128957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56" name="55 Conector recto"/>
          <p:cNvCxnSpPr/>
          <p:nvPr/>
        </p:nvCxnSpPr>
        <p:spPr>
          <a:xfrm>
            <a:off x="2107824" y="3717032"/>
            <a:ext cx="152807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7" name="56 Conector recto"/>
          <p:cNvCxnSpPr/>
          <p:nvPr/>
        </p:nvCxnSpPr>
        <p:spPr>
          <a:xfrm>
            <a:off x="2107824" y="5085184"/>
            <a:ext cx="152807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8" name="57 Conector recto"/>
          <p:cNvCxnSpPr>
            <a:stCxn id="54" idx="1"/>
            <a:endCxn id="55" idx="7"/>
          </p:cNvCxnSpPr>
          <p:nvPr/>
        </p:nvCxnSpPr>
        <p:spPr>
          <a:xfrm>
            <a:off x="2120530" y="3984465"/>
            <a:ext cx="17449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58 Conector recto"/>
          <p:cNvCxnSpPr/>
          <p:nvPr/>
        </p:nvCxnSpPr>
        <p:spPr>
          <a:xfrm>
            <a:off x="2091022" y="4136865"/>
            <a:ext cx="17449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59 Conector recto"/>
          <p:cNvCxnSpPr/>
          <p:nvPr/>
        </p:nvCxnSpPr>
        <p:spPr>
          <a:xfrm>
            <a:off x="2107824" y="4136865"/>
            <a:ext cx="17449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60 Conector recto"/>
          <p:cNvCxnSpPr/>
          <p:nvPr/>
        </p:nvCxnSpPr>
        <p:spPr>
          <a:xfrm>
            <a:off x="2107824" y="4289265"/>
            <a:ext cx="18467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61 Conector recto"/>
          <p:cNvCxnSpPr/>
          <p:nvPr/>
        </p:nvCxnSpPr>
        <p:spPr>
          <a:xfrm>
            <a:off x="2078030" y="4509120"/>
            <a:ext cx="18299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62 Conector recto"/>
          <p:cNvCxnSpPr/>
          <p:nvPr/>
        </p:nvCxnSpPr>
        <p:spPr>
          <a:xfrm>
            <a:off x="2078030" y="4725144"/>
            <a:ext cx="18299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63 Conector recto"/>
          <p:cNvCxnSpPr/>
          <p:nvPr/>
        </p:nvCxnSpPr>
        <p:spPr>
          <a:xfrm>
            <a:off x="2107824" y="4941168"/>
            <a:ext cx="17449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64 Almacenamiento de acceso directo"/>
          <p:cNvSpPr/>
          <p:nvPr/>
        </p:nvSpPr>
        <p:spPr>
          <a:xfrm>
            <a:off x="1747784" y="5727072"/>
            <a:ext cx="360040" cy="294216"/>
          </a:xfrm>
          <a:prstGeom prst="flowChartMagneticDru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6" name="65 Almacenamiento de acceso directo"/>
          <p:cNvSpPr/>
          <p:nvPr/>
        </p:nvSpPr>
        <p:spPr>
          <a:xfrm>
            <a:off x="2899912" y="5733256"/>
            <a:ext cx="432048" cy="294216"/>
          </a:xfrm>
          <a:prstGeom prst="flowChartMagneticDru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67" name="66 Conector recto"/>
          <p:cNvCxnSpPr/>
          <p:nvPr/>
        </p:nvCxnSpPr>
        <p:spPr>
          <a:xfrm>
            <a:off x="2421677" y="5013176"/>
            <a:ext cx="1276044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8" name="67 Conector recto"/>
          <p:cNvCxnSpPr/>
          <p:nvPr/>
        </p:nvCxnSpPr>
        <p:spPr>
          <a:xfrm>
            <a:off x="1917621" y="5805264"/>
            <a:ext cx="1276044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9" name="68 Conector recto"/>
          <p:cNvCxnSpPr/>
          <p:nvPr/>
        </p:nvCxnSpPr>
        <p:spPr>
          <a:xfrm flipH="1">
            <a:off x="1917621" y="5085184"/>
            <a:ext cx="439198" cy="72008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0" name="69 Conector recto"/>
          <p:cNvCxnSpPr/>
          <p:nvPr/>
        </p:nvCxnSpPr>
        <p:spPr>
          <a:xfrm flipH="1">
            <a:off x="3180794" y="5085184"/>
            <a:ext cx="439198" cy="72008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1" name="70 Almacenamiento de acceso directo"/>
          <p:cNvSpPr/>
          <p:nvPr/>
        </p:nvSpPr>
        <p:spPr>
          <a:xfrm>
            <a:off x="2251840" y="5085184"/>
            <a:ext cx="360040" cy="294216"/>
          </a:xfrm>
          <a:prstGeom prst="flowChartMagneticDru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2" name="71 Almacenamiento de acceso directo"/>
          <p:cNvSpPr/>
          <p:nvPr/>
        </p:nvSpPr>
        <p:spPr>
          <a:xfrm>
            <a:off x="3259952" y="5085184"/>
            <a:ext cx="432048" cy="294216"/>
          </a:xfrm>
          <a:prstGeom prst="flowChartMagneticDru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73" name="72 Conector recto"/>
          <p:cNvCxnSpPr/>
          <p:nvPr/>
        </p:nvCxnSpPr>
        <p:spPr>
          <a:xfrm>
            <a:off x="2323848" y="5085184"/>
            <a:ext cx="1276044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4" name="Picture 4" descr="http://safe-img02.olx.com.mx/ui/20/90/32/1339005836_393668832_2-Costales-de-rafia-Emiliano-Zapat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8" t="12243" r="17201" b="4500"/>
          <a:stretch/>
        </p:blipFill>
        <p:spPr bwMode="auto">
          <a:xfrm>
            <a:off x="755576" y="4791881"/>
            <a:ext cx="745767" cy="122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74 Flecha derecha"/>
          <p:cNvSpPr/>
          <p:nvPr/>
        </p:nvSpPr>
        <p:spPr>
          <a:xfrm rot="5400000">
            <a:off x="558654" y="3589918"/>
            <a:ext cx="1149928" cy="396044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6" name="7 Título"/>
          <p:cNvSpPr txBox="1">
            <a:spLocks/>
          </p:cNvSpPr>
          <p:nvPr/>
        </p:nvSpPr>
        <p:spPr>
          <a:xfrm>
            <a:off x="107504" y="2492895"/>
            <a:ext cx="2910765" cy="8640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800" dirty="0" smtClean="0"/>
              <a:t>Empaquetado</a:t>
            </a:r>
            <a:endParaRPr lang="es-MX" sz="2800" dirty="0"/>
          </a:p>
        </p:txBody>
      </p:sp>
      <p:pic>
        <p:nvPicPr>
          <p:cNvPr id="77" name="Picture 8" descr="http://www.mecapedia.uji.es/images/engranaje_de_tornillo_sinfin.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r="7820"/>
          <a:stretch/>
        </p:blipFill>
        <p:spPr bwMode="auto">
          <a:xfrm rot="16200000">
            <a:off x="7146392" y="1386471"/>
            <a:ext cx="692273" cy="195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1 Grupo"/>
          <p:cNvGrpSpPr/>
          <p:nvPr/>
        </p:nvGrpSpPr>
        <p:grpSpPr>
          <a:xfrm>
            <a:off x="3851920" y="4437112"/>
            <a:ext cx="3600400" cy="1008112"/>
            <a:chOff x="3059832" y="4437112"/>
            <a:chExt cx="3600400" cy="1008112"/>
          </a:xfrm>
        </p:grpSpPr>
        <p:sp>
          <p:nvSpPr>
            <p:cNvPr id="78" name="77 Almacenamiento de acceso directo"/>
            <p:cNvSpPr/>
            <p:nvPr/>
          </p:nvSpPr>
          <p:spPr>
            <a:xfrm>
              <a:off x="3275856" y="4716781"/>
              <a:ext cx="576064" cy="440411"/>
            </a:xfrm>
            <a:prstGeom prst="flowChartMagneticDrum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9" name="78 Almacenamiento de acceso directo"/>
            <p:cNvSpPr/>
            <p:nvPr/>
          </p:nvSpPr>
          <p:spPr>
            <a:xfrm>
              <a:off x="3635896" y="4725144"/>
              <a:ext cx="576064" cy="440411"/>
            </a:xfrm>
            <a:prstGeom prst="flowChartMagneticDrum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80" name="79 Almacenamiento de acceso directo"/>
            <p:cNvSpPr/>
            <p:nvPr/>
          </p:nvSpPr>
          <p:spPr>
            <a:xfrm>
              <a:off x="3995936" y="4725144"/>
              <a:ext cx="576064" cy="440411"/>
            </a:xfrm>
            <a:prstGeom prst="flowChartMagneticDrum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81" name="80 Almacenamiento de acceso directo"/>
            <p:cNvSpPr/>
            <p:nvPr/>
          </p:nvSpPr>
          <p:spPr>
            <a:xfrm>
              <a:off x="4355976" y="4725144"/>
              <a:ext cx="576064" cy="440411"/>
            </a:xfrm>
            <a:prstGeom prst="flowChartMagneticDrum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82" name="81 Almacenamiento de acceso directo"/>
            <p:cNvSpPr/>
            <p:nvPr/>
          </p:nvSpPr>
          <p:spPr>
            <a:xfrm>
              <a:off x="4716016" y="4725144"/>
              <a:ext cx="576064" cy="440411"/>
            </a:xfrm>
            <a:prstGeom prst="flowChartMagneticDrum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83" name="82 Almacenamiento de acceso directo"/>
            <p:cNvSpPr/>
            <p:nvPr/>
          </p:nvSpPr>
          <p:spPr>
            <a:xfrm>
              <a:off x="5004048" y="4725144"/>
              <a:ext cx="576064" cy="440411"/>
            </a:xfrm>
            <a:prstGeom prst="flowChartMagneticDrum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84" name="83 Almacenamiento de acceso directo"/>
            <p:cNvSpPr/>
            <p:nvPr/>
          </p:nvSpPr>
          <p:spPr>
            <a:xfrm>
              <a:off x="5292080" y="4725144"/>
              <a:ext cx="576064" cy="440411"/>
            </a:xfrm>
            <a:prstGeom prst="flowChartMagneticDrum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85" name="84 Almacenamiento de acceso directo"/>
            <p:cNvSpPr/>
            <p:nvPr/>
          </p:nvSpPr>
          <p:spPr>
            <a:xfrm>
              <a:off x="5580112" y="4725144"/>
              <a:ext cx="576064" cy="440411"/>
            </a:xfrm>
            <a:prstGeom prst="flowChartMagneticDrum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86" name="85 Almacenamiento de acceso directo"/>
            <p:cNvSpPr/>
            <p:nvPr/>
          </p:nvSpPr>
          <p:spPr>
            <a:xfrm>
              <a:off x="5868144" y="4725144"/>
              <a:ext cx="576064" cy="440411"/>
            </a:xfrm>
            <a:prstGeom prst="flowChartMagneticDrum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87" name="86 Elipse"/>
            <p:cNvSpPr/>
            <p:nvPr/>
          </p:nvSpPr>
          <p:spPr>
            <a:xfrm>
              <a:off x="3059832" y="4437112"/>
              <a:ext cx="3600400" cy="100811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88" name="87 Elipse"/>
          <p:cNvSpPr/>
          <p:nvPr/>
        </p:nvSpPr>
        <p:spPr>
          <a:xfrm>
            <a:off x="5796136" y="1844824"/>
            <a:ext cx="3096344" cy="10081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9" name="88 Flecha abajo"/>
          <p:cNvSpPr/>
          <p:nvPr/>
        </p:nvSpPr>
        <p:spPr>
          <a:xfrm>
            <a:off x="6408204" y="2924944"/>
            <a:ext cx="468052" cy="1224136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0" name="7 Título"/>
          <p:cNvSpPr txBox="1">
            <a:spLocks/>
          </p:cNvSpPr>
          <p:nvPr/>
        </p:nvSpPr>
        <p:spPr>
          <a:xfrm>
            <a:off x="3749467" y="1628800"/>
            <a:ext cx="1614621" cy="8640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800" dirty="0" smtClean="0"/>
              <a:t>Tamizado</a:t>
            </a:r>
            <a:endParaRPr lang="es-MX" sz="2800" dirty="0"/>
          </a:p>
        </p:txBody>
      </p:sp>
      <p:sp>
        <p:nvSpPr>
          <p:cNvPr id="91" name="90 Flecha derecha"/>
          <p:cNvSpPr/>
          <p:nvPr/>
        </p:nvSpPr>
        <p:spPr>
          <a:xfrm rot="7698607">
            <a:off x="3557232" y="2652763"/>
            <a:ext cx="1149928" cy="396044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2" name="7 Título"/>
          <p:cNvSpPr txBox="1">
            <a:spLocks/>
          </p:cNvSpPr>
          <p:nvPr/>
        </p:nvSpPr>
        <p:spPr>
          <a:xfrm>
            <a:off x="7380312" y="2643096"/>
            <a:ext cx="1830645" cy="8640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800" b="1" dirty="0" smtClean="0"/>
              <a:t>Transporte</a:t>
            </a:r>
            <a:endParaRPr lang="es-MX" sz="2800" b="1" dirty="0"/>
          </a:p>
        </p:txBody>
      </p:sp>
    </p:spTree>
    <p:extLst>
      <p:ext uri="{BB962C8B-B14F-4D97-AF65-F5344CB8AC3E}">
        <p14:creationId xmlns:p14="http://schemas.microsoft.com/office/powerpoint/2010/main" val="374049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2D050"/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4"/>
          <p:cNvSpPr txBox="1">
            <a:spLocks noChangeArrowheads="1"/>
          </p:cNvSpPr>
          <p:nvPr/>
        </p:nvSpPr>
        <p:spPr bwMode="auto">
          <a:xfrm>
            <a:off x="1447334" y="5546428"/>
            <a:ext cx="698507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s-ES_tradnl" b="0" dirty="0"/>
              <a:t>Obtenido por los programas de manejo sustentable en beneficio del medio ambiente que realiza el Biólogo Francisco Martínez Tlapa y Apoyados por el Ayuntamiento de </a:t>
            </a:r>
            <a:r>
              <a:rPr lang="es-ES_tradnl" b="0" dirty="0" err="1"/>
              <a:t>teocelo</a:t>
            </a:r>
            <a:r>
              <a:rPr lang="es-ES_tradnl" b="0" dirty="0"/>
              <a:t>.</a:t>
            </a:r>
            <a:endParaRPr lang="es-ES" b="0" dirty="0"/>
          </a:p>
        </p:txBody>
      </p:sp>
      <p:pic>
        <p:nvPicPr>
          <p:cNvPr id="48130" name="Picture 5" descr="premi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1" y="1268760"/>
            <a:ext cx="5024111" cy="3816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Text Box 18"/>
          <p:cNvSpPr txBox="1">
            <a:spLocks noChangeArrowheads="1"/>
          </p:cNvSpPr>
          <p:nvPr/>
        </p:nvSpPr>
        <p:spPr bwMode="auto">
          <a:xfrm>
            <a:off x="147677" y="188913"/>
            <a:ext cx="29841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NI" sz="2000" b="1" dirty="0" smtClean="0">
                <a:solidFill>
                  <a:srgbClr val="A50021"/>
                </a:solidFill>
              </a:rPr>
              <a:t>LOGROS OBTENIDOS</a:t>
            </a:r>
            <a:endParaRPr lang="es-ES" sz="2000" b="1" dirty="0">
              <a:solidFill>
                <a:srgbClr val="A50021"/>
              </a:solidFill>
            </a:endParaRPr>
          </a:p>
        </p:txBody>
      </p:sp>
      <p:sp>
        <p:nvSpPr>
          <p:cNvPr id="48132" name="Text Box 19"/>
          <p:cNvSpPr txBox="1">
            <a:spLocks noChangeArrowheads="1"/>
          </p:cNvSpPr>
          <p:nvPr/>
        </p:nvSpPr>
        <p:spPr bwMode="auto">
          <a:xfrm>
            <a:off x="1476375" y="765175"/>
            <a:ext cx="50080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NI" dirty="0" smtClean="0">
                <a:solidFill>
                  <a:srgbClr val="A50021"/>
                </a:solidFill>
              </a:rPr>
              <a:t>PREMIO ESTATAL DE MEDIO AMBIENTE 2002</a:t>
            </a:r>
            <a:endParaRPr lang="es-ES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66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2D050"/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640" y="2697480"/>
            <a:ext cx="5547360" cy="4160520"/>
          </a:xfrm>
          <a:prstGeom prst="rect">
            <a:avLst/>
          </a:prstGeom>
        </p:spPr>
      </p:pic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15689" y="188640"/>
            <a:ext cx="86135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NI" sz="2000" b="1" dirty="0" smtClean="0">
                <a:solidFill>
                  <a:srgbClr val="A50021"/>
                </a:solidFill>
              </a:rPr>
              <a:t>PREMIO ESTATAL COMO MEJOR SERVIDOR PÚBLICO DEL ESTADO</a:t>
            </a:r>
            <a:endParaRPr lang="es-ES" sz="2000" b="1" dirty="0">
              <a:solidFill>
                <a:srgbClr val="A50021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51520" y="980728"/>
            <a:ext cx="29523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 smtClean="0"/>
              <a:t>El gobierno del Estado de Veracruz otorgó en el año 2002, el Premio Estatal a Servidores Públicos 2001  por la iniciativa de el aprovechamiento de los RSU al Biol. Francisco </a:t>
            </a:r>
            <a:r>
              <a:rPr lang="es-MX" dirty="0" err="1" smtClean="0"/>
              <a:t>Martinez</a:t>
            </a:r>
            <a:r>
              <a:rPr lang="es-MX" dirty="0" smtClean="0"/>
              <a:t> Tlapa, autor del programa.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8112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2D050"/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18"/>
          <p:cNvSpPr txBox="1">
            <a:spLocks noChangeArrowheads="1"/>
          </p:cNvSpPr>
          <p:nvPr/>
        </p:nvSpPr>
        <p:spPr bwMode="auto">
          <a:xfrm>
            <a:off x="1331913" y="404813"/>
            <a:ext cx="78120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400">
                <a:solidFill>
                  <a:srgbClr val="A50021"/>
                </a:solidFill>
              </a:rPr>
              <a:t>Premio Nacional de Gobierno y Gestión Local 2002</a:t>
            </a:r>
            <a:endParaRPr lang="es-ES_tradnl" sz="2400" b="0">
              <a:solidFill>
                <a:srgbClr val="A50021"/>
              </a:solidFill>
            </a:endParaRPr>
          </a:p>
        </p:txBody>
      </p:sp>
      <p:pic>
        <p:nvPicPr>
          <p:cNvPr id="49154" name="Picture 20" descr="PRES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872463"/>
            <a:ext cx="2447925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Text Box 22"/>
          <p:cNvSpPr txBox="1">
            <a:spLocks noChangeArrowheads="1"/>
          </p:cNvSpPr>
          <p:nvPr/>
        </p:nvSpPr>
        <p:spPr bwMode="auto">
          <a:xfrm>
            <a:off x="2843808" y="889732"/>
            <a:ext cx="6120680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s-ES_tradnl" b="0" dirty="0"/>
              <a:t>Obtenido por el H. Ayuntamiento Constitucional de </a:t>
            </a:r>
            <a:r>
              <a:rPr lang="es-ES_tradnl" b="0" dirty="0" err="1"/>
              <a:t>Teocelo</a:t>
            </a:r>
            <a:r>
              <a:rPr lang="es-ES_tradnl" b="0" dirty="0"/>
              <a:t>, Ver,. Con el “P</a:t>
            </a:r>
            <a:r>
              <a:rPr lang="es-ES" b="0" dirty="0" err="1"/>
              <a:t>rograma</a:t>
            </a:r>
            <a:r>
              <a:rPr lang="es-ES" b="0" dirty="0"/>
              <a:t> Integral de Separación, Manejo, Educación, Proceso y Aprovechamiento de los residuos sólidos municipales en </a:t>
            </a:r>
            <a:r>
              <a:rPr lang="es-ES" b="0" dirty="0" err="1"/>
              <a:t>Teocelo</a:t>
            </a:r>
            <a:r>
              <a:rPr lang="es-ES" b="0" dirty="0"/>
              <a:t>, Veracruz, México”, el cual realizó y está a cargo el Biólogo Francisco Martínez tlapa</a:t>
            </a:r>
          </a:p>
          <a:p>
            <a:pPr>
              <a:spcBef>
                <a:spcPct val="50000"/>
              </a:spcBef>
            </a:pPr>
            <a:endParaRPr lang="es-ES" b="0" dirty="0"/>
          </a:p>
        </p:txBody>
      </p:sp>
      <p:pic>
        <p:nvPicPr>
          <p:cNvPr id="49156" name="Picture 19" descr="PLAC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583027"/>
            <a:ext cx="5076056" cy="427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205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2D050"/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 descr="IMG_78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981075"/>
            <a:ext cx="6119812" cy="4079875"/>
          </a:xfrm>
          <a:prstGeom prst="rect">
            <a:avLst/>
          </a:prstGeom>
          <a:noFill/>
        </p:spPr>
      </p:pic>
      <p:sp>
        <p:nvSpPr>
          <p:cNvPr id="51205" name="Text Box 18"/>
          <p:cNvSpPr txBox="1">
            <a:spLocks noChangeArrowheads="1"/>
          </p:cNvSpPr>
          <p:nvPr/>
        </p:nvSpPr>
        <p:spPr bwMode="auto">
          <a:xfrm>
            <a:off x="395288" y="476250"/>
            <a:ext cx="78120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400">
                <a:solidFill>
                  <a:srgbClr val="A50021"/>
                </a:solidFill>
              </a:rPr>
              <a:t>Premio Nacional “LIMPIEMOS NUESTRO MEXICO”</a:t>
            </a:r>
            <a:endParaRPr lang="es-ES_tradnl" sz="2400" b="0">
              <a:solidFill>
                <a:srgbClr val="A50021"/>
              </a:solidFill>
            </a:endParaRPr>
          </a:p>
        </p:txBody>
      </p:sp>
      <p:sp>
        <p:nvSpPr>
          <p:cNvPr id="51206" name="Text Box 22"/>
          <p:cNvSpPr txBox="1">
            <a:spLocks noChangeArrowheads="1"/>
          </p:cNvSpPr>
          <p:nvPr/>
        </p:nvSpPr>
        <p:spPr bwMode="auto">
          <a:xfrm>
            <a:off x="1331913" y="5084763"/>
            <a:ext cx="6048375" cy="143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s-ES_tradnl" b="0"/>
              <a:t>Obtenido por el H. Ayuntamiento Constitucional de Teocelo, Ver,. 2008-2010 Con el programa “Movimiento Ciudadano en Beneficio del Medio Ambiente y la Comunidad</a:t>
            </a:r>
            <a:r>
              <a:rPr lang="es-ES" b="0"/>
              <a:t>”, el cual está a cargo el Biólogo Francisco Martínez Tlapa</a:t>
            </a:r>
          </a:p>
          <a:p>
            <a:pPr>
              <a:spcBef>
                <a:spcPct val="50000"/>
              </a:spcBef>
            </a:pPr>
            <a:endParaRPr lang="es-ES" b="0"/>
          </a:p>
        </p:txBody>
      </p:sp>
    </p:spTree>
    <p:extLst>
      <p:ext uri="{BB962C8B-B14F-4D97-AF65-F5344CB8AC3E}">
        <p14:creationId xmlns:p14="http://schemas.microsoft.com/office/powerpoint/2010/main" val="384510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2D050"/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547813" y="3573016"/>
            <a:ext cx="5903912" cy="244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5125" indent="-365125" algn="just">
              <a:spcBef>
                <a:spcPct val="50000"/>
              </a:spcBef>
            </a:pPr>
            <a:endParaRPr lang="es-ES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125" indent="-365125" algn="just">
              <a:spcBef>
                <a:spcPct val="50000"/>
              </a:spcBef>
            </a:pPr>
            <a:r>
              <a:rPr lang="es-NI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Particulares</a:t>
            </a:r>
            <a:endParaRPr lang="es-ES" dirty="0">
              <a:solidFill>
                <a:srgbClr val="A50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125" indent="-365125" algn="just">
              <a:spcBef>
                <a:spcPct val="50000"/>
              </a:spcBef>
            </a:pPr>
            <a:r>
              <a:rPr lang="es-ES" b="0" dirty="0">
                <a:latin typeface="Arial" panose="020B0604020202020204" pitchFamily="34" charset="0"/>
                <a:cs typeface="Arial" panose="020B0604020202020204" pitchFamily="34" charset="0"/>
              </a:rPr>
              <a:t>* 	Utilizar los residuos orgánicos como alimento de lombrices </a:t>
            </a:r>
            <a:r>
              <a:rPr lang="es-ES" b="0" dirty="0" err="1">
                <a:latin typeface="Arial" panose="020B0604020202020204" pitchFamily="34" charset="0"/>
                <a:cs typeface="Arial" panose="020B0604020202020204" pitchFamily="34" charset="0"/>
              </a:rPr>
              <a:t>composteadoras</a:t>
            </a:r>
            <a:r>
              <a:rPr lang="es-ES" b="0" dirty="0">
                <a:latin typeface="Arial" panose="020B0604020202020204" pitchFamily="34" charset="0"/>
                <a:cs typeface="Arial" panose="020B0604020202020204" pitchFamily="34" charset="0"/>
              </a:rPr>
              <a:t> para la producción de abonos orgánicos.</a:t>
            </a:r>
          </a:p>
          <a:p>
            <a:pPr marL="365125" indent="-365125" algn="just">
              <a:spcBef>
                <a:spcPct val="50000"/>
              </a:spcBef>
            </a:pPr>
            <a:r>
              <a:rPr lang="es-ES" b="0" dirty="0">
                <a:latin typeface="Arial" panose="020B0604020202020204" pitchFamily="34" charset="0"/>
                <a:cs typeface="Arial" panose="020B0604020202020204" pitchFamily="34" charset="0"/>
              </a:rPr>
              <a:t>*	Recuperar los desechos inorgánicos del municipio para su reutilización a través del reciclaje.</a:t>
            </a:r>
          </a:p>
        </p:txBody>
      </p:sp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1547813" y="2223418"/>
            <a:ext cx="5903912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NI" sz="2400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 General</a:t>
            </a:r>
          </a:p>
          <a:p>
            <a:pPr>
              <a:spcBef>
                <a:spcPct val="50000"/>
              </a:spcBef>
            </a:pPr>
            <a:endParaRPr lang="es-NI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s-NI" sz="1800" b="0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s-NI" sz="1400" b="0" dirty="0">
                <a:latin typeface="Arial" panose="020B0604020202020204" pitchFamily="34" charset="0"/>
                <a:cs typeface="Arial" panose="020B0604020202020204" pitchFamily="34" charset="0"/>
              </a:rPr>
              <a:t>Aprovechar Los Residuos Sólidos que se generan en el municipio.</a:t>
            </a:r>
            <a:endParaRPr lang="es-ES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1463675" y="1351880"/>
            <a:ext cx="2028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NI" sz="2400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OBJETIVOS:</a:t>
            </a:r>
            <a:endParaRPr lang="es-ES" sz="2400" dirty="0">
              <a:solidFill>
                <a:srgbClr val="A50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6 Imagen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58"/>
          <a:stretch/>
        </p:blipFill>
        <p:spPr>
          <a:xfrm>
            <a:off x="-6183" y="164790"/>
            <a:ext cx="1738001" cy="1080120"/>
          </a:xfrm>
          <a:prstGeom prst="rect">
            <a:avLst/>
          </a:prstGeom>
        </p:spPr>
      </p:pic>
      <p:pic>
        <p:nvPicPr>
          <p:cNvPr id="8" name="7 Imagen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6"/>
          <a:stretch/>
        </p:blipFill>
        <p:spPr>
          <a:xfrm>
            <a:off x="6948264" y="184262"/>
            <a:ext cx="2031132" cy="1080120"/>
          </a:xfrm>
          <a:prstGeom prst="rect">
            <a:avLst/>
          </a:prstGeom>
        </p:spPr>
      </p:pic>
      <p:pic>
        <p:nvPicPr>
          <p:cNvPr id="9" name="Picture 4" descr="http://www.veracruz.gob.mx/wp-content/themes/veracruz2013/images/imgHeader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0" r="32619"/>
          <a:stretch/>
        </p:blipFill>
        <p:spPr bwMode="auto">
          <a:xfrm>
            <a:off x="3203848" y="330225"/>
            <a:ext cx="2330074" cy="74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4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2D050"/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469" y="1112975"/>
            <a:ext cx="2736304" cy="5779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" y="0"/>
            <a:ext cx="2411760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9000"/>
              </a:srgbClr>
            </a:outerShdw>
          </a:effectLst>
        </p:spPr>
      </p:pic>
      <p:sp>
        <p:nvSpPr>
          <p:cNvPr id="6" name="5 CuadroTexto"/>
          <p:cNvSpPr txBox="1"/>
          <p:nvPr/>
        </p:nvSpPr>
        <p:spPr>
          <a:xfrm>
            <a:off x="2627784" y="1508591"/>
            <a:ext cx="35283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b="1" dirty="0" smtClean="0">
                <a:latin typeface="Arial" pitchFamily="34" charset="0"/>
                <a:cs typeface="Arial" pitchFamily="34" charset="0"/>
              </a:rPr>
              <a:t>EL LOMBRICOMPOSTAJE COMO ALTERNATIVA DE SOLUCIÓN AL PROBLEMA DE LOS RESIDUOS SÓLIDOS URBANOS.</a:t>
            </a:r>
            <a:endParaRPr lang="es-MX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12 Imagen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58"/>
          <a:stretch/>
        </p:blipFill>
        <p:spPr>
          <a:xfrm>
            <a:off x="2401951" y="37866"/>
            <a:ext cx="1738001" cy="1080120"/>
          </a:xfrm>
          <a:prstGeom prst="rect">
            <a:avLst/>
          </a:prstGeom>
        </p:spPr>
      </p:pic>
      <p:pic>
        <p:nvPicPr>
          <p:cNvPr id="14" name="13 Imagen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6"/>
          <a:stretch/>
        </p:blipFill>
        <p:spPr>
          <a:xfrm>
            <a:off x="7077372" y="44624"/>
            <a:ext cx="2031132" cy="1080120"/>
          </a:xfrm>
          <a:prstGeom prst="rect">
            <a:avLst/>
          </a:prstGeom>
        </p:spPr>
      </p:pic>
      <p:pic>
        <p:nvPicPr>
          <p:cNvPr id="2052" name="Picture 4" descr="http://www.veracruz.gob.mx/wp-content/themes/veracruz2013/images/imgHeader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0" r="32619"/>
          <a:stretch/>
        </p:blipFill>
        <p:spPr bwMode="auto">
          <a:xfrm>
            <a:off x="4546008" y="203301"/>
            <a:ext cx="2330074" cy="74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42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2D050"/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58"/>
          <a:stretch/>
        </p:blipFill>
        <p:spPr>
          <a:xfrm>
            <a:off x="-6183" y="164790"/>
            <a:ext cx="1738001" cy="1080120"/>
          </a:xfrm>
          <a:prstGeom prst="rect">
            <a:avLst/>
          </a:prstGeom>
        </p:spPr>
      </p:pic>
      <p:pic>
        <p:nvPicPr>
          <p:cNvPr id="5" name="4 Imagen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6"/>
          <a:stretch/>
        </p:blipFill>
        <p:spPr>
          <a:xfrm>
            <a:off x="6948264" y="184262"/>
            <a:ext cx="2031132" cy="1080120"/>
          </a:xfrm>
          <a:prstGeom prst="rect">
            <a:avLst/>
          </a:prstGeom>
        </p:spPr>
      </p:pic>
      <p:pic>
        <p:nvPicPr>
          <p:cNvPr id="6" name="Picture 4" descr="http://www.veracruz.gob.mx/wp-content/themes/veracruz2013/images/imgHeader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0" r="32619"/>
          <a:stretch/>
        </p:blipFill>
        <p:spPr bwMode="auto">
          <a:xfrm>
            <a:off x="3203848" y="330225"/>
            <a:ext cx="2330074" cy="74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884597" y="2708920"/>
            <a:ext cx="2736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000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Características:</a:t>
            </a:r>
            <a:endParaRPr lang="es-ES" sz="2000" dirty="0">
              <a:solidFill>
                <a:srgbClr val="A50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684036" y="3356992"/>
            <a:ext cx="3600450" cy="244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s-ES_tradnl" b="0" dirty="0">
                <a:latin typeface="Arial" panose="020B0604020202020204" pitchFamily="34" charset="0"/>
                <a:cs typeface="Arial" panose="020B0604020202020204" pitchFamily="34" charset="0"/>
              </a:rPr>
              <a:t>De fácil acceso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ES_tradnl" b="0" dirty="0">
                <a:latin typeface="Arial" panose="020B0604020202020204" pitchFamily="34" charset="0"/>
                <a:cs typeface="Arial" panose="020B0604020202020204" pitchFamily="34" charset="0"/>
              </a:rPr>
              <a:t> Se encuentre cerca de las áreas de recolección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ES_tradnl" b="0" dirty="0">
                <a:latin typeface="Arial" panose="020B0604020202020204" pitchFamily="34" charset="0"/>
                <a:cs typeface="Arial" panose="020B0604020202020204" pitchFamily="34" charset="0"/>
              </a:rPr>
              <a:t> Una extensión de 10000 </a:t>
            </a:r>
            <a:r>
              <a:rPr lang="es-ES_tradnl" b="0" dirty="0" err="1">
                <a:latin typeface="Arial" panose="020B0604020202020204" pitchFamily="34" charset="0"/>
                <a:cs typeface="Arial" panose="020B0604020202020204" pitchFamily="34" charset="0"/>
              </a:rPr>
              <a:t>mts</a:t>
            </a:r>
            <a:r>
              <a:rPr lang="es-ES_tradnl" b="0" dirty="0">
                <a:latin typeface="Arial" panose="020B0604020202020204" pitchFamily="34" charset="0"/>
                <a:cs typeface="Arial" panose="020B0604020202020204" pitchFamily="34" charset="0"/>
              </a:rPr>
              <a:t>. Cuadrados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ES_tradnl" b="0" dirty="0">
                <a:latin typeface="Arial" panose="020B0604020202020204" pitchFamily="34" charset="0"/>
                <a:cs typeface="Arial" panose="020B0604020202020204" pitchFamily="34" charset="0"/>
              </a:rPr>
              <a:t> Cuente con una inmediata red de </a:t>
            </a:r>
            <a:r>
              <a:rPr lang="es-ES_tradnl" b="0" dirty="0" smtClean="0">
                <a:latin typeface="Arial" panose="020B0604020202020204" pitchFamily="34" charset="0"/>
                <a:cs typeface="Arial" panose="020B0604020202020204" pitchFamily="34" charset="0"/>
              </a:rPr>
              <a:t>agua</a:t>
            </a:r>
          </a:p>
        </p:txBody>
      </p:sp>
      <p:pic>
        <p:nvPicPr>
          <p:cNvPr id="9" name="Picture 20" descr="DSC019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8363" y="3535759"/>
            <a:ext cx="4465637" cy="334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1115938" y="1402680"/>
            <a:ext cx="273664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NI" sz="2400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PRIMERA FASE:</a:t>
            </a:r>
          </a:p>
          <a:p>
            <a:r>
              <a:rPr lang="es-NI" sz="2400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Selección del sitio</a:t>
            </a:r>
            <a:r>
              <a:rPr lang="es-NI" sz="2400" dirty="0">
                <a:solidFill>
                  <a:schemeClr val="fol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sz="2400" dirty="0">
              <a:solidFill>
                <a:schemeClr val="folHlin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884597" y="6021288"/>
            <a:ext cx="1457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s-ES_tradnl" dirty="0">
                <a:latin typeface="Arial" panose="020B0604020202020204" pitchFamily="34" charset="0"/>
                <a:cs typeface="Arial" panose="020B0604020202020204" pitchFamily="34" charset="0"/>
              </a:rPr>
              <a:t>Marco legal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33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lumMod val="75000"/>
              </a:schemeClr>
            </a:gs>
            <a:gs pos="25000">
              <a:schemeClr val="bg1">
                <a:lumMod val="75000"/>
              </a:schemeClr>
            </a:gs>
            <a:gs pos="100000">
              <a:srgbClr val="92D050"/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58"/>
          <a:stretch/>
        </p:blipFill>
        <p:spPr>
          <a:xfrm>
            <a:off x="-6183" y="164790"/>
            <a:ext cx="1738001" cy="1080120"/>
          </a:xfrm>
          <a:prstGeom prst="rect">
            <a:avLst/>
          </a:prstGeom>
        </p:spPr>
      </p:pic>
      <p:pic>
        <p:nvPicPr>
          <p:cNvPr id="5" name="4 Imagen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6"/>
          <a:stretch/>
        </p:blipFill>
        <p:spPr>
          <a:xfrm>
            <a:off x="6948264" y="184262"/>
            <a:ext cx="2031132" cy="1080120"/>
          </a:xfrm>
          <a:prstGeom prst="rect">
            <a:avLst/>
          </a:prstGeom>
        </p:spPr>
      </p:pic>
      <p:pic>
        <p:nvPicPr>
          <p:cNvPr id="6" name="Picture 4" descr="http://www.veracruz.gob.mx/wp-content/themes/veracruz2013/images/imgHeader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0" r="32619"/>
          <a:stretch/>
        </p:blipFill>
        <p:spPr bwMode="auto">
          <a:xfrm>
            <a:off x="3203848" y="330225"/>
            <a:ext cx="2330074" cy="74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545391" y="1883098"/>
            <a:ext cx="7646987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5125" indent="-365125" algn="just">
              <a:spcBef>
                <a:spcPct val="50000"/>
              </a:spcBef>
              <a:buFontTx/>
              <a:buChar char="•"/>
            </a:pPr>
            <a:r>
              <a:rPr lang="es-ES" b="0" dirty="0">
                <a:latin typeface="Arial" panose="020B0604020202020204" pitchFamily="34" charset="0"/>
                <a:cs typeface="Arial" panose="020B0604020202020204" pitchFamily="34" charset="0"/>
              </a:rPr>
              <a:t>Para la difusión del programa se el</a:t>
            </a:r>
            <a:r>
              <a:rPr lang="es-MX" b="0" dirty="0" err="1">
                <a:latin typeface="Arial" panose="020B0604020202020204" pitchFamily="34" charset="0"/>
                <a:cs typeface="Arial" panose="020B0604020202020204" pitchFamily="34" charset="0"/>
              </a:rPr>
              <a:t>igió</a:t>
            </a:r>
            <a:r>
              <a:rPr lang="es-MX" b="0" dirty="0"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r>
              <a:rPr lang="es-ES" b="0" dirty="0">
                <a:latin typeface="Arial" panose="020B0604020202020204" pitchFamily="34" charset="0"/>
                <a:cs typeface="Arial" panose="020B0604020202020204" pitchFamily="34" charset="0"/>
              </a:rPr>
              <a:t> un grupo </a:t>
            </a:r>
            <a:r>
              <a:rPr lang="es-MX" b="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S" b="0" dirty="0">
                <a:latin typeface="Arial" panose="020B0604020202020204" pitchFamily="34" charset="0"/>
                <a:cs typeface="Arial" panose="020B0604020202020204" pitchFamily="34" charset="0"/>
              </a:rPr>
              <a:t>estudiantes de</a:t>
            </a:r>
            <a:r>
              <a:rPr lang="es-MX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s-MX" b="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ES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b="0" dirty="0">
                <a:latin typeface="Arial" panose="020B0604020202020204" pitchFamily="34" charset="0"/>
                <a:cs typeface="Arial" panose="020B0604020202020204" pitchFamily="34" charset="0"/>
              </a:rPr>
              <a:t>Facultad de Biología de la Universidad Veracruzana.</a:t>
            </a:r>
            <a:endParaRPr lang="es-ES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125" indent="-365125" algn="just">
              <a:spcBef>
                <a:spcPct val="50000"/>
              </a:spcBef>
              <a:buFontTx/>
              <a:buChar char="•"/>
            </a:pPr>
            <a:r>
              <a:rPr lang="es-ES" b="0" dirty="0">
                <a:latin typeface="Arial" panose="020B0604020202020204" pitchFamily="34" charset="0"/>
                <a:cs typeface="Arial" panose="020B0604020202020204" pitchFamily="34" charset="0"/>
              </a:rPr>
              <a:t>Se les capacitó por medio de material didáctico </a:t>
            </a:r>
          </a:p>
          <a:p>
            <a:pPr marL="365125" indent="-365125" algn="just">
              <a:spcBef>
                <a:spcPct val="50000"/>
              </a:spcBef>
              <a:buFontTx/>
              <a:buChar char="•"/>
            </a:pPr>
            <a:r>
              <a:rPr lang="es-ES" b="0" dirty="0">
                <a:latin typeface="Arial" panose="020B0604020202020204" pitchFamily="34" charset="0"/>
                <a:cs typeface="Arial" panose="020B0604020202020204" pitchFamily="34" charset="0"/>
              </a:rPr>
              <a:t>Cada estudiante visitó cada una de las viviendas de la cabecera municipal para dar a conocer el programa de separación de basura.</a:t>
            </a:r>
          </a:p>
        </p:txBody>
      </p:sp>
      <p:pic>
        <p:nvPicPr>
          <p:cNvPr id="9" name="Picture 20" descr="000_00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6174" y="4045347"/>
            <a:ext cx="3787775" cy="284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1403350" y="1165498"/>
            <a:ext cx="425789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NI" sz="2000" b="1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SEGUNDA FASE:</a:t>
            </a:r>
          </a:p>
          <a:p>
            <a:r>
              <a:rPr lang="es-NI" sz="2000" b="1" dirty="0" smtClean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Organización y grupos de trabajo</a:t>
            </a:r>
            <a:endParaRPr lang="es-ES" sz="2000" b="1" dirty="0">
              <a:solidFill>
                <a:srgbClr val="A50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1" t="46446" r="18544"/>
          <a:stretch>
            <a:fillRect/>
          </a:stretch>
        </p:blipFill>
        <p:spPr bwMode="auto">
          <a:xfrm>
            <a:off x="1192387" y="6032500"/>
            <a:ext cx="1944687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STUD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784600"/>
            <a:ext cx="3384550" cy="227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STU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949" y="5635625"/>
            <a:ext cx="1800225" cy="122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00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2D050"/>
            </a:gs>
            <a:gs pos="100000">
              <a:srgbClr val="92D05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173" y="2852936"/>
            <a:ext cx="4551336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3B76"/>
                  </a:outerShdw>
                </a:effectLst>
              </a14:hiddenEffects>
            </a:ext>
          </a:extLst>
        </p:spPr>
      </p:pic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251284" y="1628800"/>
            <a:ext cx="296106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NI" sz="2000" b="1" dirty="0" smtClean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Operativos de difusión</a:t>
            </a:r>
            <a:endParaRPr lang="es-ES" sz="2000" b="1" dirty="0">
              <a:solidFill>
                <a:srgbClr val="A50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ESTUD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9" y="2852936"/>
            <a:ext cx="456106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8 Imagen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58"/>
          <a:stretch/>
        </p:blipFill>
        <p:spPr>
          <a:xfrm>
            <a:off x="-6183" y="164790"/>
            <a:ext cx="1738001" cy="1080120"/>
          </a:xfrm>
          <a:prstGeom prst="rect">
            <a:avLst/>
          </a:prstGeom>
        </p:spPr>
      </p:pic>
      <p:pic>
        <p:nvPicPr>
          <p:cNvPr id="10" name="9 Imagen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6"/>
          <a:stretch/>
        </p:blipFill>
        <p:spPr>
          <a:xfrm>
            <a:off x="6948264" y="184262"/>
            <a:ext cx="2031132" cy="1080120"/>
          </a:xfrm>
          <a:prstGeom prst="rect">
            <a:avLst/>
          </a:prstGeom>
        </p:spPr>
      </p:pic>
      <p:pic>
        <p:nvPicPr>
          <p:cNvPr id="11" name="Picture 4" descr="http://www.veracruz.gob.mx/wp-content/themes/veracruz2013/images/imgHeader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0" r="32619"/>
          <a:stretch/>
        </p:blipFill>
        <p:spPr bwMode="auto">
          <a:xfrm>
            <a:off x="3203848" y="330225"/>
            <a:ext cx="2330074" cy="74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4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2D050"/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58"/>
          <a:stretch/>
        </p:blipFill>
        <p:spPr>
          <a:xfrm>
            <a:off x="-6183" y="164790"/>
            <a:ext cx="1738001" cy="1080120"/>
          </a:xfrm>
          <a:prstGeom prst="rect">
            <a:avLst/>
          </a:prstGeom>
        </p:spPr>
      </p:pic>
      <p:pic>
        <p:nvPicPr>
          <p:cNvPr id="5" name="4 Imagen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6"/>
          <a:stretch/>
        </p:blipFill>
        <p:spPr>
          <a:xfrm>
            <a:off x="6948264" y="184262"/>
            <a:ext cx="2031132" cy="1080120"/>
          </a:xfrm>
          <a:prstGeom prst="rect">
            <a:avLst/>
          </a:prstGeom>
        </p:spPr>
      </p:pic>
      <p:pic>
        <p:nvPicPr>
          <p:cNvPr id="6" name="Picture 4" descr="http://www.veracruz.gob.mx/wp-content/themes/veracruz2013/images/imgHeader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0" r="32619"/>
          <a:stretch/>
        </p:blipFill>
        <p:spPr bwMode="auto">
          <a:xfrm>
            <a:off x="3203848" y="330225"/>
            <a:ext cx="2330074" cy="74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capacitac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6944" y="3915172"/>
            <a:ext cx="4195762" cy="297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697355" y="2339123"/>
            <a:ext cx="3348037" cy="466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s-ES" b="0" dirty="0" smtClean="0"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s-ES" b="0" dirty="0">
                <a:latin typeface="Arial" panose="020B0604020202020204" pitchFamily="34" charset="0"/>
                <a:cs typeface="Arial" panose="020B0604020202020204" pitchFamily="34" charset="0"/>
              </a:rPr>
              <a:t>Qué son los residuos sólidos? </a:t>
            </a:r>
          </a:p>
          <a:p>
            <a:pPr marL="457200" indent="-457200">
              <a:spcBef>
                <a:spcPct val="50000"/>
              </a:spcBef>
            </a:pPr>
            <a:endParaRPr lang="es-ES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ct val="50000"/>
              </a:spcBef>
            </a:pPr>
            <a:r>
              <a:rPr lang="es-ES" b="0" dirty="0">
                <a:latin typeface="Arial" panose="020B0604020202020204" pitchFamily="34" charset="0"/>
                <a:cs typeface="Arial" panose="020B0604020202020204" pitchFamily="34" charset="0"/>
              </a:rPr>
              <a:t>2.	Problemática de los residuos sólidos.</a:t>
            </a:r>
            <a:endParaRPr lang="es-MX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endParaRPr lang="es-MX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ct val="50000"/>
              </a:spcBef>
            </a:pPr>
            <a:r>
              <a:rPr lang="es-MX" b="0" dirty="0">
                <a:latin typeface="Arial" panose="020B0604020202020204" pitchFamily="34" charset="0"/>
                <a:cs typeface="Arial" panose="020B0604020202020204" pitchFamily="34" charset="0"/>
              </a:rPr>
              <a:t>3. 	 </a:t>
            </a:r>
            <a:r>
              <a:rPr lang="es-ES" b="0" dirty="0">
                <a:latin typeface="Arial" panose="020B0604020202020204" pitchFamily="34" charset="0"/>
                <a:cs typeface="Arial" panose="020B0604020202020204" pitchFamily="34" charset="0"/>
              </a:rPr>
              <a:t>Ventajas que presenta la separación de los residuos sólidos.</a:t>
            </a: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endParaRPr lang="es-MX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ct val="50000"/>
              </a:spcBef>
            </a:pPr>
            <a:r>
              <a:rPr lang="es-ES" b="0" dirty="0">
                <a:latin typeface="Arial" panose="020B0604020202020204" pitchFamily="34" charset="0"/>
                <a:cs typeface="Arial" panose="020B0604020202020204" pitchFamily="34" charset="0"/>
              </a:rPr>
              <a:t>4.	La basura orgánica </a:t>
            </a:r>
            <a:r>
              <a:rPr lang="es-ES" b="0" dirty="0" err="1">
                <a:latin typeface="Arial" panose="020B0604020202020204" pitchFamily="34" charset="0"/>
                <a:cs typeface="Arial" panose="020B0604020202020204" pitchFamily="34" charset="0"/>
              </a:rPr>
              <a:t>lombricompostaje</a:t>
            </a:r>
            <a:r>
              <a:rPr lang="es-ES" b="0" dirty="0"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</a:p>
          <a:p>
            <a:pPr marL="457200" indent="-457200">
              <a:spcBef>
                <a:spcPct val="50000"/>
              </a:spcBef>
            </a:pPr>
            <a:endParaRPr lang="es-E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395536" y="1484784"/>
            <a:ext cx="51919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NI" b="1" dirty="0" smtClean="0">
                <a:solidFill>
                  <a:srgbClr val="A50021"/>
                </a:solidFill>
              </a:rPr>
              <a:t>TERCERA  FASE</a:t>
            </a:r>
            <a:r>
              <a:rPr lang="es-NI" b="1" dirty="0">
                <a:solidFill>
                  <a:srgbClr val="A50021"/>
                </a:solidFill>
              </a:rPr>
              <a:t>:</a:t>
            </a:r>
          </a:p>
          <a:p>
            <a:r>
              <a:rPr lang="es-NI" b="1" dirty="0">
                <a:solidFill>
                  <a:srgbClr val="A50021"/>
                </a:solidFill>
              </a:rPr>
              <a:t>Capacitación a trabajadores de Limpia Pública</a:t>
            </a:r>
            <a:endParaRPr lang="es-ES" b="1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23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2D050"/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467544" y="1348026"/>
            <a:ext cx="6859587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s-MX" b="1" dirty="0" smtClean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CUARTA </a:t>
            </a:r>
            <a:r>
              <a:rPr lang="es-MX" b="1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FASE:</a:t>
            </a:r>
          </a:p>
          <a:p>
            <a:pPr algn="just">
              <a:spcBef>
                <a:spcPct val="50000"/>
              </a:spcBef>
            </a:pPr>
            <a:r>
              <a:rPr lang="es-MX" b="1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Capacitación al personal del centro de </a:t>
            </a:r>
            <a:r>
              <a:rPr lang="es-MX" b="1" dirty="0" err="1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lombricompostaje</a:t>
            </a:r>
            <a:endParaRPr lang="es-ES" b="1" dirty="0">
              <a:solidFill>
                <a:srgbClr val="A50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611560" y="2132856"/>
            <a:ext cx="83678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s-MX" b="0" dirty="0">
                <a:latin typeface="Humanst970 BT"/>
              </a:rPr>
              <a:t>Se realizan diferentes </a:t>
            </a:r>
            <a:r>
              <a:rPr lang="es-MX" b="0" dirty="0" smtClean="0">
                <a:latin typeface="Humanst970 BT"/>
              </a:rPr>
              <a:t>pláticas </a:t>
            </a:r>
            <a:r>
              <a:rPr lang="es-MX" b="0" dirty="0">
                <a:latin typeface="Humanst970 BT"/>
              </a:rPr>
              <a:t>teórico-prácticas con la </a:t>
            </a:r>
            <a:r>
              <a:rPr lang="es-MX" b="0" dirty="0">
                <a:latin typeface="Arial" panose="020B0604020202020204" pitchFamily="34" charset="0"/>
                <a:cs typeface="Arial" panose="020B0604020202020204" pitchFamily="34" charset="0"/>
              </a:rPr>
              <a:t>finalidad</a:t>
            </a:r>
            <a:r>
              <a:rPr lang="es-MX" b="0" dirty="0">
                <a:latin typeface="Humanst970 BT"/>
              </a:rPr>
              <a:t> de dar un buen manejo a los residuos orgánicos generados en el municipio de </a:t>
            </a:r>
            <a:r>
              <a:rPr lang="es-MX" b="0" dirty="0" err="1">
                <a:latin typeface="Humanst970 BT"/>
              </a:rPr>
              <a:t>Teocelo</a:t>
            </a:r>
            <a:r>
              <a:rPr lang="es-MX" b="0" dirty="0">
                <a:latin typeface="Humanst970 BT"/>
              </a:rPr>
              <a:t>, Ver.</a:t>
            </a:r>
            <a:endParaRPr lang="es-ES" b="0" dirty="0">
              <a:latin typeface="Humanst970 BT"/>
            </a:endParaRPr>
          </a:p>
        </p:txBody>
      </p:sp>
      <p:pic>
        <p:nvPicPr>
          <p:cNvPr id="7" name="6 Imagen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58"/>
          <a:stretch/>
        </p:blipFill>
        <p:spPr>
          <a:xfrm>
            <a:off x="-6183" y="164790"/>
            <a:ext cx="1738001" cy="1080120"/>
          </a:xfrm>
          <a:prstGeom prst="rect">
            <a:avLst/>
          </a:prstGeom>
        </p:spPr>
      </p:pic>
      <p:pic>
        <p:nvPicPr>
          <p:cNvPr id="8" name="7 Imagen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6"/>
          <a:stretch/>
        </p:blipFill>
        <p:spPr>
          <a:xfrm>
            <a:off x="6948264" y="184262"/>
            <a:ext cx="2031132" cy="1080120"/>
          </a:xfrm>
          <a:prstGeom prst="rect">
            <a:avLst/>
          </a:prstGeom>
        </p:spPr>
      </p:pic>
      <p:pic>
        <p:nvPicPr>
          <p:cNvPr id="9" name="Picture 4" descr="http://www.veracruz.gob.mx/wp-content/themes/veracruz2013/images/imgHeader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0" r="32619"/>
          <a:stretch/>
        </p:blipFill>
        <p:spPr bwMode="auto">
          <a:xfrm>
            <a:off x="3203848" y="330225"/>
            <a:ext cx="2330074" cy="74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265" y="2856561"/>
            <a:ext cx="9120800" cy="4002749"/>
            <a:chOff x="1921" y="11199"/>
            <a:chExt cx="7706" cy="3054"/>
          </a:xfrm>
        </p:grpSpPr>
        <p:pic>
          <p:nvPicPr>
            <p:cNvPr id="4099" name="Picture 3" descr="REP%2002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1" y="11199"/>
              <a:ext cx="2306" cy="3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0" name="Picture 4" descr="REP%2003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0" y="11199"/>
              <a:ext cx="3096" cy="3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1" name="Picture 5" descr="REP%2003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6" y="11199"/>
              <a:ext cx="2311" cy="3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6630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2D050"/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467544" y="1348026"/>
            <a:ext cx="6859587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s-MX" b="1" dirty="0" smtClean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QUINTA FASE</a:t>
            </a:r>
          </a:p>
          <a:p>
            <a:pPr algn="just">
              <a:spcBef>
                <a:spcPct val="50000"/>
              </a:spcBef>
            </a:pPr>
            <a:r>
              <a:rPr lang="es-MX" b="1" dirty="0" smtClean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Participación ciudadana</a:t>
            </a:r>
            <a:endParaRPr lang="es-ES" b="1" dirty="0">
              <a:solidFill>
                <a:srgbClr val="A50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113438"/>
            <a:ext cx="3240743" cy="4806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56" y="3573016"/>
            <a:ext cx="4622154" cy="3284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7 Imagen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58"/>
          <a:stretch/>
        </p:blipFill>
        <p:spPr>
          <a:xfrm>
            <a:off x="-6183" y="164790"/>
            <a:ext cx="1738001" cy="1080120"/>
          </a:xfrm>
          <a:prstGeom prst="rect">
            <a:avLst/>
          </a:prstGeom>
        </p:spPr>
      </p:pic>
      <p:pic>
        <p:nvPicPr>
          <p:cNvPr id="9" name="8 Imagen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6"/>
          <a:stretch/>
        </p:blipFill>
        <p:spPr>
          <a:xfrm>
            <a:off x="6948264" y="184262"/>
            <a:ext cx="2031132" cy="1080120"/>
          </a:xfrm>
          <a:prstGeom prst="rect">
            <a:avLst/>
          </a:prstGeom>
        </p:spPr>
      </p:pic>
      <p:pic>
        <p:nvPicPr>
          <p:cNvPr id="10" name="Picture 4" descr="http://www.veracruz.gob.mx/wp-content/themes/veracruz2013/images/imgHeader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0" r="32619"/>
          <a:stretch/>
        </p:blipFill>
        <p:spPr bwMode="auto">
          <a:xfrm>
            <a:off x="3203848" y="330225"/>
            <a:ext cx="2330074" cy="74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47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ota">
  <a:themeElements>
    <a:clrScheme name="Verde amarillo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Got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ot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TC104033925[[fn=Gota]]</Template>
  <TotalTime>1078</TotalTime>
  <Words>855</Words>
  <Application>Microsoft Office PowerPoint</Application>
  <PresentationFormat>Presentación en pantalla (4:3)</PresentationFormat>
  <Paragraphs>151</Paragraphs>
  <Slides>30</Slides>
  <Notes>2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8" baseType="lpstr">
      <vt:lpstr>Arial</vt:lpstr>
      <vt:lpstr>Arial Black</vt:lpstr>
      <vt:lpstr>Calibri</vt:lpstr>
      <vt:lpstr>Humanst970 BT</vt:lpstr>
      <vt:lpstr>Times New Roman</vt:lpstr>
      <vt:lpstr>Tw Cen MT</vt:lpstr>
      <vt:lpstr>Gota</vt:lpstr>
      <vt:lpstr>CorelDRAW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CAPTACIÓN DE LLUVIA Y MEDICIÓN DE PARÁMETROS</vt:lpstr>
      <vt:lpstr>APLICACIÓN DE ENERGÍA ALTERNATIVA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Ecologia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Jesus</dc:creator>
  <cp:lastModifiedBy>Hector Vargas</cp:lastModifiedBy>
  <cp:revision>65</cp:revision>
  <dcterms:created xsi:type="dcterms:W3CDTF">2014-01-16T20:30:01Z</dcterms:created>
  <dcterms:modified xsi:type="dcterms:W3CDTF">2014-10-08T15:26:03Z</dcterms:modified>
</cp:coreProperties>
</file>