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8" r:id="rId5"/>
    <p:sldId id="258" r:id="rId6"/>
    <p:sldId id="269" r:id="rId7"/>
    <p:sldId id="270" r:id="rId8"/>
    <p:sldId id="266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Gr&#225;fico%20en%20Microsoft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000"/>
          </a:pPr>
          <a:endParaRPr lang="es-MX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'[Gráfico en Microsoft PowerPoint]Hoja1'!$C$65</c:f>
              <c:strCache>
                <c:ptCount val="1"/>
                <c:pt idx="0">
                  <c:v>PORCENTAJE GENERAL DE CUMPLIMIENTO PROMEDIO DE TRANSPARENCIA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val>
            <c:numRef>
              <c:f>'[Gráfico en Microsoft PowerPoint]Hoja1'!$D$65:$H$65</c:f>
              <c:numCache>
                <c:formatCode>0.00%</c:formatCode>
                <c:ptCount val="5"/>
                <c:pt idx="0">
                  <c:v>0.35460000000000003</c:v>
                </c:pt>
                <c:pt idx="1">
                  <c:v>0.34810000000000002</c:v>
                </c:pt>
                <c:pt idx="2">
                  <c:v>0.42149999999999999</c:v>
                </c:pt>
                <c:pt idx="3">
                  <c:v>0.43230000000000002</c:v>
                </c:pt>
                <c:pt idx="4">
                  <c:v>0.45049999999999996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2931408"/>
        <c:axId val="272929056"/>
      </c:lineChart>
      <c:catAx>
        <c:axId val="272931408"/>
        <c:scaling>
          <c:orientation val="minMax"/>
        </c:scaling>
        <c:delete val="0"/>
        <c:axPos val="b"/>
        <c:majorTickMark val="out"/>
        <c:minorTickMark val="none"/>
        <c:tickLblPos val="nextTo"/>
        <c:crossAx val="272929056"/>
        <c:crosses val="autoZero"/>
        <c:auto val="1"/>
        <c:lblAlgn val="ctr"/>
        <c:lblOffset val="100"/>
        <c:noMultiLvlLbl val="0"/>
      </c:catAx>
      <c:valAx>
        <c:axId val="27292905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7293140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800"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transparenciamunicipalslp.gob.mx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transparenciamunicipalslp.gob.mx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7C4F3E-B24F-4AAE-AFD3-E6AD4D80233F}" type="doc">
      <dgm:prSet loTypeId="urn:microsoft.com/office/officeart/2005/8/layout/process4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MX"/>
        </a:p>
      </dgm:t>
    </dgm:pt>
    <dgm:pt modelId="{DFA03E5C-14CB-412D-AB2C-F22CB094FC96}">
      <dgm:prSet/>
      <dgm:spPr/>
      <dgm:t>
        <a:bodyPr/>
        <a:lstStyle/>
        <a:p>
          <a:pPr rtl="0"/>
          <a:r>
            <a:rPr lang="es-MX" dirty="0" smtClean="0"/>
            <a:t>Municipio firma acuerdo con CEFIM</a:t>
          </a:r>
          <a:endParaRPr lang="es-MX" dirty="0"/>
        </a:p>
      </dgm:t>
    </dgm:pt>
    <dgm:pt modelId="{31389E2B-BD93-4A99-A118-C53F70841E3E}" type="parTrans" cxnId="{14815B58-3039-4C37-A05D-D71BEEB24B11}">
      <dgm:prSet/>
      <dgm:spPr/>
      <dgm:t>
        <a:bodyPr/>
        <a:lstStyle/>
        <a:p>
          <a:endParaRPr lang="es-MX"/>
        </a:p>
      </dgm:t>
    </dgm:pt>
    <dgm:pt modelId="{CE53FCF4-C3FF-4F5B-BA4D-F024F184FE84}" type="sibTrans" cxnId="{14815B58-3039-4C37-A05D-D71BEEB24B11}">
      <dgm:prSet/>
      <dgm:spPr/>
      <dgm:t>
        <a:bodyPr/>
        <a:lstStyle/>
        <a:p>
          <a:endParaRPr lang="es-MX"/>
        </a:p>
      </dgm:t>
    </dgm:pt>
    <dgm:pt modelId="{54BFABC3-8D2A-402A-80EE-4361AEF86892}">
      <dgm:prSet/>
      <dgm:spPr/>
      <dgm:t>
        <a:bodyPr/>
        <a:lstStyle/>
        <a:p>
          <a:pPr rtl="0"/>
          <a:r>
            <a:rPr lang="es-MX" dirty="0" smtClean="0"/>
            <a:t>Se brinda capacitación en la transferencia de archivos al portal de transparencia</a:t>
          </a:r>
          <a:endParaRPr lang="es-MX" dirty="0"/>
        </a:p>
      </dgm:t>
    </dgm:pt>
    <dgm:pt modelId="{A0BB8F78-0356-40FE-A725-C2BE11CB1269}" type="parTrans" cxnId="{CD17680B-A2EF-4E20-AFED-EB0DF58BC5C6}">
      <dgm:prSet/>
      <dgm:spPr/>
      <dgm:t>
        <a:bodyPr/>
        <a:lstStyle/>
        <a:p>
          <a:endParaRPr lang="es-MX"/>
        </a:p>
      </dgm:t>
    </dgm:pt>
    <dgm:pt modelId="{EDDA9AAE-887D-48A0-A89B-438AA3D92036}" type="sibTrans" cxnId="{CD17680B-A2EF-4E20-AFED-EB0DF58BC5C6}">
      <dgm:prSet/>
      <dgm:spPr/>
      <dgm:t>
        <a:bodyPr/>
        <a:lstStyle/>
        <a:p>
          <a:endParaRPr lang="es-MX"/>
        </a:p>
      </dgm:t>
    </dgm:pt>
    <dgm:pt modelId="{281006DB-6DF7-4B5E-8AF6-5D3E128688D3}">
      <dgm:prSet/>
      <dgm:spPr/>
      <dgm:t>
        <a:bodyPr/>
        <a:lstStyle/>
        <a:p>
          <a:pPr rtl="0"/>
          <a:r>
            <a:rPr lang="es-MX" dirty="0" smtClean="0"/>
            <a:t>Los municipios ordenan la información de acuerdo a la estructura de carpetas y la transfieren</a:t>
          </a:r>
          <a:endParaRPr lang="es-MX" dirty="0"/>
        </a:p>
      </dgm:t>
    </dgm:pt>
    <dgm:pt modelId="{98CA2190-9966-4ABB-8206-070EB3EE76E0}" type="parTrans" cxnId="{6D2D728B-0971-425C-8D49-E9EEDA74BEC3}">
      <dgm:prSet/>
      <dgm:spPr/>
      <dgm:t>
        <a:bodyPr/>
        <a:lstStyle/>
        <a:p>
          <a:endParaRPr lang="es-MX"/>
        </a:p>
      </dgm:t>
    </dgm:pt>
    <dgm:pt modelId="{E5C3E1CC-BF98-4CF4-8128-933811E922DD}" type="sibTrans" cxnId="{6D2D728B-0971-425C-8D49-E9EEDA74BEC3}">
      <dgm:prSet/>
      <dgm:spPr/>
      <dgm:t>
        <a:bodyPr/>
        <a:lstStyle/>
        <a:p>
          <a:endParaRPr lang="es-MX"/>
        </a:p>
      </dgm:t>
    </dgm:pt>
    <dgm:pt modelId="{EA7AEA44-FA9B-4BC3-847E-B46A3C4BA0D5}">
      <dgm:prSet/>
      <dgm:spPr/>
      <dgm:t>
        <a:bodyPr/>
        <a:lstStyle/>
        <a:p>
          <a:pPr rtl="0"/>
          <a:r>
            <a:rPr lang="es-MX" dirty="0" smtClean="0"/>
            <a:t>Una vez transferida es posible consultar en la siguiente liga </a:t>
          </a:r>
          <a:r>
            <a:rPr lang="es-MX" dirty="0" smtClean="0">
              <a:hlinkClick xmlns:r="http://schemas.openxmlformats.org/officeDocument/2006/relationships" r:id="rId1"/>
            </a:rPr>
            <a:t>http://www.transparenciamunicipalslp.gob.mx/</a:t>
          </a:r>
          <a:endParaRPr lang="es-MX" dirty="0"/>
        </a:p>
      </dgm:t>
    </dgm:pt>
    <dgm:pt modelId="{A716F522-BFF9-4E8D-B211-0597344DE436}" type="parTrans" cxnId="{8AC9011E-1E56-4391-9410-69C43FA49EFF}">
      <dgm:prSet/>
      <dgm:spPr/>
      <dgm:t>
        <a:bodyPr/>
        <a:lstStyle/>
        <a:p>
          <a:endParaRPr lang="es-MX"/>
        </a:p>
      </dgm:t>
    </dgm:pt>
    <dgm:pt modelId="{0D87EF0E-ECD5-4325-B423-3841BBEFC26E}" type="sibTrans" cxnId="{8AC9011E-1E56-4391-9410-69C43FA49EFF}">
      <dgm:prSet/>
      <dgm:spPr/>
      <dgm:t>
        <a:bodyPr/>
        <a:lstStyle/>
        <a:p>
          <a:endParaRPr lang="es-MX"/>
        </a:p>
      </dgm:t>
    </dgm:pt>
    <dgm:pt modelId="{EAD0D035-976A-4D30-B2B4-C009A8A9ABEB}" type="pres">
      <dgm:prSet presAssocID="{987C4F3E-B24F-4AAE-AFD3-E6AD4D8023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A450CE3-0A3F-4DD4-BBB9-2E932B2D5C40}" type="pres">
      <dgm:prSet presAssocID="{EA7AEA44-FA9B-4BC3-847E-B46A3C4BA0D5}" presName="boxAndChildren" presStyleCnt="0"/>
      <dgm:spPr/>
    </dgm:pt>
    <dgm:pt modelId="{D6E0CB5D-1E31-4CA5-B0DA-8040CAB4D423}" type="pres">
      <dgm:prSet presAssocID="{EA7AEA44-FA9B-4BC3-847E-B46A3C4BA0D5}" presName="parentTextBox" presStyleLbl="node1" presStyleIdx="0" presStyleCnt="4"/>
      <dgm:spPr/>
      <dgm:t>
        <a:bodyPr/>
        <a:lstStyle/>
        <a:p>
          <a:endParaRPr lang="es-MX"/>
        </a:p>
      </dgm:t>
    </dgm:pt>
    <dgm:pt modelId="{4333633A-FF40-491F-A2BD-CB70B830F0C8}" type="pres">
      <dgm:prSet presAssocID="{E5C3E1CC-BF98-4CF4-8128-933811E922DD}" presName="sp" presStyleCnt="0"/>
      <dgm:spPr/>
    </dgm:pt>
    <dgm:pt modelId="{E3495B02-64D8-4C05-8077-FD37E8D38E47}" type="pres">
      <dgm:prSet presAssocID="{281006DB-6DF7-4B5E-8AF6-5D3E128688D3}" presName="arrowAndChildren" presStyleCnt="0"/>
      <dgm:spPr/>
    </dgm:pt>
    <dgm:pt modelId="{2E2A4C32-3569-4B9B-A4C9-8BA1646A46E1}" type="pres">
      <dgm:prSet presAssocID="{281006DB-6DF7-4B5E-8AF6-5D3E128688D3}" presName="parentTextArrow" presStyleLbl="node1" presStyleIdx="1" presStyleCnt="4"/>
      <dgm:spPr/>
      <dgm:t>
        <a:bodyPr/>
        <a:lstStyle/>
        <a:p>
          <a:endParaRPr lang="es-MX"/>
        </a:p>
      </dgm:t>
    </dgm:pt>
    <dgm:pt modelId="{97BDCF3D-78A7-4DD4-86CE-F0AAFDF19692}" type="pres">
      <dgm:prSet presAssocID="{EDDA9AAE-887D-48A0-A89B-438AA3D92036}" presName="sp" presStyleCnt="0"/>
      <dgm:spPr/>
    </dgm:pt>
    <dgm:pt modelId="{44CB36D4-0A45-46DA-82B9-5C26935195F8}" type="pres">
      <dgm:prSet presAssocID="{54BFABC3-8D2A-402A-80EE-4361AEF86892}" presName="arrowAndChildren" presStyleCnt="0"/>
      <dgm:spPr/>
    </dgm:pt>
    <dgm:pt modelId="{5BCA29E6-90DB-4EC6-9A2F-56F1930E481C}" type="pres">
      <dgm:prSet presAssocID="{54BFABC3-8D2A-402A-80EE-4361AEF86892}" presName="parentTextArrow" presStyleLbl="node1" presStyleIdx="2" presStyleCnt="4"/>
      <dgm:spPr/>
      <dgm:t>
        <a:bodyPr/>
        <a:lstStyle/>
        <a:p>
          <a:endParaRPr lang="es-MX"/>
        </a:p>
      </dgm:t>
    </dgm:pt>
    <dgm:pt modelId="{3205E545-306E-45B0-96E0-F38BF8E0168E}" type="pres">
      <dgm:prSet presAssocID="{CE53FCF4-C3FF-4F5B-BA4D-F024F184FE84}" presName="sp" presStyleCnt="0"/>
      <dgm:spPr/>
    </dgm:pt>
    <dgm:pt modelId="{D3637338-9B4D-4DED-B43C-9E7D4717FEE1}" type="pres">
      <dgm:prSet presAssocID="{DFA03E5C-14CB-412D-AB2C-F22CB094FC96}" presName="arrowAndChildren" presStyleCnt="0"/>
      <dgm:spPr/>
    </dgm:pt>
    <dgm:pt modelId="{9C34C0D9-BAB5-40C0-8BF3-D2185A494881}" type="pres">
      <dgm:prSet presAssocID="{DFA03E5C-14CB-412D-AB2C-F22CB094FC96}" presName="parentTextArrow" presStyleLbl="node1" presStyleIdx="3" presStyleCnt="4"/>
      <dgm:spPr/>
      <dgm:t>
        <a:bodyPr/>
        <a:lstStyle/>
        <a:p>
          <a:endParaRPr lang="es-MX"/>
        </a:p>
      </dgm:t>
    </dgm:pt>
  </dgm:ptLst>
  <dgm:cxnLst>
    <dgm:cxn modelId="{9E05D119-B2A4-49A6-94B7-E5960997F8EA}" type="presOf" srcId="{987C4F3E-B24F-4AAE-AFD3-E6AD4D80233F}" destId="{EAD0D035-976A-4D30-B2B4-C009A8A9ABEB}" srcOrd="0" destOrd="0" presId="urn:microsoft.com/office/officeart/2005/8/layout/process4"/>
    <dgm:cxn modelId="{6D2D728B-0971-425C-8D49-E9EEDA74BEC3}" srcId="{987C4F3E-B24F-4AAE-AFD3-E6AD4D80233F}" destId="{281006DB-6DF7-4B5E-8AF6-5D3E128688D3}" srcOrd="2" destOrd="0" parTransId="{98CA2190-9966-4ABB-8206-070EB3EE76E0}" sibTransId="{E5C3E1CC-BF98-4CF4-8128-933811E922DD}"/>
    <dgm:cxn modelId="{8AC9011E-1E56-4391-9410-69C43FA49EFF}" srcId="{987C4F3E-B24F-4AAE-AFD3-E6AD4D80233F}" destId="{EA7AEA44-FA9B-4BC3-847E-B46A3C4BA0D5}" srcOrd="3" destOrd="0" parTransId="{A716F522-BFF9-4E8D-B211-0597344DE436}" sibTransId="{0D87EF0E-ECD5-4325-B423-3841BBEFC26E}"/>
    <dgm:cxn modelId="{14815B58-3039-4C37-A05D-D71BEEB24B11}" srcId="{987C4F3E-B24F-4AAE-AFD3-E6AD4D80233F}" destId="{DFA03E5C-14CB-412D-AB2C-F22CB094FC96}" srcOrd="0" destOrd="0" parTransId="{31389E2B-BD93-4A99-A118-C53F70841E3E}" sibTransId="{CE53FCF4-C3FF-4F5B-BA4D-F024F184FE84}"/>
    <dgm:cxn modelId="{D4DA5F37-95DD-4EBE-9BA5-ECEDE12217CC}" type="presOf" srcId="{DFA03E5C-14CB-412D-AB2C-F22CB094FC96}" destId="{9C34C0D9-BAB5-40C0-8BF3-D2185A494881}" srcOrd="0" destOrd="0" presId="urn:microsoft.com/office/officeart/2005/8/layout/process4"/>
    <dgm:cxn modelId="{CD17680B-A2EF-4E20-AFED-EB0DF58BC5C6}" srcId="{987C4F3E-B24F-4AAE-AFD3-E6AD4D80233F}" destId="{54BFABC3-8D2A-402A-80EE-4361AEF86892}" srcOrd="1" destOrd="0" parTransId="{A0BB8F78-0356-40FE-A725-C2BE11CB1269}" sibTransId="{EDDA9AAE-887D-48A0-A89B-438AA3D92036}"/>
    <dgm:cxn modelId="{7A5FC840-0D37-4D68-BE3A-8CE9F19AA14C}" type="presOf" srcId="{281006DB-6DF7-4B5E-8AF6-5D3E128688D3}" destId="{2E2A4C32-3569-4B9B-A4C9-8BA1646A46E1}" srcOrd="0" destOrd="0" presId="urn:microsoft.com/office/officeart/2005/8/layout/process4"/>
    <dgm:cxn modelId="{71A61FD0-37C1-451F-9F5B-2DB382A791EA}" type="presOf" srcId="{54BFABC3-8D2A-402A-80EE-4361AEF86892}" destId="{5BCA29E6-90DB-4EC6-9A2F-56F1930E481C}" srcOrd="0" destOrd="0" presId="urn:microsoft.com/office/officeart/2005/8/layout/process4"/>
    <dgm:cxn modelId="{C74242EC-9E2B-4CC7-BA4C-BC08A4055CAE}" type="presOf" srcId="{EA7AEA44-FA9B-4BC3-847E-B46A3C4BA0D5}" destId="{D6E0CB5D-1E31-4CA5-B0DA-8040CAB4D423}" srcOrd="0" destOrd="0" presId="urn:microsoft.com/office/officeart/2005/8/layout/process4"/>
    <dgm:cxn modelId="{9F85946D-F486-4AA7-B395-CC092450A75A}" type="presParOf" srcId="{EAD0D035-976A-4D30-B2B4-C009A8A9ABEB}" destId="{AA450CE3-0A3F-4DD4-BBB9-2E932B2D5C40}" srcOrd="0" destOrd="0" presId="urn:microsoft.com/office/officeart/2005/8/layout/process4"/>
    <dgm:cxn modelId="{43FE4817-5996-41D6-8BCF-2902FC3D4067}" type="presParOf" srcId="{AA450CE3-0A3F-4DD4-BBB9-2E932B2D5C40}" destId="{D6E0CB5D-1E31-4CA5-B0DA-8040CAB4D423}" srcOrd="0" destOrd="0" presId="urn:microsoft.com/office/officeart/2005/8/layout/process4"/>
    <dgm:cxn modelId="{F0B82AF2-4A69-43A7-84E0-15F10EFD8671}" type="presParOf" srcId="{EAD0D035-976A-4D30-B2B4-C009A8A9ABEB}" destId="{4333633A-FF40-491F-A2BD-CB70B830F0C8}" srcOrd="1" destOrd="0" presId="urn:microsoft.com/office/officeart/2005/8/layout/process4"/>
    <dgm:cxn modelId="{40AFA399-585F-413D-B437-7953F030C610}" type="presParOf" srcId="{EAD0D035-976A-4D30-B2B4-C009A8A9ABEB}" destId="{E3495B02-64D8-4C05-8077-FD37E8D38E47}" srcOrd="2" destOrd="0" presId="urn:microsoft.com/office/officeart/2005/8/layout/process4"/>
    <dgm:cxn modelId="{6737868F-B707-464B-B5FB-97B1C00B77AF}" type="presParOf" srcId="{E3495B02-64D8-4C05-8077-FD37E8D38E47}" destId="{2E2A4C32-3569-4B9B-A4C9-8BA1646A46E1}" srcOrd="0" destOrd="0" presId="urn:microsoft.com/office/officeart/2005/8/layout/process4"/>
    <dgm:cxn modelId="{9BA2DB86-B13D-402A-990C-A6755F554AFD}" type="presParOf" srcId="{EAD0D035-976A-4D30-B2B4-C009A8A9ABEB}" destId="{97BDCF3D-78A7-4DD4-86CE-F0AAFDF19692}" srcOrd="3" destOrd="0" presId="urn:microsoft.com/office/officeart/2005/8/layout/process4"/>
    <dgm:cxn modelId="{7C82485B-3138-428D-A686-84AC06561AEE}" type="presParOf" srcId="{EAD0D035-976A-4D30-B2B4-C009A8A9ABEB}" destId="{44CB36D4-0A45-46DA-82B9-5C26935195F8}" srcOrd="4" destOrd="0" presId="urn:microsoft.com/office/officeart/2005/8/layout/process4"/>
    <dgm:cxn modelId="{BC5AC4EB-CDE2-4A54-9BB4-037F89F2AFF9}" type="presParOf" srcId="{44CB36D4-0A45-46DA-82B9-5C26935195F8}" destId="{5BCA29E6-90DB-4EC6-9A2F-56F1930E481C}" srcOrd="0" destOrd="0" presId="urn:microsoft.com/office/officeart/2005/8/layout/process4"/>
    <dgm:cxn modelId="{B360F621-2977-4957-8751-B4023B26A48A}" type="presParOf" srcId="{EAD0D035-976A-4D30-B2B4-C009A8A9ABEB}" destId="{3205E545-306E-45B0-96E0-F38BF8E0168E}" srcOrd="5" destOrd="0" presId="urn:microsoft.com/office/officeart/2005/8/layout/process4"/>
    <dgm:cxn modelId="{5F3F2B4E-3383-4B9B-A9F7-37F1782F51FC}" type="presParOf" srcId="{EAD0D035-976A-4D30-B2B4-C009A8A9ABEB}" destId="{D3637338-9B4D-4DED-B43C-9E7D4717FEE1}" srcOrd="6" destOrd="0" presId="urn:microsoft.com/office/officeart/2005/8/layout/process4"/>
    <dgm:cxn modelId="{4C837D50-B876-498E-A7FE-FE30F8607F5F}" type="presParOf" srcId="{D3637338-9B4D-4DED-B43C-9E7D4717FEE1}" destId="{9C34C0D9-BAB5-40C0-8BF3-D2185A49488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0CB5D-1E31-4CA5-B0DA-8040CAB4D423}">
      <dsp:nvSpPr>
        <dsp:cNvPr id="0" name=""/>
        <dsp:cNvSpPr/>
      </dsp:nvSpPr>
      <dsp:spPr>
        <a:xfrm>
          <a:off x="0" y="3546903"/>
          <a:ext cx="8229600" cy="7759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Una vez transferida es posible consultar en la siguiente liga </a:t>
          </a:r>
          <a:r>
            <a:rPr lang="es-MX" sz="1900" kern="1200" dirty="0" smtClean="0">
              <a:hlinkClick xmlns:r="http://schemas.openxmlformats.org/officeDocument/2006/relationships" r:id="rId1"/>
            </a:rPr>
            <a:t>http://www.transparenciamunicipalslp.gob.mx/</a:t>
          </a:r>
          <a:endParaRPr lang="es-MX" sz="1900" kern="1200" dirty="0"/>
        </a:p>
      </dsp:txBody>
      <dsp:txXfrm>
        <a:off x="0" y="3546903"/>
        <a:ext cx="8229600" cy="775975"/>
      </dsp:txXfrm>
    </dsp:sp>
    <dsp:sp modelId="{2E2A4C32-3569-4B9B-A4C9-8BA1646A46E1}">
      <dsp:nvSpPr>
        <dsp:cNvPr id="0" name=""/>
        <dsp:cNvSpPr/>
      </dsp:nvSpPr>
      <dsp:spPr>
        <a:xfrm rot="10800000">
          <a:off x="0" y="2365092"/>
          <a:ext cx="8229600" cy="119345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Los municipios ordenan la información de acuerdo a la estructura de carpetas y la transfieren</a:t>
          </a:r>
          <a:endParaRPr lang="es-MX" sz="1900" kern="1200" dirty="0"/>
        </a:p>
      </dsp:txBody>
      <dsp:txXfrm rot="10800000">
        <a:off x="0" y="2365092"/>
        <a:ext cx="8229600" cy="775468"/>
      </dsp:txXfrm>
    </dsp:sp>
    <dsp:sp modelId="{5BCA29E6-90DB-4EC6-9A2F-56F1930E481C}">
      <dsp:nvSpPr>
        <dsp:cNvPr id="0" name=""/>
        <dsp:cNvSpPr/>
      </dsp:nvSpPr>
      <dsp:spPr>
        <a:xfrm rot="10800000">
          <a:off x="0" y="1183281"/>
          <a:ext cx="8229600" cy="119345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Se brinda capacitación en la transferencia de archivos al portal de transparencia</a:t>
          </a:r>
          <a:endParaRPr lang="es-MX" sz="1900" kern="1200" dirty="0"/>
        </a:p>
      </dsp:txBody>
      <dsp:txXfrm rot="10800000">
        <a:off x="0" y="1183281"/>
        <a:ext cx="8229600" cy="775468"/>
      </dsp:txXfrm>
    </dsp:sp>
    <dsp:sp modelId="{9C34C0D9-BAB5-40C0-8BF3-D2185A494881}">
      <dsp:nvSpPr>
        <dsp:cNvPr id="0" name=""/>
        <dsp:cNvSpPr/>
      </dsp:nvSpPr>
      <dsp:spPr>
        <a:xfrm rot="10800000">
          <a:off x="0" y="1470"/>
          <a:ext cx="8229600" cy="119345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Municipio firma acuerdo con CEFIM</a:t>
          </a:r>
          <a:endParaRPr lang="es-MX" sz="1900" kern="1200" dirty="0"/>
        </a:p>
      </dsp:txBody>
      <dsp:txXfrm rot="10800000">
        <a:off x="0" y="1470"/>
        <a:ext cx="8229600" cy="775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D478C05-F631-4121-9E82-BC2692D2AA4D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403648" cy="3544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478C05-F631-4121-9E82-BC2692D2AA4D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D478C05-F631-4121-9E82-BC2692D2AA4D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D478C05-F631-4121-9E82-BC2692D2AA4D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/>
          <a:lstStyle/>
          <a:p>
            <a:r>
              <a:rPr lang="es-MX" dirty="0" smtClean="0"/>
              <a:t>Portal de transparencia municipal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Coordinación Estatal para el Fortalecimiento Institucional de los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Municipios (CEFIM)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5643783"/>
            <a:ext cx="3779912" cy="95437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95536" y="627519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30 de junio del 2014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1633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¿Qué es el portal de transparencia municipal?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8264"/>
            <a:ext cx="3466728" cy="4325112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s-MX" sz="18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Es una </a:t>
            </a:r>
            <a:r>
              <a:rPr lang="es-MX" sz="18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herramienta que opera en una plataforma </a:t>
            </a:r>
            <a:r>
              <a:rPr lang="es-MX" sz="18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Web </a:t>
            </a:r>
            <a:r>
              <a:rPr lang="es-MX" sz="18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instalada en el servidor de la </a:t>
            </a:r>
            <a:r>
              <a:rPr lang="es-MX" sz="18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(CEFIM), en el cual los municipios publican y la información que exige la normatividad en la materia por </a:t>
            </a:r>
            <a:r>
              <a:rPr lang="es-MX" sz="18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el órgano garante, la Comisión Estatal de Garantía al Acceso a la Información Pública (CEGAIP</a:t>
            </a:r>
            <a:r>
              <a:rPr lang="es-MX" sz="18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).</a:t>
            </a:r>
            <a:endParaRPr lang="es-MX" sz="1800" dirty="0"/>
          </a:p>
          <a:p>
            <a:endParaRPr lang="es-MX" sz="1800" dirty="0"/>
          </a:p>
          <a:p>
            <a:endParaRPr lang="es-MX" sz="1800" dirty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</a:endParaRPr>
          </a:p>
          <a:p>
            <a:endParaRPr lang="es-MX" sz="1800" dirty="0" smtClean="0"/>
          </a:p>
          <a:p>
            <a:endParaRPr lang="es-MX" sz="1800" dirty="0" smtClean="0"/>
          </a:p>
          <a:p>
            <a:endParaRPr lang="es-MX" sz="18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780928"/>
            <a:ext cx="4031940" cy="26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0659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 del portal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Acceder y buscar fácilmente la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información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de los municipios en un sitio web.</a:t>
            </a: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Salvaguarda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de la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información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 generada por los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municipios en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medios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electrónicos. </a:t>
            </a: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Ahorro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en recursos económicos, materiales y humanos,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en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los procesos internos de las administraciones municipales.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82584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¿Cómo funciona el portal de transparencia municipal?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91193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80891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92696"/>
            <a:ext cx="8640960" cy="10668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Recorrido por el portal de transparencia municipal</a:t>
            </a:r>
            <a:endParaRPr lang="es-MX" sz="2800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3568" y="1844824"/>
            <a:ext cx="7440640" cy="442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3740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2698" y="922040"/>
            <a:ext cx="8531060" cy="1066800"/>
          </a:xfrm>
        </p:spPr>
        <p:txBody>
          <a:bodyPr>
            <a:normAutofit/>
          </a:bodyPr>
          <a:lstStyle/>
          <a:p>
            <a:r>
              <a:rPr lang="es-MX" sz="2800" dirty="0"/>
              <a:t>Recorrido por el portal de transparencia municipal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9592" y="1988840"/>
            <a:ext cx="7297272" cy="4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89056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908720"/>
            <a:ext cx="8316759" cy="1066800"/>
          </a:xfrm>
        </p:spPr>
        <p:txBody>
          <a:bodyPr>
            <a:normAutofit/>
          </a:bodyPr>
          <a:lstStyle/>
          <a:p>
            <a:r>
              <a:rPr lang="es-MX" sz="2800" dirty="0"/>
              <a:t>Recorrido por el portal de transparencia municipal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06" t="20237" r="19794" b="20040"/>
          <a:stretch/>
        </p:blipFill>
        <p:spPr bwMode="auto">
          <a:xfrm>
            <a:off x="743388" y="2276872"/>
            <a:ext cx="8040915" cy="4368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32248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0668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Resultados de operación en un año</a:t>
            </a:r>
            <a:endParaRPr lang="es-MX" sz="2800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531432"/>
              </p:ext>
            </p:extLst>
          </p:nvPr>
        </p:nvGraphicFramePr>
        <p:xfrm>
          <a:off x="681189" y="1379775"/>
          <a:ext cx="7704857" cy="2049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0370"/>
                <a:gridCol w="1094829"/>
                <a:gridCol w="1094829"/>
                <a:gridCol w="1094829"/>
              </a:tblGrid>
              <a:tr h="4032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Indicador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 ABRIL 2013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 JUNIO 2014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DIFERENCIAL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Promedio de número de archivos en el portal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3,688.00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25,380.00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21,692.00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Número de Municipios participantes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27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44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17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Promedio de número de archivos por municipio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137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577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440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Promedio general de calificaciones </a:t>
                      </a:r>
                      <a:r>
                        <a:rPr lang="es-MX" sz="1400" u="none" strike="noStrike" dirty="0" smtClean="0">
                          <a:effectLst/>
                        </a:rPr>
                        <a:t> CEGAIP (58 </a:t>
                      </a:r>
                      <a:r>
                        <a:rPr lang="es-MX" sz="1400" u="none" strike="noStrike" dirty="0">
                          <a:effectLst/>
                        </a:rPr>
                        <a:t>municipios)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35.46%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MX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45.05%</a:t>
                      </a:r>
                      <a:endParaRPr kumimoji="0" lang="es-MX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MX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9.59%</a:t>
                      </a:r>
                      <a:endParaRPr kumimoji="0" lang="es-MX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83568" y="3645024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Cobertura del 76% de los municipios del Estado</a:t>
            </a:r>
            <a:endParaRPr lang="es-MX" sz="1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683568" y="4365104"/>
            <a:ext cx="2700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Premio a la Innovación en Transparencia para la mejora de la Gestión Institucional 2013 (OCDE, BANCO MUNDIAL, CIDE, ASF, IFAI)</a:t>
            </a:r>
            <a:endParaRPr lang="es-MX" sz="14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755576" y="5949280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Nueva adecuación: Formatos publicados por la LGCG </a:t>
            </a:r>
            <a:endParaRPr lang="es-MX" sz="1400" b="1" dirty="0"/>
          </a:p>
        </p:txBody>
      </p:sp>
      <p:sp>
        <p:nvSpPr>
          <p:cNvPr id="11" name="10 Estrella de 4 puntas"/>
          <p:cNvSpPr/>
          <p:nvPr/>
        </p:nvSpPr>
        <p:spPr>
          <a:xfrm>
            <a:off x="395536" y="3789040"/>
            <a:ext cx="144016" cy="148371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11 Estrella de 4 puntas"/>
          <p:cNvSpPr/>
          <p:nvPr/>
        </p:nvSpPr>
        <p:spPr>
          <a:xfrm>
            <a:off x="395536" y="4581128"/>
            <a:ext cx="144016" cy="148371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12 Estrella de 4 puntas"/>
          <p:cNvSpPr/>
          <p:nvPr/>
        </p:nvSpPr>
        <p:spPr>
          <a:xfrm>
            <a:off x="467544" y="6093296"/>
            <a:ext cx="144016" cy="148371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8508240" y="1886635"/>
            <a:ext cx="4562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(+)</a:t>
            </a:r>
            <a:endParaRPr lang="es-MX" sz="10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8508241" y="2276872"/>
            <a:ext cx="4562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(+)</a:t>
            </a:r>
            <a:endParaRPr lang="es-MX" sz="10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532440" y="2678723"/>
            <a:ext cx="4562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(+)</a:t>
            </a:r>
            <a:endParaRPr lang="es-MX" sz="1000" b="1" dirty="0"/>
          </a:p>
        </p:txBody>
      </p:sp>
      <p:graphicFrame>
        <p:nvGraphicFramePr>
          <p:cNvPr id="1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09022"/>
              </p:ext>
            </p:extLst>
          </p:nvPr>
        </p:nvGraphicFramePr>
        <p:xfrm>
          <a:off x="4079779" y="3937410"/>
          <a:ext cx="4656583" cy="2381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17 CuadroTexto"/>
          <p:cNvSpPr txBox="1"/>
          <p:nvPr/>
        </p:nvSpPr>
        <p:spPr>
          <a:xfrm>
            <a:off x="8532440" y="3110771"/>
            <a:ext cx="4562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(+)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39164515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301</TotalTime>
  <Words>313</Words>
  <Application>Microsoft Office PowerPoint</Application>
  <PresentationFormat>Presentación en pantalla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Trebuchet MS</vt:lpstr>
      <vt:lpstr>Wingdings 2</vt:lpstr>
      <vt:lpstr>Urbano</vt:lpstr>
      <vt:lpstr>Portal de transparencia municipal</vt:lpstr>
      <vt:lpstr>¿Qué es el portal de transparencia municipal?</vt:lpstr>
      <vt:lpstr>Ventajas del portal</vt:lpstr>
      <vt:lpstr>¿Cómo funciona el portal de transparencia municipal?</vt:lpstr>
      <vt:lpstr>Recorrido por el portal de transparencia municipal</vt:lpstr>
      <vt:lpstr>Recorrido por el portal de transparencia municipal</vt:lpstr>
      <vt:lpstr>Recorrido por el portal de transparencia municipal</vt:lpstr>
      <vt:lpstr>Resultados de operación en un año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Portal de transparencia municipal</dc:title>
  <dc:creator>HMontoya</dc:creator>
  <cp:lastModifiedBy>Windows User</cp:lastModifiedBy>
  <cp:revision>22</cp:revision>
  <dcterms:created xsi:type="dcterms:W3CDTF">2014-06-26T13:46:08Z</dcterms:created>
  <dcterms:modified xsi:type="dcterms:W3CDTF">2014-07-02T03:50:48Z</dcterms:modified>
</cp:coreProperties>
</file>