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91" r:id="rId5"/>
    <p:sldId id="288" r:id="rId6"/>
    <p:sldId id="290" r:id="rId7"/>
    <p:sldId id="289" r:id="rId8"/>
    <p:sldId id="293" r:id="rId9"/>
    <p:sldId id="295" r:id="rId10"/>
    <p:sldId id="296" r:id="rId11"/>
    <p:sldId id="294" r:id="rId12"/>
    <p:sldId id="270" r:id="rId13"/>
  </p:sldIdLst>
  <p:sldSz cx="9144000" cy="6858000" type="screen4x3"/>
  <p:notesSz cx="9928225" cy="679767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1" d="100"/>
          <a:sy n="81" d="100"/>
        </p:scale>
        <p:origin x="1426" y="58"/>
      </p:cViewPr>
      <p:guideLst>
        <p:guide orient="horz" pos="2160"/>
        <p:guide pos="2880"/>
      </p:guideLst>
    </p:cSldViewPr>
  </p:slideViewPr>
  <p:notesTextViewPr>
    <p:cViewPr>
      <p:scale>
        <a:sx n="3" d="2"/>
        <a:sy n="3" d="2"/>
      </p:scale>
      <p:origin x="0" y="0"/>
    </p:cViewPr>
  </p:notesTextViewPr>
  <p:sorterViewPr>
    <p:cViewPr>
      <p:scale>
        <a:sx n="37" d="100"/>
        <a:sy n="3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AA2674D5-8B55-4EAF-A27D-5C92BC7065C0}" type="datetimeFigureOut">
              <a:rPr lang="es-MX" smtClean="0"/>
              <a:t>05/03/2015</a:t>
            </a:fld>
            <a:endParaRPr lang="es-MX"/>
          </a:p>
        </p:txBody>
      </p:sp>
      <p:sp>
        <p:nvSpPr>
          <p:cNvPr id="4" name="3 Marcador de pie de página"/>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4C998A64-F2F5-4E6A-A06A-249A0A417541}" type="slidenum">
              <a:rPr lang="es-MX" smtClean="0"/>
              <a:t>‹Nº›</a:t>
            </a:fld>
            <a:endParaRPr lang="es-MX"/>
          </a:p>
        </p:txBody>
      </p:sp>
    </p:spTree>
    <p:extLst>
      <p:ext uri="{BB962C8B-B14F-4D97-AF65-F5344CB8AC3E}">
        <p14:creationId xmlns:p14="http://schemas.microsoft.com/office/powerpoint/2010/main" val="19331375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1924275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2357723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349678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176910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3794626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4042180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314643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75337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3693393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204490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182932-85E9-40DE-B15D-B98441AF57B7}" type="datetimeFigureOut">
              <a:rPr lang="es-MX" smtClean="0"/>
              <a:t>05/03/2015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EC52644-41B3-466E-B743-AB40A571B793}" type="slidenum">
              <a:rPr lang="es-MX" smtClean="0"/>
              <a:t>‹Nº›</a:t>
            </a:fld>
            <a:endParaRPr lang="es-MX"/>
          </a:p>
        </p:txBody>
      </p:sp>
    </p:spTree>
    <p:extLst>
      <p:ext uri="{BB962C8B-B14F-4D97-AF65-F5344CB8AC3E}">
        <p14:creationId xmlns:p14="http://schemas.microsoft.com/office/powerpoint/2010/main" val="394374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82932-85E9-40DE-B15D-B98441AF57B7}" type="datetimeFigureOut">
              <a:rPr lang="es-MX" smtClean="0"/>
              <a:t>05/03/2015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52644-41B3-466E-B743-AB40A571B793}" type="slidenum">
              <a:rPr lang="es-MX" smtClean="0"/>
              <a:t>‹Nº›</a:t>
            </a:fld>
            <a:endParaRPr lang="es-MX"/>
          </a:p>
        </p:txBody>
      </p:sp>
    </p:spTree>
    <p:extLst>
      <p:ext uri="{BB962C8B-B14F-4D97-AF65-F5344CB8AC3E}">
        <p14:creationId xmlns:p14="http://schemas.microsoft.com/office/powerpoint/2010/main" val="2477441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2423120"/>
          </a:xfrm>
        </p:spPr>
        <p:txBody>
          <a:bodyPr>
            <a:normAutofit fontScale="70000" lnSpcReduction="20000"/>
          </a:bodyPr>
          <a:lstStyle/>
          <a:p>
            <a:endParaRPr lang="es-MX" sz="3000" b="1" dirty="0" smtClean="0"/>
          </a:p>
          <a:p>
            <a:r>
              <a:rPr lang="es-MX" sz="3000" b="1" dirty="0" smtClean="0">
                <a:solidFill>
                  <a:schemeClr val="tx1"/>
                </a:solidFill>
              </a:rPr>
              <a:t>GOBIERNO DEL ESTADO DE SAN LUIS POTOSI</a:t>
            </a:r>
          </a:p>
          <a:p>
            <a:endParaRPr lang="es-MX" sz="3000" b="1" dirty="0">
              <a:solidFill>
                <a:schemeClr val="tx1"/>
              </a:solidFill>
            </a:endParaRPr>
          </a:p>
          <a:p>
            <a:r>
              <a:rPr lang="es-MX" sz="3000" b="1" dirty="0" smtClean="0">
                <a:solidFill>
                  <a:schemeClr val="tx1"/>
                </a:solidFill>
              </a:rPr>
              <a:t>COORDINACIÓN ESTATAL PARA EL FORTALECIMIENTO INSTITUCIONAL DE LOS MUNICIPOS</a:t>
            </a:r>
          </a:p>
          <a:p>
            <a:endParaRPr lang="es-MX" sz="3000" b="1" dirty="0">
              <a:solidFill>
                <a:schemeClr val="tx1"/>
              </a:solidFill>
            </a:endParaRPr>
          </a:p>
          <a:p>
            <a:r>
              <a:rPr lang="es-MX" sz="3000" b="1" dirty="0" smtClean="0">
                <a:solidFill>
                  <a:schemeClr val="tx1"/>
                </a:solidFill>
              </a:rPr>
              <a:t>AGENDA PARA EL DESARROLLO MUNICIPAL </a:t>
            </a:r>
          </a:p>
          <a:p>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99" y="395536"/>
            <a:ext cx="3236913" cy="332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83377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2015</a:t>
            </a:r>
            <a:endParaRPr lang="es-MX" dirty="0"/>
          </a:p>
        </p:txBody>
      </p:sp>
      <p:sp>
        <p:nvSpPr>
          <p:cNvPr id="3" name="2 Marcador de contenido"/>
          <p:cNvSpPr>
            <a:spLocks noGrp="1"/>
          </p:cNvSpPr>
          <p:nvPr>
            <p:ph idx="1"/>
          </p:nvPr>
        </p:nvSpPr>
        <p:spPr>
          <a:xfrm>
            <a:off x="457200" y="1196752"/>
            <a:ext cx="8229600" cy="4929411"/>
          </a:xfrm>
        </p:spPr>
        <p:txBody>
          <a:bodyPr>
            <a:normAutofit/>
          </a:bodyPr>
          <a:lstStyle/>
          <a:p>
            <a:endParaRPr lang="es-MX" dirty="0" smtClean="0"/>
          </a:p>
          <a:p>
            <a:r>
              <a:rPr lang="es-MX" sz="3000" dirty="0" smtClean="0"/>
              <a:t>Estrategias para superar los retos.</a:t>
            </a:r>
          </a:p>
          <a:p>
            <a:endParaRPr lang="es-MX" dirty="0"/>
          </a:p>
          <a:p>
            <a:pPr marL="514350" indent="-514350">
              <a:buFont typeface="+mj-lt"/>
              <a:buAutoNum type="arabicPeriod" startAt="5"/>
            </a:pPr>
            <a:endParaRPr lang="es-MX" sz="2000" dirty="0"/>
          </a:p>
          <a:p>
            <a:pPr marL="457200" indent="-457200">
              <a:buFont typeface="+mj-lt"/>
              <a:buAutoNum type="arabicPeriod" startAt="10"/>
            </a:pPr>
            <a:r>
              <a:rPr lang="es-MX" sz="1900" dirty="0" smtClean="0"/>
              <a:t>Se continuará con lo anterior en relación a otros temas que surjan.</a:t>
            </a:r>
          </a:p>
          <a:p>
            <a:pPr marL="457200" indent="-457200">
              <a:buFont typeface="+mj-lt"/>
              <a:buAutoNum type="arabicPeriod" startAt="10"/>
            </a:pPr>
            <a:endParaRPr lang="es-MX" sz="1900" dirty="0" smtClean="0"/>
          </a:p>
          <a:p>
            <a:pPr marL="457200" indent="-457200">
              <a:buFont typeface="+mj-lt"/>
              <a:buAutoNum type="arabicPeriod" startAt="10"/>
            </a:pPr>
            <a:endParaRPr lang="es-MX" sz="1900" dirty="0"/>
          </a:p>
          <a:p>
            <a:pPr marL="457200" indent="-457200">
              <a:buFont typeface="+mj-lt"/>
              <a:buAutoNum type="arabicPeriod" startAt="10"/>
            </a:pPr>
            <a:r>
              <a:rPr lang="es-MX" sz="1900" dirty="0" smtClean="0"/>
              <a:t>Se trabaja para enfatizar las acciones en el Programa de Mejora de la Gestión, sosteniendo reuniones periódicas (al menos una vez al mes) con los enlaces municipales para revisar avances del mismo.</a:t>
            </a:r>
          </a:p>
          <a:p>
            <a:pPr marL="0" indent="0">
              <a:buNone/>
            </a:pPr>
            <a:endParaRPr lang="es-MX" sz="2000" dirty="0" smtClean="0"/>
          </a:p>
          <a:p>
            <a:pPr marL="514350" indent="-514350">
              <a:buFont typeface="+mj-lt"/>
              <a:buAutoNum type="arabicPeriod" startAt="5"/>
            </a:pPr>
            <a:endParaRPr lang="es-MX" sz="2000" dirty="0" smtClean="0"/>
          </a:p>
          <a:p>
            <a:pPr marL="514350" indent="-514350">
              <a:buFont typeface="+mj-lt"/>
              <a:buAutoNum type="arabicPeriod" startAt="5"/>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548032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2015</a:t>
            </a:r>
            <a:endParaRPr lang="es-MX" dirty="0"/>
          </a:p>
        </p:txBody>
      </p:sp>
      <p:sp>
        <p:nvSpPr>
          <p:cNvPr id="3" name="2 Marcador de contenido"/>
          <p:cNvSpPr>
            <a:spLocks noGrp="1"/>
          </p:cNvSpPr>
          <p:nvPr>
            <p:ph idx="1"/>
          </p:nvPr>
        </p:nvSpPr>
        <p:spPr>
          <a:xfrm>
            <a:off x="457200" y="1196752"/>
            <a:ext cx="8229600" cy="4929411"/>
          </a:xfrm>
        </p:spPr>
        <p:txBody>
          <a:bodyPr>
            <a:normAutofit fontScale="92500" lnSpcReduction="20000"/>
          </a:bodyPr>
          <a:lstStyle/>
          <a:p>
            <a:endParaRPr lang="es-MX" dirty="0" smtClean="0"/>
          </a:p>
          <a:p>
            <a:r>
              <a:rPr lang="es-MX" dirty="0" smtClean="0"/>
              <a:t>Estrategias para superar los retos.</a:t>
            </a:r>
          </a:p>
          <a:p>
            <a:endParaRPr lang="es-MX" dirty="0"/>
          </a:p>
          <a:p>
            <a:pPr marL="514350" indent="-514350">
              <a:buFont typeface="+mj-lt"/>
              <a:buAutoNum type="arabicPeriod" startAt="5"/>
            </a:pPr>
            <a:endParaRPr lang="es-MX" sz="2000" dirty="0" smtClean="0"/>
          </a:p>
          <a:p>
            <a:pPr marL="514350" indent="-514350">
              <a:buFont typeface="+mj-lt"/>
              <a:buAutoNum type="arabicPeriod" startAt="12"/>
            </a:pPr>
            <a:r>
              <a:rPr lang="es-MX" sz="2000" dirty="0" smtClean="0"/>
              <a:t>Se promueve la utilización de los recursos PRODIM de acuerdo al catálogo definido por la instancia normativa (SEDESOL)</a:t>
            </a:r>
          </a:p>
          <a:p>
            <a:pPr marL="514350" indent="-514350">
              <a:buFont typeface="+mj-lt"/>
              <a:buAutoNum type="arabicPeriod" startAt="12"/>
            </a:pPr>
            <a:endParaRPr lang="es-MX" sz="2000" dirty="0" smtClean="0"/>
          </a:p>
          <a:p>
            <a:pPr marL="514350" indent="-514350">
              <a:buFont typeface="+mj-lt"/>
              <a:buAutoNum type="arabicPeriod" startAt="12"/>
            </a:pPr>
            <a:r>
              <a:rPr lang="es-MX" sz="2000" dirty="0" smtClean="0"/>
              <a:t>Se mantiene una estrecha relación con SEDESOL y su homologa estatal para analizar el impacto de dichos recursos en la ADM.</a:t>
            </a:r>
          </a:p>
          <a:p>
            <a:pPr marL="514350" indent="-514350">
              <a:buFont typeface="+mj-lt"/>
              <a:buAutoNum type="arabicPeriod" startAt="12"/>
            </a:pPr>
            <a:endParaRPr lang="es-MX" sz="2000" dirty="0" smtClean="0"/>
          </a:p>
          <a:p>
            <a:pPr marL="514350" indent="-514350">
              <a:buFont typeface="+mj-lt"/>
              <a:buAutoNum type="arabicPeriod" startAt="12"/>
            </a:pPr>
            <a:r>
              <a:rPr lang="es-MX" sz="2000" dirty="0" smtClean="0"/>
              <a:t>Se trabaja de la mano con las universidades verificadoras para establecer el mejor método para la medición de los indicadores de desempeño.</a:t>
            </a:r>
          </a:p>
          <a:p>
            <a:pPr marL="514350" indent="-514350">
              <a:buFont typeface="+mj-lt"/>
              <a:buAutoNum type="arabicPeriod" startAt="12"/>
            </a:pPr>
            <a:endParaRPr lang="es-MX" sz="2000" dirty="0" smtClean="0"/>
          </a:p>
          <a:p>
            <a:pPr marL="514350" indent="-514350">
              <a:buFont typeface="+mj-lt"/>
              <a:buAutoNum type="arabicPeriod" startAt="12"/>
            </a:pPr>
            <a:r>
              <a:rPr lang="es-MX" sz="2000" dirty="0" smtClean="0"/>
              <a:t>Se propondrá a INAFED, que el </a:t>
            </a:r>
            <a:r>
              <a:rPr lang="es-MX" sz="2000" dirty="0" err="1" smtClean="0"/>
              <a:t>encuesteo</a:t>
            </a:r>
            <a:r>
              <a:rPr lang="es-MX" sz="2000" dirty="0" smtClean="0"/>
              <a:t> (el que realizará el municipio y el que realizarían las IES) se lleven a cabo en un mismo momento</a:t>
            </a:r>
          </a:p>
          <a:p>
            <a:pPr marL="514350" indent="-514350">
              <a:buFont typeface="+mj-lt"/>
              <a:buAutoNum type="arabicPeriod" startAt="12"/>
            </a:pPr>
            <a:endParaRPr lang="es-MX" sz="2000" dirty="0" smtClean="0"/>
          </a:p>
          <a:p>
            <a:pPr marL="514350" indent="-514350">
              <a:buFont typeface="+mj-lt"/>
              <a:buAutoNum type="arabicPeriod" startAt="12"/>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354249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ctr">
              <a:buNone/>
            </a:pPr>
            <a:r>
              <a:rPr lang="es-MX" sz="6600" b="1" dirty="0" smtClean="0">
                <a:cs typeface="Calibri" pitchFamily="34" charset="0"/>
              </a:rPr>
              <a:t>Gracias</a:t>
            </a:r>
            <a:r>
              <a:rPr lang="es-MX" b="1" dirty="0"/>
              <a:t/>
            </a:r>
            <a:br>
              <a:rPr lang="es-MX" b="1" dirty="0"/>
            </a:br>
            <a:r>
              <a:rPr lang="es-MX" b="1" dirty="0">
                <a:cs typeface="Calibri" pitchFamily="34" charset="0"/>
              </a:rPr>
              <a:t>por su </a:t>
            </a:r>
            <a:r>
              <a:rPr lang="es-MX" b="1" dirty="0" smtClean="0">
                <a:cs typeface="Calibri" pitchFamily="34" charset="0"/>
              </a:rPr>
              <a:t>atención</a:t>
            </a:r>
          </a:p>
          <a:p>
            <a:pPr marL="0" indent="0" algn="ctr">
              <a:buNone/>
            </a:pPr>
            <a:endParaRPr lang="es-MX" b="1" dirty="0">
              <a:solidFill>
                <a:prstClr val="white">
                  <a:lumMod val="50000"/>
                </a:prstClr>
              </a:solidFill>
              <a:cs typeface="Calibri" pitchFamily="34" charset="0"/>
            </a:endParaRPr>
          </a:p>
          <a:p>
            <a:pPr marL="0" indent="0" algn="ctr">
              <a:buNone/>
            </a:pPr>
            <a:endParaRPr lang="es-MX" b="1" dirty="0" smtClean="0">
              <a:solidFill>
                <a:prstClr val="white">
                  <a:lumMod val="50000"/>
                </a:prstClr>
              </a:solidFill>
              <a:cs typeface="Calibri" pitchFamily="34" charset="0"/>
            </a:endParaRPr>
          </a:p>
          <a:p>
            <a:pPr marL="0" indent="0" algn="ctr">
              <a:buNone/>
            </a:pPr>
            <a:r>
              <a:rPr lang="es-MX" sz="1800" b="1" dirty="0" smtClean="0">
                <a:solidFill>
                  <a:schemeClr val="tx1">
                    <a:lumMod val="95000"/>
                    <a:lumOff val="5000"/>
                  </a:schemeClr>
                </a:solidFill>
                <a:cs typeface="Calibri" pitchFamily="34" charset="0"/>
              </a:rPr>
              <a:t> </a:t>
            </a:r>
            <a:r>
              <a:rPr lang="es-MX" sz="1800" b="1" dirty="0">
                <a:solidFill>
                  <a:schemeClr val="tx1">
                    <a:lumMod val="95000"/>
                    <a:lumOff val="5000"/>
                  </a:schemeClr>
                </a:solidFill>
                <a:cs typeface="Calibri" pitchFamily="34" charset="0"/>
              </a:rPr>
              <a:t>MARIA MAGDALENA VEGA ESCOBEDO</a:t>
            </a:r>
          </a:p>
          <a:p>
            <a:pPr marL="0" indent="0" algn="ctr">
              <a:buNone/>
            </a:pPr>
            <a:endParaRPr lang="es-MX" sz="1800" b="1" dirty="0">
              <a:solidFill>
                <a:prstClr val="white">
                  <a:lumMod val="50000"/>
                </a:prstClr>
              </a:solidFill>
              <a:cs typeface="Calibri" pitchFamily="34" charset="0"/>
            </a:endParaRPr>
          </a:p>
          <a:p>
            <a:pPr marL="0" indent="0" algn="ctr">
              <a:buNone/>
            </a:pPr>
            <a:r>
              <a:rPr lang="es-MX" sz="1800" b="1" dirty="0">
                <a:cs typeface="Calibri" pitchFamily="34" charset="0"/>
              </a:rPr>
              <a:t>COORDINADORA ESTATAL PARA EL FORTALECIMIENTO INSTITUCIONAL DE LOS MUNICIPIOS</a:t>
            </a:r>
          </a:p>
          <a:p>
            <a:pPr marL="0" indent="0" algn="ctr">
              <a:buNone/>
            </a:pPr>
            <a:endParaRPr lang="es-MX" sz="1600" dirty="0"/>
          </a:p>
          <a:p>
            <a:pPr marL="0" indent="0" algn="ctr">
              <a:buNone/>
            </a:pPr>
            <a:endParaRPr lang="es-MX" dirty="0" smtClean="0"/>
          </a:p>
        </p:txBody>
      </p:sp>
    </p:spTree>
    <p:extLst>
      <p:ext uri="{BB962C8B-B14F-4D97-AF65-F5344CB8AC3E}">
        <p14:creationId xmlns:p14="http://schemas.microsoft.com/office/powerpoint/2010/main" val="134161316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Contenido</a:t>
            </a:r>
            <a:endParaRPr lang="es-MX" dirty="0"/>
          </a:p>
        </p:txBody>
      </p:sp>
      <p:sp>
        <p:nvSpPr>
          <p:cNvPr id="3" name="2 Marcador de contenido"/>
          <p:cNvSpPr>
            <a:spLocks noGrp="1"/>
          </p:cNvSpPr>
          <p:nvPr>
            <p:ph idx="1"/>
          </p:nvPr>
        </p:nvSpPr>
        <p:spPr/>
        <p:txBody>
          <a:bodyPr>
            <a:normAutofit lnSpcReduction="10000"/>
          </a:bodyPr>
          <a:lstStyle/>
          <a:p>
            <a:pPr marL="0" indent="0" algn="ctr">
              <a:buNone/>
            </a:pPr>
            <a:endParaRPr lang="es-MX" dirty="0" smtClean="0"/>
          </a:p>
          <a:p>
            <a:pPr marL="0" indent="0" algn="ctr">
              <a:buNone/>
            </a:pPr>
            <a:endParaRPr lang="es-MX" dirty="0"/>
          </a:p>
          <a:p>
            <a:r>
              <a:rPr lang="es-MX" b="1" dirty="0" smtClean="0"/>
              <a:t>Retos</a:t>
            </a:r>
            <a:r>
              <a:rPr lang="es-MX" dirty="0" smtClean="0"/>
              <a:t> en la Implementación de la </a:t>
            </a:r>
            <a:r>
              <a:rPr lang="es-MX" b="1" dirty="0" smtClean="0">
                <a:solidFill>
                  <a:srgbClr val="800080"/>
                </a:solidFill>
              </a:rPr>
              <a:t>Nueva</a:t>
            </a:r>
            <a:r>
              <a:rPr lang="es-MX" dirty="0" smtClean="0"/>
              <a:t> Agenda para el Desarrollo Municipal.</a:t>
            </a:r>
          </a:p>
          <a:p>
            <a:endParaRPr lang="es-MX" dirty="0"/>
          </a:p>
          <a:p>
            <a:r>
              <a:rPr lang="es-MX" b="1" dirty="0" smtClean="0"/>
              <a:t>Estrategias</a:t>
            </a:r>
            <a:r>
              <a:rPr lang="es-MX" dirty="0" smtClean="0"/>
              <a:t> para superarlos</a:t>
            </a:r>
          </a:p>
          <a:p>
            <a:pPr marL="0" indent="0">
              <a:buNone/>
            </a:pPr>
            <a:endParaRPr lang="es-MX" dirty="0"/>
          </a:p>
          <a:p>
            <a:pPr marL="0" indent="0">
              <a:buNone/>
            </a:pPr>
            <a:r>
              <a:rPr lang="es-MX" dirty="0" smtClean="0"/>
              <a:t> </a:t>
            </a:r>
            <a:endParaRPr lang="es-MX" dirty="0"/>
          </a:p>
        </p:txBody>
      </p:sp>
    </p:spTree>
    <p:extLst>
      <p:ext uri="{BB962C8B-B14F-4D97-AF65-F5344CB8AC3E}">
        <p14:creationId xmlns:p14="http://schemas.microsoft.com/office/powerpoint/2010/main" val="163487401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2014</a:t>
            </a:r>
            <a:br>
              <a:rPr lang="es-MX" dirty="0" smtClean="0"/>
            </a:br>
            <a:r>
              <a:rPr lang="es-MX" dirty="0" smtClean="0"/>
              <a:t> </a:t>
            </a:r>
            <a:endParaRPr lang="es-MX" dirty="0"/>
          </a:p>
        </p:txBody>
      </p:sp>
      <p:sp>
        <p:nvSpPr>
          <p:cNvPr id="3" name="2 Marcador de contenido"/>
          <p:cNvSpPr>
            <a:spLocks noGrp="1"/>
          </p:cNvSpPr>
          <p:nvPr>
            <p:ph idx="1"/>
          </p:nvPr>
        </p:nvSpPr>
        <p:spPr/>
        <p:txBody>
          <a:bodyPr>
            <a:normAutofit/>
          </a:bodyPr>
          <a:lstStyle/>
          <a:p>
            <a:pPr marL="0" indent="0" algn="ctr">
              <a:buNone/>
            </a:pPr>
            <a:endParaRPr lang="es-MX" u="sng" dirty="0" smtClean="0"/>
          </a:p>
          <a:p>
            <a:r>
              <a:rPr lang="es-MX" dirty="0" smtClean="0"/>
              <a:t>Participaron en SLP </a:t>
            </a:r>
            <a:r>
              <a:rPr lang="es-MX" b="1" u="sng" dirty="0" smtClean="0">
                <a:solidFill>
                  <a:srgbClr val="800080"/>
                </a:solidFill>
              </a:rPr>
              <a:t>10</a:t>
            </a:r>
            <a:r>
              <a:rPr lang="es-MX" dirty="0" smtClean="0"/>
              <a:t> Municipios (50% menos que en años anteriores), esto a pesar de que era el segundo año de gobierno.</a:t>
            </a:r>
          </a:p>
          <a:p>
            <a:endParaRPr lang="es-MX" dirty="0" smtClean="0"/>
          </a:p>
          <a:p>
            <a:r>
              <a:rPr lang="es-MX" dirty="0" smtClean="0"/>
              <a:t>El 90% de ellos ya habían participado en años anteriores.</a:t>
            </a:r>
          </a:p>
          <a:p>
            <a:pPr marL="0" indent="0">
              <a:buNone/>
            </a:pPr>
            <a:endParaRPr lang="es-MX" dirty="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57491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2014</a:t>
            </a:r>
            <a:endParaRPr lang="es-MX" dirty="0"/>
          </a:p>
        </p:txBody>
      </p:sp>
      <p:sp>
        <p:nvSpPr>
          <p:cNvPr id="3" name="2 Marcador de contenido"/>
          <p:cNvSpPr>
            <a:spLocks noGrp="1"/>
          </p:cNvSpPr>
          <p:nvPr>
            <p:ph idx="1"/>
          </p:nvPr>
        </p:nvSpPr>
        <p:spPr/>
        <p:txBody>
          <a:bodyPr>
            <a:normAutofit fontScale="70000" lnSpcReduction="20000"/>
          </a:bodyPr>
          <a:lstStyle/>
          <a:p>
            <a:pPr marL="0" indent="0" algn="ctr">
              <a:buNone/>
            </a:pPr>
            <a:endParaRPr lang="es-MX" u="sng" dirty="0" smtClean="0"/>
          </a:p>
          <a:p>
            <a:r>
              <a:rPr lang="es-MX" sz="3400" dirty="0" smtClean="0"/>
              <a:t>La mitad de estos 10, acreditaron mas del 80% de los indicadores, los demás tuvieron una participación incipiente.</a:t>
            </a:r>
          </a:p>
          <a:p>
            <a:endParaRPr lang="es-MX" sz="3400" dirty="0" smtClean="0"/>
          </a:p>
          <a:p>
            <a:r>
              <a:rPr lang="es-MX" sz="3400" dirty="0" smtClean="0"/>
              <a:t>Los tiempos de inicio y conclusión de la operación dificultaron los procesos, que se cumplieron pero no con la calidad deseable (</a:t>
            </a:r>
            <a:r>
              <a:rPr lang="es-MX" sz="2900" dirty="0" smtClean="0"/>
              <a:t>Ejemplo: el Programa de Mejora de la Gestión</a:t>
            </a:r>
            <a:r>
              <a:rPr lang="es-MX" sz="3400" dirty="0" smtClean="0"/>
              <a:t>)</a:t>
            </a:r>
          </a:p>
          <a:p>
            <a:endParaRPr lang="es-MX" sz="3400" dirty="0" smtClean="0"/>
          </a:p>
          <a:p>
            <a:r>
              <a:rPr lang="es-MX" sz="3400" dirty="0" smtClean="0"/>
              <a:t>Derivado de la fecha en que se entregaron los reconocimientos por parte de INAFED, el estado realizó su propio evento de «Reconocimiento» a los municipios participantes</a:t>
            </a:r>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3177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2014</a:t>
            </a:r>
            <a:endParaRPr lang="es-MX" dirty="0"/>
          </a:p>
        </p:txBody>
      </p:sp>
      <p:sp>
        <p:nvSpPr>
          <p:cNvPr id="3" name="2 Marcador de contenido"/>
          <p:cNvSpPr>
            <a:spLocks noGrp="1"/>
          </p:cNvSpPr>
          <p:nvPr>
            <p:ph idx="1"/>
          </p:nvPr>
        </p:nvSpPr>
        <p:spPr>
          <a:xfrm>
            <a:off x="251520" y="1196752"/>
            <a:ext cx="8784976" cy="4929411"/>
          </a:xfrm>
        </p:spPr>
        <p:txBody>
          <a:bodyPr>
            <a:normAutofit/>
          </a:bodyPr>
          <a:lstStyle/>
          <a:p>
            <a:pPr marL="0" indent="0" algn="ctr">
              <a:buNone/>
            </a:pPr>
            <a:endParaRPr lang="es-MX" u="sng" dirty="0" smtClean="0"/>
          </a:p>
          <a:p>
            <a:r>
              <a:rPr lang="es-MX" sz="2800" dirty="0" smtClean="0"/>
              <a:t>A comentarios de los 5 municipios con participación destacada, los principales problemas que enfrentaron se centran en:</a:t>
            </a:r>
          </a:p>
          <a:p>
            <a:endParaRPr lang="es-MX" sz="2800" dirty="0"/>
          </a:p>
          <a:p>
            <a:r>
              <a:rPr lang="es-MX" sz="2800" dirty="0" smtClean="0"/>
              <a:t>Acreditación de los temas de:</a:t>
            </a:r>
          </a:p>
          <a:p>
            <a:endParaRPr lang="es-MX" sz="2800" dirty="0" smtClean="0"/>
          </a:p>
          <a:p>
            <a:pPr marL="514350" indent="-514350">
              <a:buFont typeface="+mj-lt"/>
              <a:buAutoNum type="arabicPeriod"/>
            </a:pPr>
            <a:r>
              <a:rPr lang="es-MX" sz="2800" dirty="0" smtClean="0"/>
              <a:t>Planeación Urbana y Ordenamiento Ecológico.</a:t>
            </a:r>
          </a:p>
          <a:p>
            <a:pPr marL="0" indent="0">
              <a:buNone/>
            </a:pPr>
            <a:r>
              <a:rPr lang="es-MX" sz="2400" dirty="0"/>
              <a:t>(</a:t>
            </a:r>
            <a:r>
              <a:rPr lang="es-MX" sz="2400" dirty="0" smtClean="0"/>
              <a:t>En lo concerniente a los planes, convenios y formación de comités para el tema)</a:t>
            </a:r>
          </a:p>
          <a:p>
            <a:pPr marL="514350" indent="-514350">
              <a:buFont typeface="+mj-lt"/>
              <a:buAutoNum type="arabicPeriod"/>
            </a:pPr>
            <a:endParaRPr lang="es-MX" sz="2800" dirty="0" smtClean="0"/>
          </a:p>
          <a:p>
            <a:pPr marL="514350" indent="-514350">
              <a:buFont typeface="+mj-lt"/>
              <a:buAutoNum type="arabicPeriod"/>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08194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2014</a:t>
            </a:r>
            <a:endParaRPr lang="es-MX" dirty="0"/>
          </a:p>
        </p:txBody>
      </p:sp>
      <p:sp>
        <p:nvSpPr>
          <p:cNvPr id="3" name="2 Marcador de contenido"/>
          <p:cNvSpPr>
            <a:spLocks noGrp="1"/>
          </p:cNvSpPr>
          <p:nvPr>
            <p:ph idx="1"/>
          </p:nvPr>
        </p:nvSpPr>
        <p:spPr>
          <a:xfrm>
            <a:off x="457200" y="1196752"/>
            <a:ext cx="8229600" cy="4929411"/>
          </a:xfrm>
        </p:spPr>
        <p:txBody>
          <a:bodyPr>
            <a:normAutofit/>
          </a:bodyPr>
          <a:lstStyle/>
          <a:p>
            <a:pPr marL="0" indent="0" algn="ctr">
              <a:buNone/>
            </a:pPr>
            <a:endParaRPr lang="es-MX" u="sng" dirty="0" smtClean="0"/>
          </a:p>
          <a:p>
            <a:pPr marL="0" indent="0" algn="ctr">
              <a:buNone/>
            </a:pPr>
            <a:endParaRPr lang="es-MX" u="sng" dirty="0" smtClean="0"/>
          </a:p>
          <a:p>
            <a:pPr marL="514350" indent="-514350">
              <a:buFont typeface="+mj-lt"/>
              <a:buAutoNum type="arabicPeriod" startAt="2"/>
            </a:pPr>
            <a:r>
              <a:rPr lang="es-MX" sz="2800" dirty="0" smtClean="0"/>
              <a:t>Servicios Públicos </a:t>
            </a:r>
          </a:p>
          <a:p>
            <a:pPr marL="0" indent="0">
              <a:buNone/>
            </a:pPr>
            <a:r>
              <a:rPr lang="es-MX" sz="2400" dirty="0"/>
              <a:t>(</a:t>
            </a:r>
            <a:r>
              <a:rPr lang="es-MX" sz="2400" dirty="0" smtClean="0"/>
              <a:t>específicamente en el indicador de «Mantenimiento de Calles»)</a:t>
            </a:r>
          </a:p>
          <a:p>
            <a:pPr marL="514350" indent="-514350">
              <a:buFont typeface="+mj-lt"/>
              <a:buAutoNum type="arabicPeriod" startAt="2"/>
            </a:pPr>
            <a:endParaRPr lang="es-MX" sz="2800" dirty="0"/>
          </a:p>
          <a:p>
            <a:pPr marL="0" indent="0">
              <a:buNone/>
            </a:pPr>
            <a:endParaRPr lang="es-MX" sz="2800" dirty="0" smtClean="0"/>
          </a:p>
          <a:p>
            <a:pPr marL="514350" indent="-514350">
              <a:buFont typeface="+mj-lt"/>
              <a:buAutoNum type="arabicPeriod" startAt="3"/>
            </a:pPr>
            <a:r>
              <a:rPr lang="es-MX" sz="2800" dirty="0" smtClean="0"/>
              <a:t>Protección Civil </a:t>
            </a:r>
          </a:p>
          <a:p>
            <a:pPr marL="0" indent="0">
              <a:buNone/>
            </a:pPr>
            <a:r>
              <a:rPr lang="es-MX" sz="2400" dirty="0"/>
              <a:t>(</a:t>
            </a:r>
            <a:r>
              <a:rPr lang="es-MX" sz="2400" dirty="0" smtClean="0"/>
              <a:t>en el tema de «Atlas de Riesgos»)</a:t>
            </a:r>
          </a:p>
          <a:p>
            <a:pPr marL="514350" indent="-514350">
              <a:buFont typeface="+mj-lt"/>
              <a:buAutoNum type="arabicPeriod" startAt="3"/>
            </a:pPr>
            <a:endParaRPr lang="es-MX" sz="2800" dirty="0" smtClean="0"/>
          </a:p>
          <a:p>
            <a:pPr marL="514350" indent="-514350">
              <a:buFont typeface="+mj-lt"/>
              <a:buAutoNum type="arabicPeriod" startAt="3"/>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153461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2015</a:t>
            </a:r>
            <a:endParaRPr lang="es-MX" dirty="0"/>
          </a:p>
        </p:txBody>
      </p:sp>
      <p:sp>
        <p:nvSpPr>
          <p:cNvPr id="3" name="2 Marcador de contenido"/>
          <p:cNvSpPr>
            <a:spLocks noGrp="1"/>
          </p:cNvSpPr>
          <p:nvPr>
            <p:ph idx="1"/>
          </p:nvPr>
        </p:nvSpPr>
        <p:spPr>
          <a:xfrm>
            <a:off x="457200" y="1196752"/>
            <a:ext cx="8229600" cy="4929411"/>
          </a:xfrm>
        </p:spPr>
        <p:txBody>
          <a:bodyPr>
            <a:normAutofit fontScale="92500" lnSpcReduction="10000"/>
          </a:bodyPr>
          <a:lstStyle/>
          <a:p>
            <a:pPr marL="0" indent="0" algn="ctr">
              <a:buNone/>
            </a:pPr>
            <a:endParaRPr lang="es-MX" u="sng" dirty="0" smtClean="0"/>
          </a:p>
          <a:p>
            <a:r>
              <a:rPr lang="es-MX" dirty="0" smtClean="0"/>
              <a:t>Estrategias para superar los retos.</a:t>
            </a:r>
          </a:p>
          <a:p>
            <a:endParaRPr lang="es-MX" dirty="0"/>
          </a:p>
          <a:p>
            <a:pPr marL="514350" indent="-514350">
              <a:buFont typeface="+mj-lt"/>
              <a:buAutoNum type="arabicPeriod"/>
            </a:pPr>
            <a:r>
              <a:rPr lang="es-MX" sz="2000" dirty="0" smtClean="0"/>
              <a:t>Se promovió la participación de los municipios desde noviembre de 2014</a:t>
            </a:r>
          </a:p>
          <a:p>
            <a:pPr marL="514350" indent="-514350">
              <a:buFont typeface="+mj-lt"/>
              <a:buAutoNum type="arabicPeriod"/>
            </a:pPr>
            <a:endParaRPr lang="es-MX" sz="2000" dirty="0" smtClean="0"/>
          </a:p>
          <a:p>
            <a:pPr marL="514350" indent="-514350">
              <a:buFont typeface="+mj-lt"/>
              <a:buAutoNum type="arabicPeriod"/>
            </a:pPr>
            <a:r>
              <a:rPr lang="es-MX" sz="2000" dirty="0" smtClean="0"/>
              <a:t>Se trabajará con 8 municipios interesados (</a:t>
            </a:r>
            <a:r>
              <a:rPr lang="es-MX" sz="2000" u="sng" dirty="0" smtClean="0"/>
              <a:t>realmente</a:t>
            </a:r>
            <a:r>
              <a:rPr lang="es-MX" sz="2000" dirty="0" smtClean="0"/>
              <a:t> y previendo el termino del periodo de gobierno)</a:t>
            </a:r>
          </a:p>
          <a:p>
            <a:pPr marL="514350" indent="-514350">
              <a:buFont typeface="+mj-lt"/>
              <a:buAutoNum type="arabicPeriod"/>
            </a:pPr>
            <a:endParaRPr lang="es-MX" sz="2000" dirty="0" smtClean="0"/>
          </a:p>
          <a:p>
            <a:pPr marL="514350" indent="-514350">
              <a:buFont typeface="+mj-lt"/>
              <a:buAutoNum type="arabicPeriod"/>
            </a:pPr>
            <a:r>
              <a:rPr lang="es-MX" sz="2000" dirty="0" smtClean="0"/>
              <a:t>Se iniciaron los trabajos de «arranque» desde el mes de enero de este año </a:t>
            </a:r>
          </a:p>
          <a:p>
            <a:pPr marL="514350" indent="-514350">
              <a:buFont typeface="+mj-lt"/>
              <a:buAutoNum type="arabicPeriod"/>
            </a:pPr>
            <a:endParaRPr lang="es-MX" sz="2000" dirty="0" smtClean="0"/>
          </a:p>
          <a:p>
            <a:pPr marL="514350" indent="-514350">
              <a:buFont typeface="+mj-lt"/>
              <a:buAutoNum type="arabicPeriod"/>
            </a:pPr>
            <a:r>
              <a:rPr lang="es-MX" sz="2000" dirty="0" smtClean="0"/>
              <a:t>Se planteó en la primera reunión nacional de OEDM la posibilidad de que INAFED sostenga mesas de trabajo con las instancias involucradas en los temas mas «complicados» para los municipios (Planeación Urbana y Ordenamiento Ecológico).</a:t>
            </a:r>
          </a:p>
          <a:p>
            <a:pPr marL="514350" indent="-514350">
              <a:buFont typeface="+mj-lt"/>
              <a:buAutoNum type="arabicPeriod"/>
            </a:pPr>
            <a:endParaRPr lang="es-MX" sz="2000" dirty="0" smtClean="0"/>
          </a:p>
          <a:p>
            <a:pPr marL="514350" indent="-514350">
              <a:buFont typeface="+mj-lt"/>
              <a:buAutoNum type="arabicPeriod"/>
            </a:pPr>
            <a:endParaRPr lang="es-MX" sz="2000" dirty="0" smtClean="0"/>
          </a:p>
          <a:p>
            <a:pPr marL="514350" indent="-514350">
              <a:buFont typeface="+mj-lt"/>
              <a:buAutoNum type="arabicPeriod"/>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332464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2015</a:t>
            </a:r>
            <a:endParaRPr lang="es-MX" dirty="0"/>
          </a:p>
        </p:txBody>
      </p:sp>
      <p:sp>
        <p:nvSpPr>
          <p:cNvPr id="3" name="2 Marcador de contenido"/>
          <p:cNvSpPr>
            <a:spLocks noGrp="1"/>
          </p:cNvSpPr>
          <p:nvPr>
            <p:ph idx="1"/>
          </p:nvPr>
        </p:nvSpPr>
        <p:spPr>
          <a:xfrm>
            <a:off x="457200" y="1196752"/>
            <a:ext cx="8229600" cy="4929411"/>
          </a:xfrm>
        </p:spPr>
        <p:txBody>
          <a:bodyPr>
            <a:normAutofit/>
          </a:bodyPr>
          <a:lstStyle/>
          <a:p>
            <a:endParaRPr lang="es-MX" dirty="0" smtClean="0"/>
          </a:p>
          <a:p>
            <a:r>
              <a:rPr lang="es-MX" sz="3000" dirty="0" smtClean="0"/>
              <a:t>Estrategias para superar los retos.</a:t>
            </a:r>
          </a:p>
          <a:p>
            <a:endParaRPr lang="es-MX" sz="2800" dirty="0"/>
          </a:p>
          <a:p>
            <a:pPr marL="514350" indent="-514350">
              <a:buFont typeface="+mj-lt"/>
              <a:buAutoNum type="arabicPeriod" startAt="5"/>
            </a:pPr>
            <a:r>
              <a:rPr lang="es-MX" sz="1900" dirty="0" smtClean="0"/>
              <a:t>Se llevó a cabo una reunión de trabajo entre los enlaces municipales y la OEDEM </a:t>
            </a:r>
            <a:r>
              <a:rPr lang="es-MX" sz="1900" dirty="0" smtClean="0">
                <a:solidFill>
                  <a:schemeClr val="accent6">
                    <a:lumMod val="50000"/>
                  </a:schemeClr>
                </a:solidFill>
              </a:rPr>
              <a:t>SLP </a:t>
            </a:r>
            <a:r>
              <a:rPr lang="es-MX" sz="1900" dirty="0" smtClean="0"/>
              <a:t>para escuchar la problemática enfrentada el año anterior  concluyendo en que requieren apoyo en la gestión con las dependencias tanto estatales como federales (derivado de que no hay una difusión de la ADM y muchos involucrados no la conocen)</a:t>
            </a:r>
          </a:p>
          <a:p>
            <a:pPr marL="514350" indent="-514350">
              <a:buFont typeface="+mj-lt"/>
              <a:buAutoNum type="arabicPeriod" startAt="5"/>
            </a:pPr>
            <a:endParaRPr lang="es-MX" sz="1900" dirty="0" smtClean="0"/>
          </a:p>
          <a:p>
            <a:pPr marL="514350" indent="-514350">
              <a:buFont typeface="+mj-lt"/>
              <a:buAutoNum type="arabicPeriod" startAt="5"/>
            </a:pPr>
            <a:r>
              <a:rPr lang="es-MX" sz="1900" dirty="0" smtClean="0"/>
              <a:t>Se han concertado reuniones de trabajo con las instancias involucradas en los indicadores de «Ecología» con la finalidad apoyar a los municipios.</a:t>
            </a:r>
          </a:p>
          <a:p>
            <a:pPr marL="514350" indent="-514350">
              <a:buFont typeface="+mj-lt"/>
              <a:buAutoNum type="arabicPeriod" startAt="5"/>
            </a:pPr>
            <a:endParaRPr lang="es-MX" sz="2000" dirty="0"/>
          </a:p>
          <a:p>
            <a:pPr marL="514350" indent="-514350">
              <a:buFont typeface="+mj-lt"/>
              <a:buAutoNum type="arabicPeriod" startAt="5"/>
            </a:pPr>
            <a:endParaRPr lang="es-MX" sz="2000" dirty="0" smtClean="0"/>
          </a:p>
          <a:p>
            <a:pPr marL="514350" indent="-514350">
              <a:buFont typeface="+mj-lt"/>
              <a:buAutoNum type="arabicPeriod" startAt="5"/>
            </a:pPr>
            <a:endParaRPr lang="es-MX" sz="2000" dirty="0" smtClean="0"/>
          </a:p>
          <a:p>
            <a:pPr marL="514350" indent="-514350">
              <a:buFont typeface="+mj-lt"/>
              <a:buAutoNum type="arabicPeriod" startAt="5"/>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071156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2015</a:t>
            </a:r>
            <a:endParaRPr lang="es-MX" dirty="0"/>
          </a:p>
        </p:txBody>
      </p:sp>
      <p:sp>
        <p:nvSpPr>
          <p:cNvPr id="3" name="2 Marcador de contenido"/>
          <p:cNvSpPr>
            <a:spLocks noGrp="1"/>
          </p:cNvSpPr>
          <p:nvPr>
            <p:ph idx="1"/>
          </p:nvPr>
        </p:nvSpPr>
        <p:spPr>
          <a:xfrm>
            <a:off x="457200" y="1196752"/>
            <a:ext cx="8229600" cy="5328592"/>
          </a:xfrm>
        </p:spPr>
        <p:txBody>
          <a:bodyPr>
            <a:normAutofit lnSpcReduction="10000"/>
          </a:bodyPr>
          <a:lstStyle/>
          <a:p>
            <a:endParaRPr lang="es-MX" dirty="0" smtClean="0"/>
          </a:p>
          <a:p>
            <a:r>
              <a:rPr lang="es-MX" sz="3000" dirty="0" smtClean="0"/>
              <a:t>Estrategias para superar los retos</a:t>
            </a:r>
            <a:r>
              <a:rPr lang="es-MX" dirty="0" smtClean="0"/>
              <a:t>.</a:t>
            </a:r>
          </a:p>
          <a:p>
            <a:pPr marL="514350" lvl="0" indent="-514350">
              <a:buFont typeface="+mj-lt"/>
              <a:buAutoNum type="arabicPeriod" startAt="5"/>
            </a:pPr>
            <a:endParaRPr lang="es-MX" sz="2100" dirty="0" smtClean="0">
              <a:solidFill>
                <a:prstClr val="black"/>
              </a:solidFill>
            </a:endParaRPr>
          </a:p>
          <a:p>
            <a:pPr marL="514350" indent="-514350">
              <a:buFont typeface="+mj-lt"/>
              <a:buAutoNum type="arabicPeriod" startAt="5"/>
            </a:pPr>
            <a:endParaRPr lang="es-MX" sz="2000" dirty="0"/>
          </a:p>
          <a:p>
            <a:pPr>
              <a:buFont typeface="+mj-lt"/>
              <a:buAutoNum type="arabicPeriod" startAt="7"/>
            </a:pPr>
            <a:r>
              <a:rPr lang="es-MX" sz="1900" dirty="0" smtClean="0"/>
              <a:t>Se continuará con lo anterior en relación a otros temas que surjan.</a:t>
            </a:r>
          </a:p>
          <a:p>
            <a:pPr>
              <a:buFont typeface="+mj-lt"/>
              <a:buAutoNum type="arabicPeriod" startAt="7"/>
            </a:pPr>
            <a:endParaRPr lang="es-MX" sz="1900" dirty="0"/>
          </a:p>
          <a:p>
            <a:pPr>
              <a:buFont typeface="+mj-lt"/>
              <a:buAutoNum type="arabicPeriod" startAt="7"/>
            </a:pPr>
            <a:r>
              <a:rPr lang="es-MX" sz="1900" dirty="0" smtClean="0"/>
              <a:t>Se trabaja para enfatizar las acciones en el Programa de Mejora de la Gestión, sosteniendo reuniones periódicas (al menos una vez al mes) con los enlaces municipales para revisar avances del mismo.</a:t>
            </a:r>
          </a:p>
          <a:p>
            <a:pPr>
              <a:buFont typeface="+mj-lt"/>
              <a:buAutoNum type="arabicPeriod" startAt="7"/>
            </a:pPr>
            <a:endParaRPr lang="es-MX" sz="1900" dirty="0" smtClean="0"/>
          </a:p>
          <a:p>
            <a:pPr>
              <a:buFont typeface="+mj-lt"/>
              <a:buAutoNum type="arabicPeriod" startAt="7"/>
            </a:pPr>
            <a:r>
              <a:rPr lang="es-MX" sz="1900" dirty="0">
                <a:solidFill>
                  <a:prstClr val="black"/>
                </a:solidFill>
              </a:rPr>
              <a:t>Se llevó a cabo una reunión de trabajo entre los enlaces municipales y la OEDEM </a:t>
            </a:r>
            <a:r>
              <a:rPr lang="es-MX" sz="1900" dirty="0">
                <a:solidFill>
                  <a:srgbClr val="F79646">
                    <a:lumMod val="50000"/>
                  </a:srgbClr>
                </a:solidFill>
              </a:rPr>
              <a:t>SLP </a:t>
            </a:r>
            <a:r>
              <a:rPr lang="es-MX" sz="1900" dirty="0">
                <a:solidFill>
                  <a:prstClr val="black"/>
                </a:solidFill>
              </a:rPr>
              <a:t>para escuchar la problemática enfrentada el año anterior  concluyendo en que requieren apoyo en la gestión con las dependencias tanto estatales como federales (derivado de que no hay una difusión de la ADM y muchos involucrados no la conocen)</a:t>
            </a:r>
          </a:p>
          <a:p>
            <a:pPr marL="514350" lvl="0" indent="-514350">
              <a:buFont typeface="+mj-lt"/>
              <a:buAutoNum type="arabicPeriod" startAt="5"/>
            </a:pPr>
            <a:endParaRPr lang="es-MX" sz="1900" dirty="0">
              <a:solidFill>
                <a:prstClr val="black"/>
              </a:solidFill>
            </a:endParaRPr>
          </a:p>
          <a:p>
            <a:pPr marL="514350" indent="-514350">
              <a:buFont typeface="+mj-lt"/>
              <a:buAutoNum type="arabicPeriod" startAt="5"/>
            </a:pPr>
            <a:endParaRPr lang="es-MX" sz="2000" dirty="0" smtClean="0"/>
          </a:p>
          <a:p>
            <a:pPr marL="514350" indent="-514350">
              <a:buFont typeface="+mj-lt"/>
              <a:buAutoNum type="arabicPeriod" startAt="5"/>
            </a:pPr>
            <a:endParaRPr lang="es-MX" sz="2000" dirty="0" smtClean="0"/>
          </a:p>
          <a:p>
            <a:pPr marL="514350" indent="-514350">
              <a:buFont typeface="+mj-lt"/>
              <a:buAutoNum type="arabicPeriod" startAt="5"/>
            </a:pPr>
            <a:endParaRPr lang="es-MX" sz="2000" dirty="0" smtClean="0"/>
          </a:p>
          <a:p>
            <a:pPr marL="514350" indent="-514350">
              <a:buFont typeface="+mj-lt"/>
              <a:buAutoNum type="arabicPeriod" startAt="5"/>
            </a:pPr>
            <a:endParaRPr lang="es-MX" sz="2800" dirty="0" smtClean="0"/>
          </a:p>
          <a:p>
            <a:endParaRPr lang="es-MX" dirty="0"/>
          </a:p>
          <a:p>
            <a:endParaRPr lang="es-MX" dirty="0" smtClean="0"/>
          </a:p>
          <a:p>
            <a:endParaRPr lang="es-MX" dirty="0" smtClean="0"/>
          </a:p>
          <a:p>
            <a:pPr marL="0" indent="0">
              <a:buNone/>
            </a:pPr>
            <a:endParaRPr lang="es-MX" dirty="0" smtClean="0"/>
          </a:p>
          <a:p>
            <a:endParaRPr lang="es-MX" dirty="0" smtClean="0"/>
          </a:p>
          <a:p>
            <a:pPr marL="0" indent="0" algn="ctr">
              <a:buNone/>
            </a:pPr>
            <a:endParaRPr lang="es-MX" u="sng" dirty="0" smtClean="0"/>
          </a:p>
          <a:p>
            <a:pPr marL="0" indent="0" algn="ctr">
              <a:buNone/>
            </a:pPr>
            <a:endParaRPr lang="es-MX" u="sng"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000" y="116632"/>
            <a:ext cx="1618456" cy="166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363070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688</Words>
  <Application>Microsoft Office PowerPoint</Application>
  <PresentationFormat>Presentación en pantalla (4:3)</PresentationFormat>
  <Paragraphs>161</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Calibri</vt:lpstr>
      <vt:lpstr>Tema de Office</vt:lpstr>
      <vt:lpstr>Presentación de PowerPoint</vt:lpstr>
      <vt:lpstr>Contenido</vt:lpstr>
      <vt:lpstr>2014  </vt:lpstr>
      <vt:lpstr>2014</vt:lpstr>
      <vt:lpstr>2014</vt:lpstr>
      <vt:lpstr>2014</vt:lpstr>
      <vt:lpstr>2015</vt:lpstr>
      <vt:lpstr>2015</vt:lpstr>
      <vt:lpstr>2015</vt:lpstr>
      <vt:lpstr>2015</vt:lpstr>
      <vt:lpstr>2015</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Maricha</dc:creator>
  <cp:lastModifiedBy>Hugo Silva Bran</cp:lastModifiedBy>
  <cp:revision>56</cp:revision>
  <cp:lastPrinted>2015-03-04T20:04:48Z</cp:lastPrinted>
  <dcterms:created xsi:type="dcterms:W3CDTF">2015-01-26T19:13:42Z</dcterms:created>
  <dcterms:modified xsi:type="dcterms:W3CDTF">2015-03-06T13:55:59Z</dcterms:modified>
</cp:coreProperties>
</file>