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2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3366"/>
    <a:srgbClr val="CC3399"/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4388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3127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3287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2290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7431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993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3436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7446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3097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1378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67428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3790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/>
          <p:cNvSpPr txBox="1"/>
          <p:nvPr/>
        </p:nvSpPr>
        <p:spPr>
          <a:xfrm>
            <a:off x="1619672" y="1196752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PROFESIONALIZACIÓN</a:t>
            </a:r>
            <a:endParaRPr lang="es-MX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MX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LOS SERVIDORES PÚBLICOS </a:t>
            </a:r>
          </a:p>
          <a:p>
            <a:pPr algn="ctr"/>
            <a:r>
              <a:rPr lang="es-MX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LA SUBSECRETARÍA DE DESARROLLO MUNICIPAL</a:t>
            </a:r>
          </a:p>
          <a:p>
            <a:pPr algn="ctr"/>
            <a:r>
              <a:rPr lang="es-MX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2016-2017                       </a:t>
            </a:r>
            <a:endParaRPr lang="es-MX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1 CuadroTexto"/>
          <p:cNvSpPr txBox="1"/>
          <p:nvPr/>
        </p:nvSpPr>
        <p:spPr>
          <a:xfrm>
            <a:off x="1979712" y="3861048"/>
            <a:ext cx="57048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n w="1905"/>
                <a:solidFill>
                  <a:srgbClr val="9933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Estado de México</a:t>
            </a:r>
          </a:p>
          <a:p>
            <a:pPr algn="ctr"/>
            <a:endParaRPr lang="es-MX" sz="1600" b="1" dirty="0" smtClean="0">
              <a:ln w="1905"/>
              <a:solidFill>
                <a:schemeClr val="bg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MX" sz="3600" b="1" dirty="0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Vocalía </a:t>
            </a:r>
          </a:p>
          <a:p>
            <a:pPr algn="ctr"/>
            <a:r>
              <a:rPr lang="es-ES" sz="3600" b="1" dirty="0">
                <a:solidFill>
                  <a:schemeClr val="bg1">
                    <a:lumMod val="50000"/>
                  </a:schemeClr>
                </a:solidFill>
              </a:rPr>
              <a:t>Instrumentos de </a:t>
            </a:r>
            <a:r>
              <a:rPr lang="es-ES" sz="3600" b="1" dirty="0" smtClean="0">
                <a:solidFill>
                  <a:schemeClr val="bg1">
                    <a:lumMod val="50000"/>
                  </a:schemeClr>
                </a:solidFill>
              </a:rPr>
              <a:t>Planeación</a:t>
            </a:r>
            <a:endParaRPr lang="es-MX" sz="3600" b="1" dirty="0">
              <a:ln w="1905"/>
              <a:solidFill>
                <a:schemeClr val="bg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265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23528" y="-99392"/>
            <a:ext cx="3106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b="1" dirty="0" smtClean="0">
                <a:solidFill>
                  <a:srgbClr val="993366"/>
                </a:solidFill>
              </a:rPr>
              <a:t>Introducción</a:t>
            </a:r>
            <a:endParaRPr lang="es-MX" b="1" dirty="0">
              <a:solidFill>
                <a:srgbClr val="993366"/>
              </a:solidFill>
            </a:endParaRP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457200" y="126876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s-MX" sz="2000" dirty="0" smtClean="0">
                <a:solidFill>
                  <a:schemeClr val="tx1"/>
                </a:solidFill>
              </a:rPr>
              <a:t>La Subsecretaría de Desarrollo Municipal (</a:t>
            </a:r>
            <a:r>
              <a:rPr lang="es-MX" sz="2000" dirty="0" err="1" smtClean="0">
                <a:solidFill>
                  <a:schemeClr val="tx1"/>
                </a:solidFill>
              </a:rPr>
              <a:t>SSDM</a:t>
            </a:r>
            <a:r>
              <a:rPr lang="es-MX" sz="2000" dirty="0" smtClean="0">
                <a:solidFill>
                  <a:schemeClr val="tx1"/>
                </a:solidFill>
              </a:rPr>
              <a:t>) y el Instituto de Profesionalización de los Servidores Públicos del Poder Ejecutivo del Estado de México (</a:t>
            </a:r>
            <a:r>
              <a:rPr lang="es-MX" sz="2000" dirty="0" err="1" smtClean="0">
                <a:solidFill>
                  <a:schemeClr val="tx1"/>
                </a:solidFill>
              </a:rPr>
              <a:t>IPSP</a:t>
            </a:r>
            <a:r>
              <a:rPr lang="es-MX" sz="2000" dirty="0" smtClean="0">
                <a:solidFill>
                  <a:schemeClr val="tx1"/>
                </a:solidFill>
              </a:rPr>
              <a:t>), se coordinan para llevan a cabo el proyecto de PROFESIONALIZACIÓN DE LOS SERVIDORES PÚBLICOS DE LA SUBSECRETARÍA DE DESARROLLO MUNICIPAL, 2016-2017, para aplicar el Sistema de Profesionalización con</a:t>
            </a:r>
            <a:r>
              <a:rPr lang="es-MX" sz="2000" b="1" dirty="0" smtClean="0">
                <a:solidFill>
                  <a:schemeClr val="tx1"/>
                </a:solidFill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en Competencias de Desempeño</a:t>
            </a:r>
            <a:r>
              <a:rPr lang="es-MX" sz="2000" dirty="0" smtClean="0">
                <a:solidFill>
                  <a:schemeClr val="tx1"/>
                </a:solidFill>
              </a:rPr>
              <a:t>, cuyo fin es mejorar la formación y desarrollo de las y los servidores públicos para logar niveles óptimos en su desarrollo profesional, personal e institucional.</a:t>
            </a:r>
          </a:p>
          <a:p>
            <a:pPr algn="just">
              <a:lnSpc>
                <a:spcPct val="120000"/>
              </a:lnSpc>
            </a:pPr>
            <a:endParaRPr lang="es-MX" sz="12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s-MX" sz="2000" dirty="0" smtClean="0">
                <a:solidFill>
                  <a:schemeClr val="tx1"/>
                </a:solidFill>
              </a:rPr>
              <a:t>A mediano plazo, se pretende la certificación de las y los servidores públicos de la </a:t>
            </a:r>
            <a:r>
              <a:rPr lang="es-MX" sz="2000" dirty="0" err="1" smtClean="0">
                <a:solidFill>
                  <a:schemeClr val="tx1"/>
                </a:solidFill>
              </a:rPr>
              <a:t>SSDM</a:t>
            </a:r>
            <a:r>
              <a:rPr lang="es-MX" sz="2000" dirty="0" smtClean="0">
                <a:solidFill>
                  <a:schemeClr val="tx1"/>
                </a:solidFill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competencias de desempeño</a:t>
            </a:r>
            <a:r>
              <a:rPr lang="es-MX" sz="2000" dirty="0" smtClean="0">
                <a:solidFill>
                  <a:schemeClr val="tx1"/>
                </a:solidFill>
              </a:rPr>
              <a:t>, lo que a mediano plazo, permitirá a la Subsecretaría ser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instancia verificadora de los municipios </a:t>
            </a:r>
            <a:r>
              <a:rPr lang="es-MX" sz="2000" dirty="0" smtClean="0">
                <a:solidFill>
                  <a:schemeClr val="tx1"/>
                </a:solidFill>
              </a:rPr>
              <a:t>de la Entidad.</a:t>
            </a:r>
          </a:p>
          <a:p>
            <a:pPr>
              <a:lnSpc>
                <a:spcPct val="120000"/>
              </a:lnSpc>
            </a:pPr>
            <a:endParaRPr lang="es-MX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731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82835" y="-90264"/>
            <a:ext cx="23866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b="1" dirty="0" smtClean="0">
                <a:solidFill>
                  <a:srgbClr val="993366"/>
                </a:solidFill>
              </a:rPr>
              <a:t>Objetivo</a:t>
            </a:r>
            <a:endParaRPr lang="es-MX" b="1" dirty="0">
              <a:solidFill>
                <a:srgbClr val="993366"/>
              </a:solidFill>
            </a:endParaRPr>
          </a:p>
        </p:txBody>
      </p:sp>
      <p:sp>
        <p:nvSpPr>
          <p:cNvPr id="3" name="Marcador de contenido 3"/>
          <p:cNvSpPr txBox="1">
            <a:spLocks/>
          </p:cNvSpPr>
          <p:nvPr/>
        </p:nvSpPr>
        <p:spPr>
          <a:xfrm>
            <a:off x="457200" y="1412776"/>
            <a:ext cx="8229600" cy="1569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s-MX" sz="2400" dirty="0" smtClean="0"/>
              <a:t>Implantar el Sistema de Profesionalización de los Servidores Públicos del Gobierno del Estado de México en la Subsecretaría de Desarrollo Municipal.</a:t>
            </a:r>
          </a:p>
          <a:p>
            <a:pPr marL="0" indent="0" algn="just">
              <a:buFont typeface="Arial" pitchFamily="34" charset="0"/>
              <a:buNone/>
            </a:pPr>
            <a:r>
              <a:rPr lang="es-MX" sz="2400" b="1" dirty="0" smtClean="0"/>
              <a:t>Objetivos Específicos:</a:t>
            </a:r>
          </a:p>
          <a:p>
            <a:pPr marL="0" indent="0" algn="just">
              <a:buFont typeface="Arial" pitchFamily="34" charset="0"/>
              <a:buNone/>
            </a:pPr>
            <a:endParaRPr lang="es-MX" sz="2400" dirty="0"/>
          </a:p>
        </p:txBody>
      </p:sp>
      <p:sp>
        <p:nvSpPr>
          <p:cNvPr id="4" name="Flecha abajo 3"/>
          <p:cNvSpPr/>
          <p:nvPr/>
        </p:nvSpPr>
        <p:spPr>
          <a:xfrm rot="16200000">
            <a:off x="1242190" y="4503296"/>
            <a:ext cx="1367243" cy="1476375"/>
          </a:xfrm>
          <a:prstGeom prst="downArrow">
            <a:avLst/>
          </a:prstGeom>
          <a:solidFill>
            <a:srgbClr val="9933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lecha abajo 4"/>
          <p:cNvSpPr/>
          <p:nvPr/>
        </p:nvSpPr>
        <p:spPr>
          <a:xfrm rot="16200000">
            <a:off x="1242188" y="3055484"/>
            <a:ext cx="1367245" cy="1476375"/>
          </a:xfrm>
          <a:prstGeom prst="downArrow">
            <a:avLst/>
          </a:prstGeom>
          <a:solidFill>
            <a:srgbClr val="9933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3051633" y="3132764"/>
            <a:ext cx="56343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Realizar un diagnóstico institucional </a:t>
            </a:r>
            <a:r>
              <a:rPr lang="es-MX" sz="2000" dirty="0" smtClean="0"/>
              <a:t>y humano</a:t>
            </a:r>
            <a:r>
              <a:rPr lang="es-MX" sz="2000" dirty="0"/>
              <a:t>, que permita identificar </a:t>
            </a:r>
            <a:r>
              <a:rPr lang="es-MX" sz="2000" dirty="0" smtClean="0"/>
              <a:t>y diseñar </a:t>
            </a:r>
            <a:r>
              <a:rPr lang="es-MX" sz="2000" dirty="0"/>
              <a:t>competencias de </a:t>
            </a:r>
            <a:r>
              <a:rPr lang="es-MX" sz="2000" dirty="0" smtClean="0"/>
              <a:t>desempeño para las y los </a:t>
            </a:r>
            <a:r>
              <a:rPr lang="es-MX" sz="2000" dirty="0"/>
              <a:t>servidores públicos </a:t>
            </a:r>
            <a:r>
              <a:rPr lang="es-MX" sz="2000" dirty="0" smtClean="0"/>
              <a:t>que colabora </a:t>
            </a:r>
            <a:r>
              <a:rPr lang="es-MX" sz="2000" dirty="0"/>
              <a:t>en la </a:t>
            </a:r>
            <a:r>
              <a:rPr lang="es-MX" sz="2000" dirty="0" err="1"/>
              <a:t>SSDM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7" name="Rectángulo 6"/>
          <p:cNvSpPr/>
          <p:nvPr/>
        </p:nvSpPr>
        <p:spPr>
          <a:xfrm>
            <a:off x="3051633" y="4579763"/>
            <a:ext cx="56343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Elaborar </a:t>
            </a:r>
            <a:r>
              <a:rPr lang="es-MX" sz="2000" dirty="0"/>
              <a:t>los mapas de aprendizaje </a:t>
            </a:r>
            <a:r>
              <a:rPr lang="es-MX" sz="2000" dirty="0" smtClean="0"/>
              <a:t>para conformar </a:t>
            </a:r>
            <a:r>
              <a:rPr lang="es-MX" sz="2000" dirty="0"/>
              <a:t>el Programa de </a:t>
            </a:r>
            <a:r>
              <a:rPr lang="es-MX" sz="2000" dirty="0" smtClean="0"/>
              <a:t>Capacitación con </a:t>
            </a:r>
            <a:r>
              <a:rPr lang="es-MX" sz="2000" dirty="0"/>
              <a:t>Base en Competencias </a:t>
            </a:r>
            <a:r>
              <a:rPr lang="es-MX" sz="2000" dirty="0" smtClean="0"/>
              <a:t>de Desempeño </a:t>
            </a:r>
            <a:r>
              <a:rPr lang="es-MX" sz="2000" dirty="0"/>
              <a:t>para </a:t>
            </a:r>
            <a:r>
              <a:rPr lang="es-MX" sz="2000" dirty="0" smtClean="0"/>
              <a:t>servidoras y servidores </a:t>
            </a:r>
            <a:r>
              <a:rPr lang="es-MX" sz="2000" dirty="0"/>
              <a:t>públicos.</a:t>
            </a:r>
          </a:p>
        </p:txBody>
      </p:sp>
    </p:spTree>
    <p:extLst>
      <p:ext uri="{BB962C8B-B14F-4D97-AF65-F5344CB8AC3E}">
        <p14:creationId xmlns="" xmlns:p14="http://schemas.microsoft.com/office/powerpoint/2010/main" val="22813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07504" y="260648"/>
            <a:ext cx="4680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600" b="1" dirty="0" smtClean="0">
                <a:solidFill>
                  <a:srgbClr val="993366"/>
                </a:solidFill>
              </a:rPr>
              <a:t>Beneficios para la SSDM</a:t>
            </a:r>
            <a:endParaRPr lang="es-MX" sz="3600" b="1" dirty="0">
              <a:solidFill>
                <a:srgbClr val="993366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8034299"/>
              </p:ext>
            </p:extLst>
          </p:nvPr>
        </p:nvGraphicFramePr>
        <p:xfrm>
          <a:off x="174340" y="1624608"/>
          <a:ext cx="8795319" cy="4324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5"/>
                <a:gridCol w="216024"/>
                <a:gridCol w="4258810"/>
              </a:tblGrid>
              <a:tr h="1080120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216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MX" sz="2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CAPACITACIÓN </a:t>
                      </a:r>
                    </a:p>
                    <a:p>
                      <a:pPr marL="0" indent="0" algn="ctr">
                        <a:lnSpc>
                          <a:spcPts val="216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-MX" sz="2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de las y los servidores públicos con base a sus </a:t>
                      </a:r>
                      <a:r>
                        <a:rPr lang="es-MX" sz="20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funciones específicas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s-MX" sz="2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IDENTIFICACIÓN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s-MX" sz="200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de las </a:t>
                      </a:r>
                      <a:r>
                        <a:rPr lang="es-MX" sz="20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competencias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s-MX" sz="20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del personal clave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1230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000" dirty="0" smtClean="0"/>
                        <a:t>Aspectos organizacionales, tecnológicos, procedimentales, gerenciales, metodológicos y su repercusión económica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000" dirty="0" smtClean="0"/>
                        <a:t>Asociadas a la problemática identificada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000" dirty="0" smtClean="0"/>
                        <a:t>Administración, Convivencia e  Interacción social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000" dirty="0" smtClean="0"/>
                        <a:t>Elaboración de Mapas de competencias específicas para la </a:t>
                      </a:r>
                      <a:r>
                        <a:rPr lang="es-MX" sz="2000" dirty="0" err="1" smtClean="0"/>
                        <a:t>SSDM</a:t>
                      </a:r>
                      <a:endParaRPr lang="es-MX" sz="20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MEJORA DE SU DESEMPEÑO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DESARROLLO DE COMPETENCIAS ESPECÍFICAS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Conector recto 3"/>
          <p:cNvCxnSpPr/>
          <p:nvPr/>
        </p:nvCxnSpPr>
        <p:spPr>
          <a:xfrm>
            <a:off x="174340" y="2708920"/>
            <a:ext cx="8795319" cy="0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174340" y="4941168"/>
            <a:ext cx="8795319" cy="0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499992" y="1628800"/>
            <a:ext cx="0" cy="4324672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4716016" y="1628800"/>
            <a:ext cx="0" cy="4324672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3506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96" y="-90264"/>
            <a:ext cx="3366120" cy="1143000"/>
          </a:xfrm>
        </p:spPr>
        <p:txBody>
          <a:bodyPr>
            <a:normAutofit/>
          </a:bodyPr>
          <a:lstStyle/>
          <a:p>
            <a:pPr algn="r"/>
            <a:r>
              <a:rPr lang="es-MX" b="1" dirty="0" smtClean="0">
                <a:solidFill>
                  <a:srgbClr val="993366"/>
                </a:solidFill>
              </a:rPr>
              <a:t>Metodología</a:t>
            </a:r>
            <a:endParaRPr lang="es-MX" b="1" dirty="0">
              <a:solidFill>
                <a:srgbClr val="993366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0694040"/>
              </p:ext>
            </p:extLst>
          </p:nvPr>
        </p:nvGraphicFramePr>
        <p:xfrm>
          <a:off x="107504" y="1124744"/>
          <a:ext cx="8928993" cy="4934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  <a:gridCol w="3096344"/>
                <a:gridCol w="2952329"/>
              </a:tblGrid>
              <a:tr h="408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ln w="0"/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ETAPA 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ln w="0"/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ETAPA 2</a:t>
                      </a:r>
                      <a:endParaRPr lang="es-MX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>
                          <a:ln w="0"/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ETAPA 3</a:t>
                      </a:r>
                      <a:endParaRPr lang="es-MX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722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IDENTIFICAR NECESIDADES DE COMPETENCIAS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NORMALIZACIÓN Y DISEÑO CURRICULAR</a:t>
                      </a:r>
                      <a:endParaRPr lang="es-MX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PROGRAMAS DE CAPACITACIÓN Y CERTIFICACIÓN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</a:tr>
              <a:tr h="1036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Determinación de necesidades puntuales de competencias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Talleres de normalización y diseño curricular</a:t>
                      </a:r>
                      <a:endParaRPr lang="es-MX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Diseño de las dimensiones del desempeño por competencias</a:t>
                      </a:r>
                      <a:endParaRPr lang="es-MX" sz="20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22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Identificación y selección documental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Desarrollo de contenidos temáticos</a:t>
                      </a:r>
                      <a:endParaRPr lang="es-MX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Operación de los programas de capacitación</a:t>
                      </a:r>
                      <a:endParaRPr lang="es-MX" sz="20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</a:tr>
              <a:tr h="722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Revisión y análisis documental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Desarrollo de ejercicios, prácticas y evaluaciones</a:t>
                      </a:r>
                      <a:endParaRPr lang="es-MX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Certificación del personal</a:t>
                      </a:r>
                      <a:endParaRPr lang="es-MX" sz="20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22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Documento diagnóstico y mapas de competencia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Programas de capacitación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Servidoras y Servidores Públicos certificados</a:t>
                      </a:r>
                      <a:endParaRPr lang="es-MX" sz="2000" dirty="0">
                        <a:solidFill>
                          <a:schemeClr val="bg2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</a:tr>
              <a:tr h="408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DIAGNÓSTICO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EJECUCIÓN</a:t>
                      </a:r>
                      <a:r>
                        <a:rPr lang="es-MX" sz="2000" baseline="0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DEL PROGRAMA</a:t>
                      </a:r>
                      <a:endParaRPr lang="es-MX" sz="2000" dirty="0" smtClean="0">
                        <a:solidFill>
                          <a:srgbClr val="9933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CERTIFICACIÓN</a:t>
                      </a:r>
                      <a:endParaRPr lang="es-MX" sz="2000" dirty="0">
                        <a:solidFill>
                          <a:srgbClr val="9933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Conector recto 3"/>
          <p:cNvCxnSpPr/>
          <p:nvPr/>
        </p:nvCxnSpPr>
        <p:spPr>
          <a:xfrm>
            <a:off x="35496" y="1556792"/>
            <a:ext cx="9036496" cy="0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35496" y="5661248"/>
            <a:ext cx="9036496" cy="0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2987824" y="1057597"/>
            <a:ext cx="0" cy="4891683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6084168" y="1052736"/>
            <a:ext cx="0" cy="4891683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35496" y="2420888"/>
            <a:ext cx="9036496" cy="0"/>
          </a:xfrm>
          <a:prstGeom prst="line">
            <a:avLst/>
          </a:prstGeom>
          <a:ln w="1905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1521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68192" y="137201"/>
            <a:ext cx="1944193" cy="101409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es-MX" sz="3600" b="1" dirty="0" smtClean="0">
                <a:solidFill>
                  <a:srgbClr val="993366"/>
                </a:solidFill>
              </a:rPr>
              <a:t>ETAPA 1</a:t>
            </a:r>
            <a:br>
              <a:rPr lang="es-MX" sz="3600" b="1" dirty="0" smtClean="0">
                <a:solidFill>
                  <a:srgbClr val="993366"/>
                </a:solidFill>
              </a:rPr>
            </a:br>
            <a:endParaRPr lang="es-MX" sz="3200" b="1" dirty="0">
              <a:solidFill>
                <a:srgbClr val="993366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05802" y="1301455"/>
            <a:ext cx="1664415" cy="741481"/>
          </a:xfrm>
          <a:prstGeom prst="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es-MX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Análisis de información</a:t>
            </a:r>
            <a:endParaRPr lang="es-MX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203848" y="2548007"/>
            <a:ext cx="3582314" cy="3128690"/>
            <a:chOff x="3638764" y="2856672"/>
            <a:chExt cx="3309500" cy="3128690"/>
          </a:xfrm>
        </p:grpSpPr>
        <p:sp>
          <p:nvSpPr>
            <p:cNvPr id="5" name="Rectángulo 4"/>
            <p:cNvSpPr/>
            <p:nvPr/>
          </p:nvSpPr>
          <p:spPr>
            <a:xfrm>
              <a:off x="3638764" y="2856672"/>
              <a:ext cx="2263184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Misión y Visión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Plan Estatal de Desarrollo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Objetivos Estratégicos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Planes y Programas</a:t>
              </a: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3638764" y="3789040"/>
              <a:ext cx="3309500" cy="2196322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Mapas de procesos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Plantilla completa del personal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Tabuladores de sueldos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Perfiles de puestos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Informes y resultados de evaluación del desempeño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Programa Trimestral de Resultados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Matriz de indicadores basados en el Presupuesto Basado en Resultados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Metodologías aplicadas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es-MX" sz="1500" dirty="0" smtClean="0"/>
                <a:t>Certificaciones con las que cuenta la </a:t>
              </a:r>
              <a:r>
                <a:rPr lang="es-MX" sz="1500" dirty="0" err="1" smtClean="0"/>
                <a:t>SSDM</a:t>
              </a:r>
              <a:endParaRPr lang="es-MX" sz="1500" dirty="0" smtClean="0"/>
            </a:p>
          </p:txBody>
        </p:sp>
      </p:grpSp>
      <p:sp>
        <p:nvSpPr>
          <p:cNvPr id="7" name="Rectángulo 6"/>
          <p:cNvSpPr/>
          <p:nvPr/>
        </p:nvSpPr>
        <p:spPr>
          <a:xfrm>
            <a:off x="212911" y="1151291"/>
            <a:ext cx="2538175" cy="1187267"/>
          </a:xfrm>
          <a:prstGeom prst="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es-MX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Determinación de necesidades puntuales de competencias </a:t>
            </a:r>
          </a:p>
        </p:txBody>
      </p:sp>
      <p:sp>
        <p:nvSpPr>
          <p:cNvPr id="8" name="Rectángulo 7"/>
          <p:cNvSpPr>
            <a:spLocks/>
          </p:cNvSpPr>
          <p:nvPr/>
        </p:nvSpPr>
        <p:spPr>
          <a:xfrm>
            <a:off x="6764786" y="1284556"/>
            <a:ext cx="2200092" cy="770612"/>
          </a:xfrm>
          <a:prstGeom prst="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es-MX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Identificación de competencias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9393" y="2871462"/>
            <a:ext cx="297043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Definir participantes, perfil y rol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Definir lugar y fecha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Identificar Información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9393" y="4581623"/>
            <a:ext cx="266169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Desarrollo de los Talleres diagnósticos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Interpretación de resultados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479855" y="2580397"/>
            <a:ext cx="2664145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Normalizar Competencias de Desempeño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Perfiles de profesionalización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 smtClean="0"/>
              <a:t>Desarrollo de currículos formativos</a:t>
            </a:r>
          </a:p>
          <a:p>
            <a:pPr marL="92075" indent="-92075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600" dirty="0" smtClean="0"/>
          </a:p>
        </p:txBody>
      </p:sp>
      <p:sp>
        <p:nvSpPr>
          <p:cNvPr id="12" name="Marcador de contenido 3"/>
          <p:cNvSpPr txBox="1">
            <a:spLocks/>
          </p:cNvSpPr>
          <p:nvPr/>
        </p:nvSpPr>
        <p:spPr>
          <a:xfrm>
            <a:off x="7131008" y="4814113"/>
            <a:ext cx="2012991" cy="1266801"/>
          </a:xfrm>
          <a:prstGeom prst="rect">
            <a:avLst/>
          </a:prstGeom>
          <a:solidFill>
            <a:srgbClr val="993366">
              <a:alpha val="40000"/>
            </a:srgb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39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891" indent="-342891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Font typeface="Arial"/>
              <a:buNone/>
            </a:pPr>
            <a:r>
              <a:rPr lang="es-MX" sz="2000" dirty="0" smtClean="0"/>
              <a:t>Documento diagnóstico y mapas de competencia</a:t>
            </a:r>
            <a:endParaRPr lang="es-MX" sz="2000" dirty="0"/>
          </a:p>
        </p:txBody>
      </p:sp>
      <p:sp>
        <p:nvSpPr>
          <p:cNvPr id="13" name="Flecha abajo 12"/>
          <p:cNvSpPr/>
          <p:nvPr/>
        </p:nvSpPr>
        <p:spPr>
          <a:xfrm>
            <a:off x="4009134" y="2142545"/>
            <a:ext cx="1397876" cy="40546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abajo 13"/>
          <p:cNvSpPr/>
          <p:nvPr/>
        </p:nvSpPr>
        <p:spPr>
          <a:xfrm>
            <a:off x="774549" y="2377666"/>
            <a:ext cx="1397876" cy="40546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>
            <a:off x="7236168" y="2165920"/>
            <a:ext cx="1397876" cy="40546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lecha abajo 15"/>
          <p:cNvSpPr/>
          <p:nvPr/>
        </p:nvSpPr>
        <p:spPr>
          <a:xfrm>
            <a:off x="774549" y="4037808"/>
            <a:ext cx="1397876" cy="40546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lecha derecha 16"/>
          <p:cNvSpPr/>
          <p:nvPr/>
        </p:nvSpPr>
        <p:spPr>
          <a:xfrm>
            <a:off x="2963712" y="1161371"/>
            <a:ext cx="615162" cy="1243907"/>
          </a:xfrm>
          <a:prstGeom prst="rightArrow">
            <a:avLst/>
          </a:prstGeom>
          <a:solidFill>
            <a:srgbClr val="9933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lecha derecha 17"/>
          <p:cNvSpPr/>
          <p:nvPr/>
        </p:nvSpPr>
        <p:spPr>
          <a:xfrm rot="5400000">
            <a:off x="7543744" y="3756961"/>
            <a:ext cx="569387" cy="1615505"/>
          </a:xfrm>
          <a:prstGeom prst="rightArrow">
            <a:avLst/>
          </a:prstGeom>
          <a:solidFill>
            <a:srgbClr val="9933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 derecha 18"/>
          <p:cNvSpPr/>
          <p:nvPr/>
        </p:nvSpPr>
        <p:spPr>
          <a:xfrm>
            <a:off x="5936998" y="1124744"/>
            <a:ext cx="615162" cy="1243907"/>
          </a:xfrm>
          <a:prstGeom prst="rightArrow">
            <a:avLst/>
          </a:prstGeom>
          <a:solidFill>
            <a:srgbClr val="9933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89393" y="21092"/>
            <a:ext cx="3919741" cy="959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MX" sz="3200" dirty="0" smtClean="0">
                <a:solidFill>
                  <a:srgbClr val="993366"/>
                </a:solidFill>
              </a:rPr>
              <a:t>Identificar necesidades de competencias</a:t>
            </a:r>
            <a:endParaRPr lang="es-MX" sz="3200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8033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6512" y="-162272"/>
            <a:ext cx="4404353" cy="11430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s-MX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Niveles de decisión, Seguimiento y Operación del Proyecto</a:t>
            </a:r>
            <a:endParaRPr lang="es-MX" sz="2400" b="1" dirty="0">
              <a:solidFill>
                <a:srgbClr val="99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83434" y="980728"/>
            <a:ext cx="8777132" cy="5040560"/>
            <a:chOff x="200576" y="1115145"/>
            <a:chExt cx="8777132" cy="5040560"/>
          </a:xfrm>
        </p:grpSpPr>
        <p:sp>
          <p:nvSpPr>
            <p:cNvPr id="4" name="Rectángulo 3"/>
            <p:cNvSpPr/>
            <p:nvPr/>
          </p:nvSpPr>
          <p:spPr>
            <a:xfrm>
              <a:off x="1717979" y="1484783"/>
              <a:ext cx="3444273" cy="4670922"/>
            </a:xfrm>
            <a:prstGeom prst="rect">
              <a:avLst/>
            </a:prstGeom>
            <a:noFill/>
            <a:ln w="12700">
              <a:solidFill>
                <a:srgbClr val="993366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5276319" y="1484783"/>
              <a:ext cx="3701389" cy="4670921"/>
            </a:xfrm>
            <a:prstGeom prst="rect">
              <a:avLst/>
            </a:prstGeom>
            <a:noFill/>
            <a:ln w="12700">
              <a:solidFill>
                <a:srgbClr val="993366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00576" y="1824191"/>
              <a:ext cx="1419096" cy="646331"/>
            </a:xfrm>
            <a:prstGeom prst="rect">
              <a:avLst/>
            </a:prstGeom>
            <a:solidFill>
              <a:schemeClr val="bg1">
                <a:lumMod val="50000"/>
                <a:alpha val="36000"/>
              </a:schemeClr>
            </a:solidFill>
            <a:ln w="12700">
              <a:noFill/>
            </a:ln>
            <a:effectLst>
              <a:softEdge rad="139700"/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s-MX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Aprobación y seguimiento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278357" y="3233343"/>
              <a:ext cx="1263533" cy="1015663"/>
            </a:xfrm>
            <a:prstGeom prst="rect">
              <a:avLst/>
            </a:prstGeom>
            <a:solidFill>
              <a:schemeClr val="bg1">
                <a:lumMod val="50000"/>
                <a:alpha val="36000"/>
              </a:schemeClr>
            </a:solidFill>
            <a:ln w="12700">
              <a:noFill/>
            </a:ln>
            <a:effectLst>
              <a:softEdge rad="139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s-MX" sz="2000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Líderes </a:t>
              </a:r>
            </a:p>
            <a:p>
              <a:pPr algn="ctr"/>
              <a:r>
                <a:rPr lang="es-MX" sz="2000" dirty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r>
                <a:rPr lang="es-MX" sz="2000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</a:p>
            <a:p>
              <a:pPr algn="ctr"/>
              <a:r>
                <a:rPr lang="es-MX" sz="2000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proyecto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278356" y="5051916"/>
              <a:ext cx="1263533" cy="707886"/>
            </a:xfrm>
            <a:prstGeom prst="rect">
              <a:avLst/>
            </a:prstGeom>
            <a:solidFill>
              <a:schemeClr val="bg1">
                <a:lumMod val="50000"/>
                <a:alpha val="36000"/>
              </a:schemeClr>
            </a:solidFill>
            <a:ln w="12700">
              <a:noFill/>
            </a:ln>
            <a:effectLst>
              <a:softEdge rad="139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s-MX" sz="2000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Expertos</a:t>
              </a:r>
            </a:p>
            <a:p>
              <a:pPr algn="ctr"/>
              <a:r>
                <a:rPr lang="es-MX" sz="2000" dirty="0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Técnicos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617694" y="1115145"/>
              <a:ext cx="1644842" cy="461665"/>
            </a:xfrm>
            <a:prstGeom prst="rect">
              <a:avLst/>
            </a:prstGeom>
            <a:solidFill>
              <a:schemeClr val="bg1">
                <a:lumMod val="50000"/>
                <a:alpha val="36000"/>
              </a:schemeClr>
            </a:solidFill>
            <a:ln w="12700">
              <a:noFill/>
            </a:ln>
            <a:effectLst>
              <a:softEdge rad="139700"/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MX" sz="2400" dirty="0" err="1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IPSP</a:t>
              </a:r>
              <a:endParaRPr lang="es-MX" sz="2400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6304591" y="1115145"/>
              <a:ext cx="1644842" cy="461665"/>
            </a:xfrm>
            <a:prstGeom prst="rect">
              <a:avLst/>
            </a:prstGeom>
            <a:solidFill>
              <a:schemeClr val="bg1">
                <a:lumMod val="50000"/>
                <a:alpha val="36000"/>
              </a:schemeClr>
            </a:solidFill>
            <a:ln w="12700">
              <a:noFill/>
            </a:ln>
            <a:effectLst>
              <a:softEdge rad="139700"/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MX" sz="2400" dirty="0" err="1" smtClean="0">
                  <a:solidFill>
                    <a:srgbClr val="99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SSDM</a:t>
              </a:r>
              <a:endParaRPr lang="es-MX" sz="2400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1806151" y="1621479"/>
              <a:ext cx="3286846" cy="1061829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</p:spPr>
          <p:txBody>
            <a:bodyPr wrap="square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s-MX" sz="1600" b="1" dirty="0" smtClean="0"/>
                <a:t>Desarrolla</a:t>
              </a:r>
              <a:r>
                <a:rPr lang="es-MX" sz="1600" dirty="0" smtClean="0"/>
                <a:t> la estrategia, los planes y programas, </a:t>
              </a:r>
              <a:r>
                <a:rPr lang="es-MX" sz="1600" b="1" dirty="0" smtClean="0"/>
                <a:t>opera</a:t>
              </a:r>
              <a:r>
                <a:rPr lang="es-MX" sz="1600" dirty="0" smtClean="0"/>
                <a:t> y realiza el </a:t>
              </a:r>
              <a:r>
                <a:rPr lang="es-MX" sz="1600" b="1" dirty="0" smtClean="0"/>
                <a:t>seguimiento</a:t>
              </a:r>
              <a:r>
                <a:rPr lang="es-MX" sz="1600" dirty="0" smtClean="0"/>
                <a:t> al proyecto.</a:t>
              </a:r>
            </a:p>
            <a:p>
              <a:pPr algn="r">
                <a:spcBef>
                  <a:spcPts val="600"/>
                </a:spcBef>
              </a:pPr>
              <a:r>
                <a:rPr lang="es-MX" sz="1000" dirty="0" smtClean="0"/>
                <a:t>  </a:t>
              </a: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5335407" y="1621479"/>
              <a:ext cx="3557073" cy="1077218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</p:spPr>
          <p:txBody>
            <a:bodyPr wrap="square">
              <a:spAutoFit/>
            </a:bodyPr>
            <a:lstStyle/>
            <a:p>
              <a:pPr algn="r">
                <a:spcBef>
                  <a:spcPts val="600"/>
                </a:spcBef>
              </a:pPr>
              <a:r>
                <a:rPr lang="es-MX" sz="1600" b="1" dirty="0" smtClean="0"/>
                <a:t>Aprueba</a:t>
              </a:r>
              <a:r>
                <a:rPr lang="es-MX" sz="1600" dirty="0" smtClean="0"/>
                <a:t> y </a:t>
              </a:r>
              <a:r>
                <a:rPr lang="es-MX" sz="1600" b="1" dirty="0" smtClean="0"/>
                <a:t>difunde</a:t>
              </a:r>
              <a:r>
                <a:rPr lang="es-MX" sz="1600" dirty="0" smtClean="0"/>
                <a:t> la estrategia, los planes y programas, </a:t>
              </a:r>
              <a:r>
                <a:rPr lang="es-MX" sz="1600" b="1" dirty="0" smtClean="0"/>
                <a:t>garantiza</a:t>
              </a:r>
              <a:r>
                <a:rPr lang="es-MX" sz="1600" dirty="0" smtClean="0"/>
                <a:t> la operación. Realiza el </a:t>
              </a:r>
              <a:r>
                <a:rPr lang="es-MX" sz="1600" b="1" dirty="0" smtClean="0"/>
                <a:t>seguimiento</a:t>
              </a:r>
              <a:r>
                <a:rPr lang="es-MX" sz="1600" dirty="0" smtClean="0"/>
                <a:t> del proyecto.</a:t>
              </a: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1806151" y="2843336"/>
              <a:ext cx="3287048" cy="1765325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Planifica y supervisa la ejecución, controlando los resultados del proyecto.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Responsable de la coordinación, seguimiento y control de las acciones que realizan los involucrados en el proyecto.</a:t>
              </a:r>
            </a:p>
            <a:p>
              <a:pPr algn="r"/>
              <a:endParaRPr lang="es-MX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5348476" y="2843336"/>
              <a:ext cx="3557073" cy="1767900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Responsable de la operación estratégica del proyecto, notificación de acciones y garantizar resultados.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Supervisa la ejecución.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Aplica medidas correctivas.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Proporciona apoyo logístico.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Aprueba y brinda información.</a:t>
              </a:r>
            </a:p>
            <a:p>
              <a:pPr algn="r"/>
              <a:endParaRPr lang="es-MX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1806151" y="4683242"/>
              <a:ext cx="3287048" cy="1400456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algn="r"/>
              <a:r>
                <a:rPr lang="es-MX" sz="1600" b="1" dirty="0" smtClean="0">
                  <a:solidFill>
                    <a:schemeClr val="tx1"/>
                  </a:solidFill>
                </a:rPr>
                <a:t>Metodólogos y soporte</a:t>
              </a:r>
            </a:p>
            <a:p>
              <a:pPr algn="r"/>
              <a:endParaRPr lang="es-MX" sz="700" dirty="0" smtClean="0">
                <a:solidFill>
                  <a:schemeClr val="tx1"/>
                </a:solidFill>
              </a:endParaRP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Dirige los talleres.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Integra el trabajo final.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Elabora diagnóstico y sus resultados.</a:t>
              </a: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5335407" y="4683242"/>
              <a:ext cx="3557073" cy="1400456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algn="r"/>
              <a:r>
                <a:rPr lang="es-MX" sz="1600" b="1" dirty="0" smtClean="0">
                  <a:solidFill>
                    <a:schemeClr val="tx1"/>
                  </a:solidFill>
                </a:rPr>
                <a:t>Servidores públicos</a:t>
              </a:r>
            </a:p>
            <a:p>
              <a:pPr algn="r"/>
              <a:endParaRPr lang="es-MX" sz="700" dirty="0" smtClean="0">
                <a:solidFill>
                  <a:schemeClr val="tx1"/>
                </a:solidFill>
              </a:endParaRP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Participa en los talleres de recopilación de información y diagnóstico.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Provee de información.</a:t>
              </a:r>
            </a:p>
            <a:p>
              <a:pPr marL="92075" indent="-92075" algn="r">
                <a:buFont typeface="Arial" panose="020B0604020202020204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Valida los resultados en talleres.</a:t>
              </a:r>
            </a:p>
          </p:txBody>
        </p:sp>
      </p:grpSp>
      <p:sp>
        <p:nvSpPr>
          <p:cNvPr id="17" name="Rectángulo 16"/>
          <p:cNvSpPr/>
          <p:nvPr/>
        </p:nvSpPr>
        <p:spPr>
          <a:xfrm>
            <a:off x="107504" y="1412776"/>
            <a:ext cx="8960566" cy="1228586"/>
          </a:xfrm>
          <a:prstGeom prst="rect">
            <a:avLst/>
          </a:prstGeom>
          <a:noFill/>
          <a:ln w="12700"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107504" y="2674570"/>
            <a:ext cx="8960566" cy="1818573"/>
          </a:xfrm>
          <a:prstGeom prst="rect">
            <a:avLst/>
          </a:prstGeom>
          <a:noFill/>
          <a:ln w="12700"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107504" y="4526351"/>
            <a:ext cx="8960566" cy="1441302"/>
          </a:xfrm>
          <a:prstGeom prst="rect">
            <a:avLst/>
          </a:prstGeom>
          <a:noFill/>
          <a:ln w="12700"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54301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2295128"/>
          </a:xfrm>
        </p:spPr>
        <p:txBody>
          <a:bodyPr>
            <a:noAutofit/>
          </a:bodyPr>
          <a:lstStyle/>
          <a:p>
            <a:r>
              <a:rPr lang="es-MX" sz="8000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  <a:endParaRPr lang="es-MX" sz="7200" dirty="0">
              <a:solidFill>
                <a:srgbClr val="99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8046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655</Words>
  <Application>Microsoft Office PowerPoint</Application>
  <PresentationFormat>Presentación en pantalla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Metodología</vt:lpstr>
      <vt:lpstr>ETAPA 1 </vt:lpstr>
      <vt:lpstr>Niveles de decisión, Seguimiento y Operación del Proyecto</vt:lpstr>
      <vt:lpstr>Gracias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</dc:creator>
  <cp:lastModifiedBy>MERCEDES.SAAVEDRA</cp:lastModifiedBy>
  <cp:revision>8</cp:revision>
  <cp:lastPrinted>2016-10-24T16:18:51Z</cp:lastPrinted>
  <dcterms:created xsi:type="dcterms:W3CDTF">2016-10-20T19:35:12Z</dcterms:created>
  <dcterms:modified xsi:type="dcterms:W3CDTF">2017-05-16T17:46:09Z</dcterms:modified>
</cp:coreProperties>
</file>