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0" r:id="rId4"/>
    <p:sldId id="258" r:id="rId5"/>
    <p:sldId id="262" r:id="rId6"/>
    <p:sldId id="266" r:id="rId7"/>
    <p:sldId id="261" r:id="rId8"/>
    <p:sldId id="269" r:id="rId9"/>
    <p:sldId id="270" r:id="rId10"/>
    <p:sldId id="263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62AE9-72D4-47B8-A5F1-C46F7B8541F8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DBB30-6A87-40D1-9E60-343D0765F30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045242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DBB30-6A87-40D1-9E60-343D0765F30D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32767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84388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3127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3287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42290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774314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49933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34368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77446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23097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91378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67428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236ED-DD9F-472B-AA2A-53E743005BD5}" type="datetimeFigureOut">
              <a:rPr lang="es-MX" smtClean="0"/>
              <a:pPr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3183D-AD8C-4060-9987-4FB4A512B13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3790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direcciongeneralidefomm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95736" y="1742897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¿Qué es el Fondo de Aportaciones para la Infraestructura Social (FAIS)?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115616" y="2780928"/>
            <a:ext cx="698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/>
              <a:t>El Fondo de Aportaciones para la Infraestructura Social (FAIS)</a:t>
            </a:r>
            <a:r>
              <a:rPr lang="es-MX" dirty="0"/>
              <a:t>, tiene como objetivo fundamental el financiamiento de obras, acciones sociales básicas y a inversiones que beneficien directamente a población en pobreza extrema, localidades con alto o muy alto nivel de rezago social conforme a lo previsto en la Ley General de Desarrollo Social, y en las zonas de atención prioritaria.</a:t>
            </a:r>
          </a:p>
        </p:txBody>
      </p:sp>
    </p:spTree>
    <p:extLst>
      <p:ext uri="{BB962C8B-B14F-4D97-AF65-F5344CB8AC3E}">
        <p14:creationId xmlns="" xmlns:p14="http://schemas.microsoft.com/office/powerpoint/2010/main" val="378265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51249410"/>
              </p:ext>
            </p:extLst>
          </p:nvPr>
        </p:nvGraphicFramePr>
        <p:xfrm>
          <a:off x="1763688" y="2636912"/>
          <a:ext cx="6624736" cy="3329941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756747"/>
                <a:gridCol w="2789187"/>
                <a:gridCol w="3078802"/>
              </a:tblGrid>
              <a:tr h="525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NO.</a:t>
                      </a:r>
                      <a:endParaRPr lang="es-MX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NOMBRE DEL MUNICIPIO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IMPORTE MÁXIMO QUE CADA MUNICIPIO PODRÁ CONTRATAR (PESOS)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ctr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AMACUZAC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 $      7,964,799.35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2.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ATLATLAHUCAN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 $      5,568,647.66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AXOCHIAPAN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 $    20,812,320.20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AYALA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 $    21,768,236.26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COATLÁN DEL RÍO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 $      4,166,733.50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6.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CUAUTLA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 $    24,685,381.59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7.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CUERNAVACA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 $    24,920,436.31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8.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EMILIANO ZAPATA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 $      9,427,172.73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9.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HUITZILAC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 $      4,189,537.59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10.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JANTETELCO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 $      6,381,667.10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11.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JIUTEPEC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14,798,667.00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12.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JOJUTLA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 $      6,334,011.41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13.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JONACATEPEC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  6,664,147.91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14.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MAZATEPEC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 $      1,640,564.45 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15.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MIACATLÁN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  9,373,886.17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16.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OCUITUCO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12,624,039.47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611560" y="1268760"/>
            <a:ext cx="8229600" cy="1143000"/>
          </a:xfrm>
        </p:spPr>
        <p:txBody>
          <a:bodyPr>
            <a:noAutofit/>
          </a:bodyPr>
          <a:lstStyle/>
          <a:p>
            <a:r>
              <a:rPr lang="es-MX" sz="1600" dirty="0" smtClean="0"/>
              <a:t>Decreto numero 529 Por el cual se autoriza al Estado de Morelos para la contratación de créditos </a:t>
            </a:r>
            <a:br>
              <a:rPr lang="es-MX" sz="1600" dirty="0" smtClean="0"/>
            </a:br>
            <a:r>
              <a:rPr lang="es-MX" sz="1600" dirty="0" smtClean="0"/>
              <a:t>Articulo tercero.- Cada municipio teniendo en cuenta lo señalado en el articulo segundo y demás características, así como las particularidades autorizadas en el presente decreto, podrá contratar uno o varios créditos o empréstitos hasta por el monto que, cada caso, se establece en la siguiente tabla.</a:t>
            </a:r>
            <a:endParaRPr lang="es-MX" sz="1600" dirty="0"/>
          </a:p>
        </p:txBody>
      </p:sp>
      <p:sp>
        <p:nvSpPr>
          <p:cNvPr id="2" name="1 Rectángulo"/>
          <p:cNvSpPr/>
          <p:nvPr/>
        </p:nvSpPr>
        <p:spPr>
          <a:xfrm>
            <a:off x="1475656" y="4077072"/>
            <a:ext cx="705678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-9475" y="2848930"/>
            <a:ext cx="1629147" cy="93610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CUERNAVACA </a:t>
            </a:r>
          </a:p>
          <a:p>
            <a:pPr algn="ctr"/>
            <a:r>
              <a:rPr lang="es-MX" dirty="0" smtClean="0"/>
              <a:t>$24,920,436.31</a:t>
            </a:r>
            <a:endParaRPr lang="es-MX" dirty="0"/>
          </a:p>
        </p:txBody>
      </p:sp>
      <p:cxnSp>
        <p:nvCxnSpPr>
          <p:cNvPr id="7" name="6 Conector angular"/>
          <p:cNvCxnSpPr>
            <a:stCxn id="2" idx="1"/>
            <a:endCxn id="5" idx="2"/>
          </p:cNvCxnSpPr>
          <p:nvPr/>
        </p:nvCxnSpPr>
        <p:spPr>
          <a:xfrm rot="10800000">
            <a:off x="805100" y="3785034"/>
            <a:ext cx="670557" cy="436054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8434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10804923"/>
              </p:ext>
            </p:extLst>
          </p:nvPr>
        </p:nvGraphicFramePr>
        <p:xfrm>
          <a:off x="1331640" y="1844824"/>
          <a:ext cx="6624736" cy="297942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756747"/>
                <a:gridCol w="2789187"/>
                <a:gridCol w="3078802"/>
              </a:tblGrid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17.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PUENTE DE IXTLA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34,013,073.40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18.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TEMIXCO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17,501,153.28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19.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TEPALCINGO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14,457,036.08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TEPOZTLÁN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13,057,906.84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21.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TETECALA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  1,871,876.47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22.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TETELA DEL VOLCÁN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21,670,000.00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23.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TLALNEPANTLA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  4,653,151.07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24.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TLALTIZAPÁN DE ZAPATA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12,743,242.68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25.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TLAQUILTENANGO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  9,244,356.16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26.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TLAYACAPAN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  5,213,389.03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27.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TOTOLAPAN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  6,848,716.61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28.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XOCHITEPEC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10,935,103.23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29.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YAUTEPEC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18,000,000.00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30.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YECAPIXTLA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14,927,498.55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31.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ZACATEPEC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  4,385,731.38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32.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ZACUALPAN DE AMILPAS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  4,453,622.56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  <a:tr h="85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33.</a:t>
                      </a:r>
                      <a:endParaRPr lang="es-MX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TEMOAC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 $      7,786,293.22 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996" marR="4099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9413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MX" dirty="0" smtClean="0"/>
              <a:t>Conclusiones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1.- Incluyente. Esta abierto para todos los municipios del Estado de Morelos</a:t>
            </a:r>
          </a:p>
          <a:p>
            <a:pPr marL="0" indent="0">
              <a:buNone/>
            </a:pPr>
            <a:r>
              <a:rPr lang="es-MX" dirty="0" smtClean="0"/>
              <a:t>2.- Sustentable. Es un adelanto de recursos que tiene dos reglas .- fundamentales</a:t>
            </a:r>
          </a:p>
          <a:p>
            <a:pPr marL="514350" indent="-514350">
              <a:buAutoNum type="alphaLcParenR"/>
            </a:pPr>
            <a:r>
              <a:rPr lang="es-MX" dirty="0" smtClean="0"/>
              <a:t>No mas del 25% de los recursos FAIS puede ser destinado para el servicio de la deuda.</a:t>
            </a:r>
          </a:p>
          <a:p>
            <a:pPr marL="514350" indent="-514350">
              <a:buAutoNum type="alphaLcParenR"/>
            </a:pPr>
            <a:r>
              <a:rPr lang="es-MX" dirty="0" smtClean="0"/>
              <a:t>Los créditos deben de ser liquidados durante las administraciones municipales</a:t>
            </a:r>
          </a:p>
          <a:p>
            <a:pPr marL="0" indent="0">
              <a:buNone/>
            </a:pPr>
            <a:r>
              <a:rPr lang="es-MX" dirty="0" smtClean="0"/>
              <a:t>3.- Transparente. Por ley los recursos tienen un destino y, adicionalmente, el Banco supervisa la aplicación de los recursos.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4.- De bajo Costo. Tasa de interés fijas durante la vida del crédito.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85453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s-MX" dirty="0" smtClean="0"/>
          </a:p>
          <a:p>
            <a:pPr marL="0" indent="0" algn="ctr">
              <a:buNone/>
            </a:pPr>
            <a:endParaRPr lang="es-MX" sz="2000" dirty="0"/>
          </a:p>
          <a:p>
            <a:pPr marL="0" indent="0" algn="ctr">
              <a:buNone/>
            </a:pPr>
            <a:r>
              <a:rPr lang="es-MX" dirty="0" smtClean="0"/>
              <a:t>MUCHAS GRACIAS!!!</a:t>
            </a:r>
          </a:p>
          <a:p>
            <a:pPr marL="0" indent="0" algn="ctr">
              <a:buNone/>
            </a:pPr>
            <a:endParaRPr lang="es-MX" sz="2000" dirty="0"/>
          </a:p>
          <a:p>
            <a:pPr marL="0" indent="0" algn="ctr">
              <a:buNone/>
            </a:pPr>
            <a:endParaRPr lang="es-MX" sz="2000" dirty="0"/>
          </a:p>
          <a:p>
            <a:pPr algn="ctr"/>
            <a:r>
              <a:rPr lang="es-MX" sz="2000" dirty="0" smtClean="0"/>
              <a:t>Ing. Francisco Velázquez </a:t>
            </a:r>
            <a:r>
              <a:rPr lang="es-MX" sz="2000" dirty="0" err="1" smtClean="0"/>
              <a:t>Adan</a:t>
            </a:r>
            <a:endParaRPr lang="es-MX" sz="2000" dirty="0"/>
          </a:p>
          <a:p>
            <a:pPr marL="0" indent="0" algn="ctr">
              <a:buNone/>
            </a:pPr>
            <a:r>
              <a:rPr lang="es-MX" sz="2000" dirty="0"/>
              <a:t> </a:t>
            </a:r>
            <a:r>
              <a:rPr lang="es-MX" sz="2000" dirty="0" smtClean="0"/>
              <a:t>Director General del Instituto de Desarrollo y Fortalecimiento Municipal</a:t>
            </a:r>
          </a:p>
          <a:p>
            <a:pPr marL="0" indent="0" algn="ctr">
              <a:buNone/>
            </a:pPr>
            <a:r>
              <a:rPr lang="es-MX" sz="2000" dirty="0" smtClean="0">
                <a:hlinkClick r:id="rId2"/>
              </a:rPr>
              <a:t>direcciongeneralidefomm@gmail.com</a:t>
            </a:r>
            <a:endParaRPr lang="es-MX" sz="2000" dirty="0" smtClean="0"/>
          </a:p>
          <a:p>
            <a:pPr marL="0" indent="0" algn="ctr">
              <a:buNone/>
            </a:pPr>
            <a:r>
              <a:rPr lang="es-MX" dirty="0" smtClean="0"/>
              <a:t> 01(777) 3 – 16 – 98 – 08</a:t>
            </a:r>
          </a:p>
          <a:p>
            <a:pPr marL="0" indent="0" algn="ctr">
              <a:buNone/>
            </a:pPr>
            <a:r>
              <a:rPr lang="es-MX" dirty="0" smtClean="0"/>
              <a:t>01 (777) 3- 16 - 98 - 09 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24744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es-MX" dirty="0"/>
              <a:t>El FAIS, se divide en dos fondos: El </a:t>
            </a:r>
            <a:r>
              <a:rPr lang="es-MX" b="1" i="1" dirty="0"/>
              <a:t>Fondo de Infraestructura Social Estatal (FISE)</a:t>
            </a:r>
            <a:r>
              <a:rPr lang="es-MX" dirty="0"/>
              <a:t>, y el </a:t>
            </a:r>
            <a:r>
              <a:rPr lang="es-MX" b="1" i="1" dirty="0"/>
              <a:t>Fondo de Infraestructura Social Municipal y de las demarcaciones territoriales del Distrito Federal (FISMDF</a:t>
            </a:r>
            <a:r>
              <a:rPr lang="es-MX" b="1" i="1" dirty="0" smtClean="0"/>
              <a:t>).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Se pueden destinar a los siguientes rubros</a:t>
            </a:r>
            <a:r>
              <a:rPr lang="es-MX" dirty="0" smtClean="0"/>
              <a:t>: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FISMDF: Agua potable, alcantarillado, drenaje y letrinas, urbanización, electrificación rural y de colonias pobres, infraestructura básica del sector salud y educativo, mejoramiento de vivienda, así como mantenimiento de infraestructura, conforme a lo señalado en el catálogo de acciones establecido en los Lineamientos del Fondo que emita la Secretaría de Desarrollo Social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FISE: Obras y acciones que beneficien preferentemente a la población de los municipios, demarcaciones territoriales y localidades que presenten mayores niveles de rezago social y pobreza extrema en la entidad.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El </a:t>
            </a:r>
            <a:r>
              <a:rPr lang="es-MX" dirty="0"/>
              <a:t>FAIS se determinará anualmente en el Presupuesto de Egresos de la Federación con recursos federales por un monto equivalente, sólo para efectos de referencia, al 2.5294% de la recaudación federal participable. Del total de la recaudación federal participable el 0.3066% corresponderá al FISE, y el 2.2228% al FISMDF.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77235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Lineamientos Generales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77122788"/>
              </p:ext>
            </p:extLst>
          </p:nvPr>
        </p:nvGraphicFramePr>
        <p:xfrm>
          <a:off x="1547664" y="2204864"/>
          <a:ext cx="6096000" cy="27686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Rubro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Limites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Directos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FISE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FISMDF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Por</a:t>
                      </a:r>
                      <a:r>
                        <a:rPr lang="es-MX" baseline="0" dirty="0" smtClean="0"/>
                        <a:t> lo menos el 70%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Complementarios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Máximo 30%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Especiales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Máximo</a:t>
                      </a:r>
                      <a:r>
                        <a:rPr lang="es-MX" baseline="0" dirty="0" smtClean="0"/>
                        <a:t> 15%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PRODIMDF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Hasta</a:t>
                      </a:r>
                      <a:r>
                        <a:rPr lang="es-MX" baseline="0" dirty="0" smtClean="0"/>
                        <a:t> el 2%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Gastos Indirectos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Hasta el 3%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51520" y="5085184"/>
            <a:ext cx="8892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Las entidades, municipios y DTDF podrán destinar como máximo el 15% en infraestructura carretera, caminos pavimentación, revestimiento, guarniciones y banquetas hasta un 15% adicional para este rubro, sólo en el caso de que haya sido dañada por un desastre natural.  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21728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PROGRAMA BANOBRAS-FAIS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4 Rectángulo redondeado"/>
          <p:cNvSpPr/>
          <p:nvPr/>
        </p:nvSpPr>
        <p:spPr>
          <a:xfrm>
            <a:off x="2411760" y="2420888"/>
            <a:ext cx="3744416" cy="6480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PROGRAMA FAIS </a:t>
            </a:r>
            <a:endParaRPr lang="es-MX" dirty="0"/>
          </a:p>
        </p:txBody>
      </p:sp>
      <p:sp>
        <p:nvSpPr>
          <p:cNvPr id="6" name="5 Rectángulo redondeado"/>
          <p:cNvSpPr/>
          <p:nvPr/>
        </p:nvSpPr>
        <p:spPr>
          <a:xfrm>
            <a:off x="1187624" y="3645024"/>
            <a:ext cx="6336704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El Congreso del Estado de Morelos Aprueba el Decreto 529 de autorización para que los Municipios del Estado de Morelos contraten créditos y tomen hasta el 25% del FAIS como fuente de pago.</a:t>
            </a:r>
            <a:endParaRPr lang="es-MX" dirty="0"/>
          </a:p>
        </p:txBody>
      </p:sp>
      <p:sp>
        <p:nvSpPr>
          <p:cNvPr id="7" name="6 Flecha abajo"/>
          <p:cNvSpPr/>
          <p:nvPr/>
        </p:nvSpPr>
        <p:spPr>
          <a:xfrm>
            <a:off x="4139952" y="3140968"/>
            <a:ext cx="288032" cy="504056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25755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Flecha curvada hacia la derecha"/>
          <p:cNvSpPr/>
          <p:nvPr/>
        </p:nvSpPr>
        <p:spPr>
          <a:xfrm>
            <a:off x="2267744" y="2492896"/>
            <a:ext cx="4320480" cy="2952328"/>
          </a:xfrm>
          <a:prstGeom prst="curvedRightArrow">
            <a:avLst>
              <a:gd name="adj1" fmla="val 25000"/>
              <a:gd name="adj2" fmla="val 53030"/>
              <a:gd name="adj3" fmla="val 2500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732240" y="2420888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Especiales: Acciones y obras que no estén señaladas en el catálogo del FAIS  </a:t>
            </a:r>
            <a:endParaRPr lang="es-MX" dirty="0"/>
          </a:p>
        </p:txBody>
      </p:sp>
      <p:sp>
        <p:nvSpPr>
          <p:cNvPr id="12" name="11 Marcador de contenido"/>
          <p:cNvSpPr>
            <a:spLocks noGrp="1"/>
          </p:cNvSpPr>
          <p:nvPr>
            <p:ph idx="1"/>
          </p:nvPr>
        </p:nvSpPr>
        <p:spPr>
          <a:xfrm>
            <a:off x="429680" y="1358235"/>
            <a:ext cx="8229600" cy="4525963"/>
          </a:xfrm>
        </p:spPr>
        <p:txBody>
          <a:bodyPr/>
          <a:lstStyle/>
          <a:p>
            <a:r>
              <a:rPr lang="es-MX" dirty="0" smtClean="0"/>
              <a:t>Proyectos que pueden financiarse con </a:t>
            </a:r>
            <a:r>
              <a:rPr lang="es-MX" dirty="0" err="1" smtClean="0"/>
              <a:t>Banobras</a:t>
            </a:r>
            <a:r>
              <a:rPr lang="es-MX" dirty="0" smtClean="0"/>
              <a:t> – FAIS </a:t>
            </a:r>
            <a:endParaRPr lang="es-MX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95536" y="2716471"/>
            <a:ext cx="1944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Complementaria:</a:t>
            </a:r>
          </a:p>
          <a:p>
            <a:pPr algn="just"/>
            <a:r>
              <a:rPr lang="es-MX" dirty="0" smtClean="0"/>
              <a:t>Proyectos de Infraestructura social básica que coadyuvan al mejoramiento de los indicadores de pobreza. 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888546" y="4653136"/>
            <a:ext cx="3240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Directa: Proyectos de infraestructura social básica que contribuyen de manera inmediata a mejorar alguna de las carencias sociales.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37576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nillo"/>
          <p:cNvSpPr/>
          <p:nvPr/>
        </p:nvSpPr>
        <p:spPr>
          <a:xfrm>
            <a:off x="1979712" y="1872258"/>
            <a:ext cx="4536504" cy="3744416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ctr"/>
            <a:r>
              <a:rPr lang="es-MX" dirty="0" smtClean="0"/>
              <a:t>Como acceder al Financiamiento 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3419872" y="1703487"/>
            <a:ext cx="2016224" cy="86409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Contactar a la Delegación de </a:t>
            </a:r>
            <a:r>
              <a:rPr lang="es-MX" dirty="0" err="1" smtClean="0"/>
              <a:t>Banobras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6012160" y="2636912"/>
            <a:ext cx="2016224" cy="86409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Presentar información para expediente 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5868144" y="4311576"/>
            <a:ext cx="2664296" cy="86409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Obtener la autorización de su cabildo  y firmar contrato de crédito 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3635896" y="4743798"/>
            <a:ext cx="2016224" cy="116393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Disponer de los recursos del crédito para ejecutar el proyecto  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251520" y="4052991"/>
            <a:ext cx="2376264" cy="128661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Comprobar la aplicación de los recursos de acuerdo con la legislación del FAIS </a:t>
            </a:r>
            <a:endParaRPr lang="es-MX" dirty="0"/>
          </a:p>
        </p:txBody>
      </p:sp>
      <p:sp>
        <p:nvSpPr>
          <p:cNvPr id="9" name="8 Elipse"/>
          <p:cNvSpPr/>
          <p:nvPr/>
        </p:nvSpPr>
        <p:spPr>
          <a:xfrm>
            <a:off x="827584" y="2276872"/>
            <a:ext cx="1872208" cy="1152128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Mejorar el Nivel de Vida de la Población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12505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Ventajas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45224396"/>
              </p:ext>
            </p:extLst>
          </p:nvPr>
        </p:nvGraphicFramePr>
        <p:xfrm>
          <a:off x="1115616" y="2276872"/>
          <a:ext cx="6408712" cy="30175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04356"/>
                <a:gridCol w="3204356"/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0" dirty="0" smtClean="0"/>
                        <a:t>Seguimiento</a:t>
                      </a:r>
                      <a:r>
                        <a:rPr lang="es-MX" b="0" baseline="0" dirty="0" smtClean="0"/>
                        <a:t> preciso de los Proyectos planeados con los recursos del FAIS, por tipo de proyecto y zona geográfica. </a:t>
                      </a:r>
                      <a:endParaRPr lang="es-MX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dirty="0" smtClean="0"/>
                        <a:t>Plazo Máximo</a:t>
                      </a:r>
                      <a:r>
                        <a:rPr lang="es-MX" b="0" baseline="0" dirty="0" smtClean="0"/>
                        <a:t> el periodo de la Administración Municipal.</a:t>
                      </a:r>
                      <a:endParaRPr lang="es-MX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Liquidez.</a:t>
                      </a:r>
                    </a:p>
                    <a:p>
                      <a:r>
                        <a:rPr lang="es-MX" dirty="0" smtClean="0"/>
                        <a:t>Permite</a:t>
                      </a:r>
                      <a:r>
                        <a:rPr lang="es-MX" baseline="0" dirty="0" smtClean="0"/>
                        <a:t> la Capitalización del municipio para hacer obras de mayor calidad.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</a:t>
                      </a:r>
                      <a:r>
                        <a:rPr lang="es-MX" baseline="0" dirty="0" smtClean="0"/>
                        <a:t> genera compromisos financieros  para las Administraciones posteriores.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Tasa de interés fija.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Monto</a:t>
                      </a:r>
                      <a:r>
                        <a:rPr lang="es-MX" baseline="0" dirty="0" smtClean="0"/>
                        <a:t> Máximo de conformidad de la Ley de Coordinación Fiscal.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243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MX" sz="4000" dirty="0" smtClean="0"/>
              <a:t>Beneficios </a:t>
            </a:r>
            <a:endParaRPr lang="es-MX" sz="4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043608" y="1484784"/>
            <a:ext cx="698477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DETONAR PROYECTOS DE ALTO IMPACTO PARA EL DESARROLLO ECONÓMICO Y SOCIAL 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029916" y="2204864"/>
            <a:ext cx="69847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POTENCIALIZA Y EFICIENTA EL USO DE RECURSOS PÚBLICOS 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476442" y="2708920"/>
            <a:ext cx="316835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Permite crear un volumen suficiente  de recursos para desarrollar proyectos de alto impacto.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5148064" y="2708920"/>
            <a:ext cx="316835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Permite el uso de los recursos como complemento, si el costo del proyecto supera los limites del apoyo federal.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4131854"/>
            <a:ext cx="864096" cy="369332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Tarea 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547936" y="4458651"/>
            <a:ext cx="864096" cy="369332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Tarea 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732062" y="4738299"/>
            <a:ext cx="864096" cy="369332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Tarea </a:t>
            </a:r>
            <a:endParaRPr lang="es-MX" dirty="0"/>
          </a:p>
        </p:txBody>
      </p:sp>
      <p:sp>
        <p:nvSpPr>
          <p:cNvPr id="12" name="11 Flecha abajo"/>
          <p:cNvSpPr/>
          <p:nvPr/>
        </p:nvSpPr>
        <p:spPr>
          <a:xfrm>
            <a:off x="149771" y="3549941"/>
            <a:ext cx="173757" cy="874365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Flecha abajo"/>
          <p:cNvSpPr/>
          <p:nvPr/>
        </p:nvSpPr>
        <p:spPr>
          <a:xfrm rot="16200000">
            <a:off x="1786409" y="4205326"/>
            <a:ext cx="246347" cy="874365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Flecha abajo"/>
          <p:cNvSpPr/>
          <p:nvPr/>
        </p:nvSpPr>
        <p:spPr>
          <a:xfrm rot="10800000">
            <a:off x="3533565" y="3717032"/>
            <a:ext cx="246347" cy="874365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CuadroTexto"/>
          <p:cNvSpPr txBox="1"/>
          <p:nvPr/>
        </p:nvSpPr>
        <p:spPr>
          <a:xfrm>
            <a:off x="2435498" y="4457842"/>
            <a:ext cx="10861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dirty="0"/>
              <a:t> </a:t>
            </a:r>
            <a:r>
              <a:rPr lang="es-MX" dirty="0" smtClean="0"/>
              <a:t>Proyecto</a:t>
            </a:r>
            <a:endParaRPr lang="es-MX" dirty="0"/>
          </a:p>
        </p:txBody>
      </p:sp>
      <p:sp>
        <p:nvSpPr>
          <p:cNvPr id="17" name="16 CuadroTexto"/>
          <p:cNvSpPr txBox="1"/>
          <p:nvPr/>
        </p:nvSpPr>
        <p:spPr>
          <a:xfrm>
            <a:off x="2060618" y="4953771"/>
            <a:ext cx="713204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Mejora Administración de los programas de inversión en obra pública.</a:t>
            </a:r>
          </a:p>
          <a:p>
            <a:pPr algn="just"/>
            <a:r>
              <a:rPr lang="es-MX" dirty="0" smtClean="0"/>
              <a:t>Favorece la Coordinación Institucional en la ejecución de programas. </a:t>
            </a:r>
          </a:p>
          <a:p>
            <a:pPr algn="just"/>
            <a:r>
              <a:rPr lang="es-MX" dirty="0" smtClean="0"/>
              <a:t>Ejecución de obras de manera oportuna y/o de mayor magnitud.</a:t>
            </a:r>
          </a:p>
          <a:p>
            <a:pPr algn="just"/>
            <a:r>
              <a:rPr lang="es-MX" dirty="0" smtClean="0"/>
              <a:t>La población disfruta de los beneficios de forma anticipada. </a:t>
            </a:r>
            <a:endParaRPr lang="es-MX" dirty="0"/>
          </a:p>
        </p:txBody>
      </p:sp>
      <p:sp>
        <p:nvSpPr>
          <p:cNvPr id="18" name="17 Flecha curvada hacia la derecha"/>
          <p:cNvSpPr/>
          <p:nvPr/>
        </p:nvSpPr>
        <p:spPr>
          <a:xfrm rot="17804462">
            <a:off x="644740" y="5157132"/>
            <a:ext cx="1003920" cy="1449979"/>
          </a:xfrm>
          <a:prstGeom prst="curved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73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MX" dirty="0" smtClean="0"/>
              <a:t>Asignación FAIS 2016 </a:t>
            </a:r>
            <a:br>
              <a:rPr lang="es-MX" dirty="0" smtClean="0"/>
            </a:br>
            <a:r>
              <a:rPr lang="es-MX" dirty="0" smtClean="0"/>
              <a:t>MORELOS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626" t="13051" r="22747" b="8241"/>
          <a:stretch/>
        </p:blipFill>
        <p:spPr bwMode="auto">
          <a:xfrm>
            <a:off x="1403648" y="2189236"/>
            <a:ext cx="5760640" cy="416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7304831" y="2135906"/>
            <a:ext cx="1656184" cy="93610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CUERNAVACA </a:t>
            </a:r>
          </a:p>
          <a:p>
            <a:pPr algn="ctr"/>
            <a:r>
              <a:rPr lang="es-MX" dirty="0" smtClean="0"/>
              <a:t>$33,227,248.41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891439" y="3645024"/>
            <a:ext cx="5992929" cy="2160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5" name="14 Conector angular"/>
          <p:cNvCxnSpPr/>
          <p:nvPr/>
        </p:nvCxnSpPr>
        <p:spPr>
          <a:xfrm rot="5400000" flipH="1" flipV="1">
            <a:off x="7543855" y="3320057"/>
            <a:ext cx="681026" cy="176547"/>
          </a:xfrm>
          <a:prstGeom prst="bentConnector3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6551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881</Words>
  <Application>Microsoft Office PowerPoint</Application>
  <PresentationFormat>Presentación en pantalla (4:3)</PresentationFormat>
  <Paragraphs>193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Beneficios </vt:lpstr>
      <vt:lpstr>Asignación FAIS 2016  MORELOS</vt:lpstr>
      <vt:lpstr>Decreto numero 529 Por el cual se autoriza al Estado de Morelos para la contratación de créditos  Articulo tercero.- Cada municipio teniendo en cuenta lo señalado en el articulo segundo y demás características, así como las particularidades autorizadas en el presente decreto, podrá contratar uno o varios créditos o empréstitos hasta por el monto que, cada caso, se establece en la siguiente tabla.</vt:lpstr>
      <vt:lpstr>Diapositiva 11</vt:lpstr>
      <vt:lpstr>Diapositiva 12</vt:lpstr>
      <vt:lpstr>Diapositiva 13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Octavio</dc:creator>
  <cp:lastModifiedBy>MERCEDES.SAAVEDRA</cp:lastModifiedBy>
  <cp:revision>37</cp:revision>
  <dcterms:created xsi:type="dcterms:W3CDTF">2016-10-20T19:35:12Z</dcterms:created>
  <dcterms:modified xsi:type="dcterms:W3CDTF">2017-05-16T17:49:21Z</dcterms:modified>
</cp:coreProperties>
</file>