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5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853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1800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A840BA8-5C87-414A-B953-23E345395150}" type="datetimeFigureOut">
              <a:rPr lang="es-ES" smtClean="0"/>
              <a:pPr/>
              <a:t>16/05/2017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D641E152-483B-834B-9CD2-072A12B44388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82349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4BA1BED9-87B6-6D45-AFA1-EC95B9D6C921}" type="datetimeFigureOut">
              <a:rPr lang="es-ES" smtClean="0"/>
              <a:pPr/>
              <a:t>16/05/2017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0BAAC67-0263-DF42-8E1F-B3C5AB9DDC9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6973725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oficio 2015"/>
          <p:cNvPicPr>
            <a:picLocks noChangeAspect="1" noChangeArrowheads="1"/>
          </p:cNvPicPr>
          <p:nvPr userDrawn="1"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63" t="27111" r="27705" b="20038"/>
          <a:stretch/>
        </p:blipFill>
        <p:spPr bwMode="auto">
          <a:xfrm>
            <a:off x="2626487" y="1206504"/>
            <a:ext cx="3492363" cy="531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4"/>
            <a:ext cx="7772400" cy="257385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0"/>
            <a:ext cx="3420206" cy="92987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48731" y="5762492"/>
            <a:ext cx="2895268" cy="1095507"/>
          </a:xfrm>
          <a:prstGeom prst="rect">
            <a:avLst/>
          </a:prstGeom>
        </p:spPr>
      </p:pic>
      <p:cxnSp>
        <p:nvCxnSpPr>
          <p:cNvPr id="10" name="Conector recto 9"/>
          <p:cNvCxnSpPr/>
          <p:nvPr userDrawn="1"/>
        </p:nvCxnSpPr>
        <p:spPr>
          <a:xfrm>
            <a:off x="8904080" y="245315"/>
            <a:ext cx="1" cy="5517177"/>
          </a:xfrm>
          <a:prstGeom prst="line">
            <a:avLst/>
          </a:prstGeom>
          <a:ln w="12700" cmpd="sng">
            <a:solidFill>
              <a:srgbClr val="595959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 userDrawn="1"/>
        </p:nvCxnSpPr>
        <p:spPr>
          <a:xfrm>
            <a:off x="238988" y="929879"/>
            <a:ext cx="0" cy="5708059"/>
          </a:xfrm>
          <a:prstGeom prst="line">
            <a:avLst/>
          </a:prstGeom>
          <a:ln w="12700" cmpd="sng">
            <a:solidFill>
              <a:srgbClr val="595959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 flipH="1">
            <a:off x="3420207" y="245315"/>
            <a:ext cx="5483874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238988" y="6637938"/>
            <a:ext cx="5879862" cy="0"/>
          </a:xfrm>
          <a:prstGeom prst="line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3338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2" y="6254244"/>
            <a:ext cx="2220684" cy="60375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7154426" y="6171986"/>
            <a:ext cx="1989573" cy="686929"/>
          </a:xfrm>
          <a:prstGeom prst="rect">
            <a:avLst/>
          </a:prstGeom>
        </p:spPr>
      </p:pic>
      <p:pic>
        <p:nvPicPr>
          <p:cNvPr id="9" name="Picture 1" descr="oficio 2015"/>
          <p:cNvPicPr>
            <a:picLocks noChangeAspect="1" noChangeArrowheads="1"/>
          </p:cNvPicPr>
          <p:nvPr userDrawn="1"/>
        </p:nvPicPr>
        <p:blipFill rotWithShape="1">
          <a:blip r:embed="rId4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63" t="27111" r="27705" b="20038"/>
          <a:stretch/>
        </p:blipFill>
        <p:spPr bwMode="auto">
          <a:xfrm>
            <a:off x="2953272" y="1316334"/>
            <a:ext cx="3223168" cy="490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ector recto 10"/>
          <p:cNvCxnSpPr/>
          <p:nvPr userDrawn="1"/>
        </p:nvCxnSpPr>
        <p:spPr>
          <a:xfrm>
            <a:off x="9839" y="891674"/>
            <a:ext cx="644092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F953C12-FCA6-1A44-9DFE-8A2EBAB526F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49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555"/>
            <a:ext cx="9144000" cy="682488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0" y="220486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rgbClr val="660033"/>
                </a:solidFill>
                <a:latin typeface="Adobe Caslon Pro Bold"/>
              </a:rPr>
              <a:t>IV ASAMBLEA ORDINARIA DE ORGANISMOS ESTATALES DE DESARROLLO MUNICIPAL</a:t>
            </a:r>
            <a:endParaRPr lang="es-MX" sz="3600" dirty="0">
              <a:solidFill>
                <a:srgbClr val="660033"/>
              </a:solidFill>
              <a:latin typeface="Adobe Caslon Pro Bold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4049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28 de Octubre de 2016</a:t>
            </a:r>
            <a:endParaRPr lang="es-MX" dirty="0"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24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555"/>
            <a:ext cx="9144000" cy="682488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0" y="159726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660033"/>
                </a:solidFill>
                <a:latin typeface="Adobe Caslon Pro Bold" pitchFamily="18" charset="0"/>
              </a:rPr>
              <a:t>TEMA</a:t>
            </a:r>
            <a:endParaRPr lang="es-MX" sz="2800" dirty="0">
              <a:solidFill>
                <a:srgbClr val="660033"/>
              </a:solidFill>
              <a:latin typeface="Adobe Caslon Pro Bold" pitchFamily="18" charset="0"/>
            </a:endParaRPr>
          </a:p>
        </p:txBody>
      </p:sp>
      <p:sp>
        <p:nvSpPr>
          <p:cNvPr id="7" name="5 CuadroTexto"/>
          <p:cNvSpPr txBox="1"/>
          <p:nvPr/>
        </p:nvSpPr>
        <p:spPr>
          <a:xfrm>
            <a:off x="881844" y="2690335"/>
            <a:ext cx="7380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Beneficios 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que se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obtendrían 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con la propuesta del Ing. Silvano Aureoles Conejo, Gobernador Constitucional del Estado de Michoacán de modificar la distribución del Presupuesto de Egresos de la Federación para el incremento del 25% al Fondo General de Participaciones, con la finalidad de que los estados y municipios reciban más recursos.</a:t>
            </a:r>
          </a:p>
        </p:txBody>
      </p:sp>
    </p:spTree>
    <p:extLst>
      <p:ext uri="{BB962C8B-B14F-4D97-AF65-F5344CB8AC3E}">
        <p14:creationId xmlns:p14="http://schemas.microsoft.com/office/powerpoint/2010/main" xmlns="" val="262056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555"/>
            <a:ext cx="9144000" cy="682488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0" y="1628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660033"/>
                </a:solidFill>
                <a:latin typeface="Adobe Caslon Pro Bold" pitchFamily="18" charset="0"/>
              </a:rPr>
              <a:t>ANTECEDENTES</a:t>
            </a:r>
            <a:endParaRPr lang="es-MX" sz="2800" dirty="0">
              <a:solidFill>
                <a:srgbClr val="660033"/>
              </a:solidFill>
              <a:latin typeface="Adobe Caslon Pro Bold" pitchFamily="18" charset="0"/>
            </a:endParaRPr>
          </a:p>
        </p:txBody>
      </p:sp>
      <p:sp>
        <p:nvSpPr>
          <p:cNvPr id="7" name="5 CuadroTexto"/>
          <p:cNvSpPr txBox="1"/>
          <p:nvPr/>
        </p:nvSpPr>
        <p:spPr>
          <a:xfrm>
            <a:off x="629816" y="2610103"/>
            <a:ext cx="7884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Teniendo como antecedente el proyecto de Decreto de Presupuesto de la Federación para el ejercicio fiscal 2017, donde el Ejecutivo Federal plantea una disminución de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recursos, 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así como la eventual demanda de servicios que requiere la sociedad, el Gobernador del Estado de Michoacán de Ocampo, Ing. Silvano Aureoles Conejo, ha propuesto una revisión y análisis de la actual Ley de Coordinación Fiscal, en específico al Artículo 2do y a las fórmulas de distribución de Participaciones Federales a las Entidades Federativas.</a:t>
            </a:r>
          </a:p>
        </p:txBody>
      </p:sp>
    </p:spTree>
    <p:extLst>
      <p:ext uri="{BB962C8B-B14F-4D97-AF65-F5344CB8AC3E}">
        <p14:creationId xmlns:p14="http://schemas.microsoft.com/office/powerpoint/2010/main" xmlns="" val="3163054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555"/>
            <a:ext cx="9144000" cy="682488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0" y="141277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660033"/>
                </a:solidFill>
                <a:latin typeface="Adobe Caslon Pro Bold" pitchFamily="18" charset="0"/>
              </a:rPr>
              <a:t>PROPUESTA PARA REFORMAR LA LEY DE COORDINACIÓN FISCAL</a:t>
            </a:r>
            <a:endParaRPr lang="es-MX" sz="2800" dirty="0">
              <a:solidFill>
                <a:srgbClr val="660033"/>
              </a:solidFill>
              <a:latin typeface="Adobe Caslon Pro Bold" pitchFamily="18" charset="0"/>
            </a:endParaRPr>
          </a:p>
        </p:txBody>
      </p:sp>
      <p:sp>
        <p:nvSpPr>
          <p:cNvPr id="7" name="5 CuadroTexto"/>
          <p:cNvSpPr txBox="1"/>
          <p:nvPr/>
        </p:nvSpPr>
        <p:spPr>
          <a:xfrm>
            <a:off x="521804" y="2564904"/>
            <a:ext cx="81003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A partir de la promulgación de la primera Ley de Coordinación Fiscal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a 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la que se encuentra vigente hasta la fecha, las Participaciones en Ingresos Federales, principalmente en el Fondo General de Participaciones ha tenido la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siguiente evolución:</a:t>
            </a:r>
          </a:p>
          <a:p>
            <a:pPr algn="just"/>
            <a:endParaRPr lang="es-MX" dirty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 smtClean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 smtClean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 smtClean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 smtClean="0">
              <a:latin typeface="Adobe Heiti Std R" pitchFamily="34" charset="-128"/>
              <a:ea typeface="Adobe Heiti Std R" pitchFamily="34" charset="-128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1618816"/>
              </p:ext>
            </p:extLst>
          </p:nvPr>
        </p:nvGraphicFramePr>
        <p:xfrm>
          <a:off x="2309446" y="3702519"/>
          <a:ext cx="4525108" cy="1388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9321"/>
                <a:gridCol w="1063154"/>
                <a:gridCol w="992410"/>
                <a:gridCol w="1370223"/>
              </a:tblGrid>
              <a:tr h="333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Año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% Fondo General 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Año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% Fondo General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1980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13.00%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1991-1993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18.51%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1981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16.89%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1994-1995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18.62%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1982-1986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16.94%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1996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20%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1987-1990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16.96%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2017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20% 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2772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555"/>
            <a:ext cx="9144000" cy="682488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0" y="141277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660033"/>
                </a:solidFill>
                <a:latin typeface="Adobe Caslon Pro Bold" pitchFamily="18" charset="0"/>
              </a:rPr>
              <a:t>PROPUESTA PARA REFORMAR LA LEY DE COORDINACIÓN FISCAL</a:t>
            </a:r>
            <a:endParaRPr lang="es-MX" sz="2800" dirty="0">
              <a:solidFill>
                <a:srgbClr val="660033"/>
              </a:solidFill>
              <a:latin typeface="Adobe Caslon Pro Bold" pitchFamily="18" charset="0"/>
            </a:endParaRPr>
          </a:p>
        </p:txBody>
      </p:sp>
      <p:sp>
        <p:nvSpPr>
          <p:cNvPr id="7" name="5 CuadroTexto"/>
          <p:cNvSpPr txBox="1"/>
          <p:nvPr/>
        </p:nvSpPr>
        <p:spPr>
          <a:xfrm>
            <a:off x="521804" y="2564904"/>
            <a:ext cx="81003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El Ramo 28 Participaciones Federales representa el principal componente del Gasto Federalizado, su monto definitivo depende de los recursos que el Gobierno Federal efectivamente recaude, vía impuestos e ingresos petroleros por lo que indirectamente depende de los niveles de actividad económica y petrolera que se registren durante el transcurso del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año</a:t>
            </a:r>
          </a:p>
          <a:p>
            <a:pPr algn="just"/>
            <a:endParaRPr lang="es-MX" dirty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Por lo anterior la propuesta, 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para fortalecer y garantizar estos recursos de libre disposición,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al  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incrementar del 20% al 25% el Fondo General de Participaciones, del total de la Recaudación Federal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Participable.</a:t>
            </a:r>
            <a:endParaRPr lang="es-MX" dirty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endParaRPr lang="es-MX" dirty="0" smtClean="0">
              <a:latin typeface="Adobe Heiti Std R" pitchFamily="34" charset="-128"/>
              <a:ea typeface="Adobe Heiti Std R" pitchFamily="34" charset="-128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3321347"/>
              </p:ext>
            </p:extLst>
          </p:nvPr>
        </p:nvGraphicFramePr>
        <p:xfrm>
          <a:off x="2598297" y="5245511"/>
          <a:ext cx="4576225" cy="649986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1170347"/>
                <a:gridCol w="1085539"/>
                <a:gridCol w="1071969"/>
                <a:gridCol w="895570"/>
                <a:gridCol w="352800"/>
              </a:tblGrid>
              <a:tr h="19050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Concepto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2017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2016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Diferencia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%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RFP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        2,647,806.30 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        2,428,227.80 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219,578.50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es-MX" sz="1200" b="1" kern="1200" dirty="0">
                          <a:effectLst/>
                        </a:rPr>
                        <a:t>9%</a:t>
                      </a:r>
                      <a:endParaRPr kumimoji="0" lang="es-MX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55126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555"/>
            <a:ext cx="9144000" cy="682488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0" y="1628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660033"/>
                </a:solidFill>
                <a:latin typeface="Adobe Caslon Pro Bold" pitchFamily="18" charset="0"/>
              </a:rPr>
              <a:t>BENEFICIOS</a:t>
            </a:r>
            <a:endParaRPr lang="es-MX" sz="2800" dirty="0">
              <a:solidFill>
                <a:srgbClr val="660033"/>
              </a:solidFill>
              <a:latin typeface="Adobe Caslon Pro Bold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85800" y="2471603"/>
            <a:ext cx="81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La propuesta de dicho incremento, se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vería reflejada  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en un beneficio palpable para las 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Entidades en rubros como son: </a:t>
            </a:r>
          </a:p>
          <a:p>
            <a:pPr algn="just"/>
            <a:endParaRPr lang="es-MX" dirty="0">
              <a:latin typeface="Adobe Heiti Std R" pitchFamily="34" charset="-128"/>
              <a:ea typeface="Adobe Heiti Std R" pitchFamily="34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S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alud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, </a:t>
            </a:r>
            <a:endParaRPr lang="es-MX" dirty="0" smtClean="0">
              <a:latin typeface="Adobe Heiti Std R" pitchFamily="34" charset="-128"/>
              <a:ea typeface="Adobe Heiti Std R" pitchFamily="34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Seguridad</a:t>
            </a: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, </a:t>
            </a:r>
            <a:endParaRPr lang="es-MX" dirty="0" smtClean="0">
              <a:latin typeface="Adobe Heiti Std R" pitchFamily="34" charset="-128"/>
              <a:ea typeface="Adobe Heiti Std R" pitchFamily="34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Educación,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P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royectos afectado por la disminución de recursos.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 smtClean="0">
              <a:latin typeface="Adobe Heiti Std R" pitchFamily="34" charset="-128"/>
              <a:ea typeface="Adobe Heiti Std R" pitchFamily="34" charset="-128"/>
            </a:endParaRPr>
          </a:p>
          <a:p>
            <a:pPr algn="just"/>
            <a:r>
              <a:rPr lang="es-MX" dirty="0">
                <a:latin typeface="Adobe Heiti Std R" pitchFamily="34" charset="-128"/>
                <a:ea typeface="Adobe Heiti Std R" pitchFamily="34" charset="-128"/>
              </a:rPr>
              <a:t>M</a:t>
            </a:r>
            <a:r>
              <a:rPr lang="es-MX" dirty="0" smtClean="0">
                <a:latin typeface="Adobe Heiti Std R" pitchFamily="34" charset="-128"/>
                <a:ea typeface="Adobe Heiti Std R" pitchFamily="34" charset="-128"/>
              </a:rPr>
              <a:t>ás recurso para el estado se traduce a más recurso para los municipios, los cuales generan empleo y dinamizan la economía.</a:t>
            </a:r>
            <a:endParaRPr lang="es-MX" dirty="0">
              <a:latin typeface="Adobe Heiti Std R" pitchFamily="34" charset="-128"/>
              <a:ea typeface="Adobe Heiti Std R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6807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3215</TotalTime>
  <Words>410</Words>
  <Application>Microsoft Office PowerPoint</Application>
  <PresentationFormat>Presentación en pantalla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Opulento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Abraham Fonseca</dc:creator>
  <cp:lastModifiedBy>MERCEDES.SAAVEDRA</cp:lastModifiedBy>
  <cp:revision>150</cp:revision>
  <cp:lastPrinted>2016-10-27T19:33:43Z</cp:lastPrinted>
  <dcterms:created xsi:type="dcterms:W3CDTF">2015-11-26T05:49:26Z</dcterms:created>
  <dcterms:modified xsi:type="dcterms:W3CDTF">2017-05-16T17:49:52Z</dcterms:modified>
</cp:coreProperties>
</file>